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36"/>
  </p:notesMasterIdLst>
  <p:sldIdLst>
    <p:sldId id="544" r:id="rId11"/>
    <p:sldId id="18837" r:id="rId12"/>
    <p:sldId id="578" r:id="rId13"/>
    <p:sldId id="1302" r:id="rId14"/>
    <p:sldId id="18826" r:id="rId15"/>
    <p:sldId id="18827" r:id="rId16"/>
    <p:sldId id="18825" r:id="rId17"/>
    <p:sldId id="353" r:id="rId18"/>
    <p:sldId id="548" r:id="rId19"/>
    <p:sldId id="18828" r:id="rId20"/>
    <p:sldId id="18830" r:id="rId21"/>
    <p:sldId id="18824" r:id="rId22"/>
    <p:sldId id="18831" r:id="rId23"/>
    <p:sldId id="18818" r:id="rId24"/>
    <p:sldId id="18833" r:id="rId25"/>
    <p:sldId id="18836" r:id="rId26"/>
    <p:sldId id="18819" r:id="rId27"/>
    <p:sldId id="18834" r:id="rId28"/>
    <p:sldId id="18835" r:id="rId29"/>
    <p:sldId id="538" r:id="rId30"/>
    <p:sldId id="573" r:id="rId31"/>
    <p:sldId id="585" r:id="rId32"/>
    <p:sldId id="18821" r:id="rId33"/>
    <p:sldId id="18822" r:id="rId34"/>
    <p:sldId id="18823" r:id="rId35"/>
  </p:sldIdLst>
  <p:sldSz cx="12190413" cy="6859588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0">
          <p15:clr>
            <a:srgbClr val="A4A3A4"/>
          </p15:clr>
        </p15:guide>
        <p15:guide id="2" pos="37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766D4"/>
    <a:srgbClr val="E68393"/>
    <a:srgbClr val="56AFBC"/>
    <a:srgbClr val="77C571"/>
    <a:srgbClr val="5BBC58"/>
    <a:srgbClr val="90CF80"/>
    <a:srgbClr val="F7E11A"/>
    <a:srgbClr val="BA9829"/>
    <a:srgbClr val="DC2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67" autoAdjust="0"/>
    <p:restoredTop sz="97778" autoAdjust="0"/>
  </p:normalViewPr>
  <p:slideViewPr>
    <p:cSldViewPr snapToGrid="0" showGuides="1">
      <p:cViewPr varScale="1">
        <p:scale>
          <a:sx n="72" d="100"/>
          <a:sy n="72" d="100"/>
        </p:scale>
        <p:origin x="-372" y="-96"/>
      </p:cViewPr>
      <p:guideLst>
        <p:guide orient="horz" pos="2110"/>
        <p:guide pos="37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357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486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AC764-D3F0-4FF3-80DB-43924F515C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3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AC764-D3F0-4FF3-80DB-43924F515C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21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AC764-D3F0-4FF3-80DB-43924F515C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14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tổ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xây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dựng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thành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nói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đại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diện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nhóm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nói</a:t>
            </a:r>
            <a:endParaRPr lang="en-US" baseline="0" dirty="0">
              <a:sym typeface="Wingdings" panose="05000000000000000000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>
                <a:sym typeface="Wingdings" panose="05000000000000000000" pitchFamily="2" charset="2"/>
              </a:rPr>
              <a:t>Yêu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cầu</a:t>
            </a:r>
            <a:r>
              <a:rPr lang="en-US" baseline="0" dirty="0">
                <a:sym typeface="Wingdings" panose="05000000000000000000" pitchFamily="2" charset="2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thèm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 </a:t>
            </a:r>
            <a:r>
              <a:rPr lang="en-US" baseline="0" dirty="0" err="1"/>
              <a:t>dựng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cương</a:t>
            </a:r>
            <a:r>
              <a:rPr lang="en-US" baseline="0" dirty="0"/>
              <a:t>: 5 </a:t>
            </a:r>
            <a:r>
              <a:rPr lang="en-US" baseline="0" dirty="0" err="1"/>
              <a:t>phút</a:t>
            </a:r>
            <a:r>
              <a:rPr lang="en-US" baseline="0" dirty="0"/>
              <a:t>;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: 10 </a:t>
            </a:r>
            <a:r>
              <a:rPr lang="en-US" baseline="0" dirty="0" err="1"/>
              <a:t>phút</a:t>
            </a:r>
            <a:r>
              <a:rPr lang="en-US" baseline="0" dirty="0"/>
              <a:t>;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: 5 </a:t>
            </a:r>
            <a:r>
              <a:rPr lang="en-US" baseline="0" dirty="0" err="1"/>
              <a:t>phút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AC764-D3F0-4FF3-80DB-43924F515C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280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lựaa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1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thuyết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quay video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đăng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AC764-D3F0-4FF3-80DB-43924F515C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132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AC764-D3F0-4FF3-80DB-43924F515C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54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0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7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1905" y="0"/>
            <a:ext cx="12188190" cy="597344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856230" y="1416685"/>
            <a:ext cx="6225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video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Nghe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https://www.youtube.com/watch?v=ZG7pJf4xzk4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25E721-A2F3-6712-336F-F9B7362768D0}"/>
              </a:ext>
            </a:extLst>
          </p:cNvPr>
          <p:cNvSpPr/>
          <p:nvPr/>
        </p:nvSpPr>
        <p:spPr>
          <a:xfrm>
            <a:off x="863488" y="321013"/>
            <a:ext cx="7745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78">
              <a:buClr>
                <a:srgbClr val="000000"/>
              </a:buClr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  <a:sym typeface="Arial"/>
              </a:rPr>
              <a:t>Xây</a:t>
            </a:r>
            <a:r>
              <a:rPr lang="en-US" sz="2800" b="1" dirty="0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sz="2800" b="1" dirty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b="1" kern="0" dirty="0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  <a:sym typeface="Arial"/>
              </a:rPr>
              <a:t>cương</a:t>
            </a:r>
            <a:r>
              <a:rPr lang="en-US" sz="2800" b="1" kern="0" dirty="0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b="1" kern="0" dirty="0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800" b="1" kern="0" dirty="0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2800" kern="0" dirty="0">
              <a:solidFill>
                <a:srgbClr val="C00000"/>
              </a:solidFill>
              <a:latin typeface="#9Slide07 IcielSoup of Justice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627FA6-5C9A-169E-62F0-CD9021518F1D}"/>
              </a:ext>
            </a:extLst>
          </p:cNvPr>
          <p:cNvSpPr/>
          <p:nvPr/>
        </p:nvSpPr>
        <p:spPr>
          <a:xfrm>
            <a:off x="863488" y="1956786"/>
            <a:ext cx="5384099" cy="234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“Ta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thèm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F3D4EB-B076-AC45-DD02-DF3E738E1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952" y="1205239"/>
            <a:ext cx="3793787" cy="528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xmlns="" id="{DB1EA505-45E6-5CA3-395C-925AB4BF57DF}"/>
              </a:ext>
            </a:extLst>
          </p:cNvPr>
          <p:cNvSpPr txBox="1"/>
          <p:nvPr/>
        </p:nvSpPr>
        <p:spPr>
          <a:xfrm>
            <a:off x="406347" y="2871067"/>
            <a:ext cx="6603140" cy="931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lnSpc>
                <a:spcPts val="7932"/>
              </a:lnSpc>
              <a:spcBef>
                <a:spcPct val="0"/>
              </a:spcBef>
              <a:defRPr/>
            </a:pPr>
            <a:r>
              <a:rPr lang="en-US" sz="5866" b="1" dirty="0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b. </a:t>
            </a:r>
            <a:r>
              <a:rPr lang="en-US" sz="5866" b="1" dirty="0" err="1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Nói</a:t>
            </a:r>
            <a:r>
              <a:rPr lang="en-US" sz="5866" b="1" dirty="0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 </a:t>
            </a:r>
            <a:r>
              <a:rPr lang="en-US" sz="5866" b="1" dirty="0" err="1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và</a:t>
            </a:r>
            <a:r>
              <a:rPr lang="en-US" sz="5866" b="1" dirty="0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 </a:t>
            </a:r>
            <a:r>
              <a:rPr lang="en-US" sz="5866" b="1" dirty="0" err="1" smtClean="0">
                <a:solidFill>
                  <a:srgbClr val="C00000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nghe</a:t>
            </a:r>
            <a:endParaRPr lang="vi-VN" sz="5866" b="1" dirty="0">
              <a:solidFill>
                <a:srgbClr val="C00000"/>
              </a:solidFill>
              <a:latin typeface="#9Slide07 IcielSoup of Justice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C690E3CE-20CC-B0BE-4F7E-A6B0B574A558}"/>
              </a:ext>
            </a:extLst>
          </p:cNvPr>
          <p:cNvSpPr/>
          <p:nvPr/>
        </p:nvSpPr>
        <p:spPr>
          <a:xfrm>
            <a:off x="7212660" y="1448852"/>
            <a:ext cx="3758711" cy="3758711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729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AD9D50-EB0D-9791-C79F-68972A14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65E2B6-5552-321C-0F99-6109D911B56A}"/>
              </a:ext>
            </a:extLst>
          </p:cNvPr>
          <p:cNvSpPr txBox="1"/>
          <p:nvPr/>
        </p:nvSpPr>
        <p:spPr>
          <a:xfrm>
            <a:off x="-1" y="136552"/>
            <a:ext cx="1219041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+mj-lt"/>
              </a:rPr>
              <a:t>Bước 1: Lắng nghe và ghi tóm tắt.</a:t>
            </a:r>
          </a:p>
          <a:p>
            <a:r>
              <a:rPr lang="vi-VN" sz="2800" dirty="0">
                <a:latin typeface="+mj-lt"/>
              </a:rPr>
              <a:t>- Lắng nghe nội dung trình bày: cần nghe hết câu, hết ý để hiểu rõ điều người trình bày muốn nói.</a:t>
            </a:r>
          </a:p>
          <a:p>
            <a:r>
              <a:rPr lang="vi-VN" sz="2800" dirty="0">
                <a:latin typeface="+mj-lt"/>
              </a:rPr>
              <a:t>- Ghi chép tóm tắt nội dung trình bày:</a:t>
            </a:r>
          </a:p>
          <a:p>
            <a:r>
              <a:rPr lang="vi-VN" sz="2800" dirty="0">
                <a:latin typeface="+mj-lt"/>
              </a:rPr>
              <a:t>+ Căn cứ trên thực tế ý kiến của người phát biểu để ghi tóm tắt.</a:t>
            </a:r>
          </a:p>
          <a:p>
            <a:r>
              <a:rPr lang="vi-VN" sz="2800" dirty="0">
                <a:latin typeface="+mj-lt"/>
              </a:rPr>
              <a:t>+ Tóm lược các ý chính dưới dạng từ, cụm từ.</a:t>
            </a:r>
          </a:p>
          <a:p>
            <a:r>
              <a:rPr lang="vi-VN" sz="2800" dirty="0">
                <a:latin typeface="+mj-lt"/>
              </a:rPr>
              <a:t>- Dùng các kí hiệu như các số thứ tự, gạch đầu dòng,... để thể hiện tính hệ thống của các ý kiến.</a:t>
            </a:r>
          </a:p>
          <a:p>
            <a:r>
              <a:rPr lang="vi-VN" sz="2800" b="1" dirty="0">
                <a:latin typeface="+mj-lt"/>
              </a:rPr>
              <a:t>Bước 2: Đọc lại và chỉnh sửa.</a:t>
            </a:r>
          </a:p>
          <a:p>
            <a:r>
              <a:rPr lang="vi-VN" sz="2800" dirty="0">
                <a:latin typeface="+mj-lt"/>
              </a:rPr>
              <a:t>- Đọc lại phần ghi tóm tắt và chỉnh sửa các sai sót (nếu có).</a:t>
            </a:r>
          </a:p>
          <a:p>
            <a:r>
              <a:rPr lang="vi-VN" sz="2800" dirty="0">
                <a:latin typeface="+mj-lt"/>
              </a:rPr>
              <a:t>- Xác định với người nói về nội dung em vừa tóm tắt. Trao đổi lại những ý kiến em chưa hiểu rõ hoặc có quan điểm khác.</a:t>
            </a:r>
          </a:p>
        </p:txBody>
      </p:sp>
    </p:spTree>
    <p:extLst>
      <p:ext uri="{BB962C8B-B14F-4D97-AF65-F5344CB8AC3E}">
        <p14:creationId xmlns:p14="http://schemas.microsoft.com/office/powerpoint/2010/main" val="191347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8EBA58-F43F-44AA-B439-5669E0D16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3443882E-E842-4638-785F-B83235B8C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54" y="-24120"/>
            <a:ext cx="1888972" cy="3617916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xmlns="" id="{59857CE0-6E30-8273-DD2D-01D4D5A505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433" y="1354137"/>
            <a:ext cx="2051389" cy="3755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463916-B138-9B94-0DB6-6704D5FE4A25}"/>
              </a:ext>
            </a:extLst>
          </p:cNvPr>
          <p:cNvSpPr txBox="1"/>
          <p:nvPr/>
        </p:nvSpPr>
        <p:spPr>
          <a:xfrm>
            <a:off x="2651751" y="283497"/>
            <a:ext cx="8444399" cy="953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54" indent="-457154" algn="just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3-2-1)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3ABF3A-61DE-90FD-669A-2B33A29548A6}"/>
              </a:ext>
            </a:extLst>
          </p:cNvPr>
          <p:cNvSpPr txBox="1"/>
          <p:nvPr/>
        </p:nvSpPr>
        <p:spPr>
          <a:xfrm>
            <a:off x="2627039" y="4393360"/>
            <a:ext cx="8091481" cy="1083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54" indent="-457154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4BB63A-172E-8852-DD4D-9663B74006D9}"/>
              </a:ext>
            </a:extLst>
          </p:cNvPr>
          <p:cNvSpPr txBox="1"/>
          <p:nvPr/>
        </p:nvSpPr>
        <p:spPr>
          <a:xfrm>
            <a:off x="2877126" y="1577461"/>
            <a:ext cx="7591307" cy="2677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2800" b="1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…</a:t>
            </a:r>
          </a:p>
          <a:p>
            <a:pPr algn="just"/>
            <a:r>
              <a:rPr lang="en-US" sz="2800" b="1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2800" b="1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/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dirty="0">
              <a:solidFill>
                <a:srgbClr val="535353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2800" b="1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800" b="1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b="1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5353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FA975E7-59D1-1D8B-0F99-E2A89F0F5B35}"/>
              </a:ext>
            </a:extLst>
          </p:cNvPr>
          <p:cNvSpPr txBox="1"/>
          <p:nvPr/>
        </p:nvSpPr>
        <p:spPr>
          <a:xfrm>
            <a:off x="3117574" y="5690479"/>
            <a:ext cx="7110410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54" indent="-457154" algn="just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54" indent="-457154" algn="just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C20A842-BD61-0350-0EE7-DC8C1CC64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34053" y="3546829"/>
            <a:ext cx="6044413" cy="336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8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8EBA58-F43F-44AA-B439-5669E0D16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3443882E-E842-4638-785F-B83235B8C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47" y="753469"/>
            <a:ext cx="1888972" cy="3617916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xmlns="" id="{59857CE0-6E30-8273-DD2D-01D4D5A505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68" y="1619968"/>
            <a:ext cx="3571860" cy="4962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351E4D-C4D3-E7B9-1E64-26F70559151A}"/>
              </a:ext>
            </a:extLst>
          </p:cNvPr>
          <p:cNvSpPr txBox="1"/>
          <p:nvPr/>
        </p:nvSpPr>
        <p:spPr>
          <a:xfrm flipH="1">
            <a:off x="-1" y="210518"/>
            <a:ext cx="11188397" cy="120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9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7199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7199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9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7199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9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199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9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7199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9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7199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71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46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="" xmlns:a16="http://schemas.microsoft.com/office/drawing/2014/main" id="{F927D8D4-9685-52FF-74C3-B90EEFC3B1AC}"/>
              </a:ext>
            </a:extLst>
          </p:cNvPr>
          <p:cNvSpPr txBox="1"/>
          <p:nvPr/>
        </p:nvSpPr>
        <p:spPr>
          <a:xfrm>
            <a:off x="8089140" y="270768"/>
            <a:ext cx="3584203" cy="5584133"/>
          </a:xfrm>
          <a:prstGeom prst="rect">
            <a:avLst/>
          </a:prstGeom>
        </p:spPr>
        <p:txBody>
          <a:bodyPr lIns="33863" tIns="33863" rIns="33863" bIns="33863" rtlCol="0" anchor="ctr"/>
          <a:lstStyle/>
          <a:p>
            <a:pPr algn="ctr" defTabSz="609539">
              <a:lnSpc>
                <a:spcPts val="1772"/>
              </a:lnSpc>
              <a:spcBef>
                <a:spcPct val="0"/>
              </a:spcBef>
              <a:defRPr/>
            </a:pPr>
            <a:endParaRPr sz="29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396775"/>
              </p:ext>
            </p:extLst>
          </p:nvPr>
        </p:nvGraphicFramePr>
        <p:xfrm>
          <a:off x="530045" y="741200"/>
          <a:ext cx="11368584" cy="6118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668">
                  <a:extLst>
                    <a:ext uri="{9D8B030D-6E8A-4147-A177-3AD203B41FA5}">
                      <a16:colId xmlns="" xmlns:a16="http://schemas.microsoft.com/office/drawing/2014/main" val="1417575146"/>
                    </a:ext>
                  </a:extLst>
                </a:gridCol>
                <a:gridCol w="7003131">
                  <a:extLst>
                    <a:ext uri="{9D8B030D-6E8A-4147-A177-3AD203B41FA5}">
                      <a16:colId xmlns="" xmlns:a16="http://schemas.microsoft.com/office/drawing/2014/main" val="2109163289"/>
                    </a:ext>
                  </a:extLst>
                </a:gridCol>
                <a:gridCol w="795130">
                  <a:extLst>
                    <a:ext uri="{9D8B030D-6E8A-4147-A177-3AD203B41FA5}">
                      <a16:colId xmlns="" xmlns:a16="http://schemas.microsoft.com/office/drawing/2014/main" val="1946441014"/>
                    </a:ext>
                  </a:extLst>
                </a:gridCol>
                <a:gridCol w="1046922">
                  <a:extLst>
                    <a:ext uri="{9D8B030D-6E8A-4147-A177-3AD203B41FA5}">
                      <a16:colId xmlns="" xmlns:a16="http://schemas.microsoft.com/office/drawing/2014/main" val="289226288"/>
                    </a:ext>
                  </a:extLst>
                </a:gridCol>
                <a:gridCol w="840687"/>
                <a:gridCol w="1026046"/>
              </a:tblGrid>
              <a:tr h="19644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60952" marR="60952" marT="30487" marB="30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0952" marR="60952" marT="30487" marB="30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600573"/>
                  </a:ext>
                </a:extLst>
              </a:tr>
              <a:tr h="797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0952" marR="60952" marT="30487" marB="30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dõi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341866"/>
                  </a:ext>
                </a:extLst>
              </a:tr>
              <a:tr h="116488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0952" marR="60952" marT="30487" marB="30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GV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5766858"/>
                  </a:ext>
                </a:extLst>
              </a:tr>
              <a:tr h="797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0952" marR="60952" marT="30487" marB="30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khích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9989985"/>
                  </a:ext>
                </a:extLst>
              </a:tr>
              <a:tr h="116488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0952" marR="60952" marT="30487" marB="30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52" marR="60952" marT="30487" marB="304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99899796"/>
                  </a:ext>
                </a:extLst>
              </a:tr>
            </a:tbl>
          </a:graphicData>
        </a:graphic>
      </p:graphicFrame>
      <p:sp>
        <p:nvSpPr>
          <p:cNvPr id="24" name="TextBox 7">
            <a:extLst>
              <a:ext uri="{FF2B5EF4-FFF2-40B4-BE49-F238E27FC236}">
                <a16:creationId xmlns="" xmlns:a16="http://schemas.microsoft.com/office/drawing/2014/main" id="{DB1EA505-45E6-5CA3-395C-925AB4BF57DF}"/>
              </a:ext>
            </a:extLst>
          </p:cNvPr>
          <p:cNvSpPr txBox="1"/>
          <p:nvPr/>
        </p:nvSpPr>
        <p:spPr>
          <a:xfrm>
            <a:off x="1726975" y="-26778"/>
            <a:ext cx="8685669" cy="853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lnSpc>
                <a:spcPts val="7932"/>
              </a:lnSpc>
              <a:spcBef>
                <a:spcPct val="0"/>
              </a:spcBef>
              <a:defRPr/>
            </a:pPr>
            <a:r>
              <a:rPr lang="en-US" sz="3200" b="1" dirty="0" err="1">
                <a:solidFill>
                  <a:srgbClr val="036374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36374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6374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36374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6374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36374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6374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36374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6374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nghe</a:t>
            </a:r>
            <a:endParaRPr lang="vi-VN" sz="3200" b="1" dirty="0">
              <a:solidFill>
                <a:srgbClr val="036374"/>
              </a:solidFill>
              <a:latin typeface="#9Slide07 IcielSoup of Justice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43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AD9D50-EB0D-9791-C79F-68972A14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65E2B6-5552-321C-0F99-6109D911B56A}"/>
              </a:ext>
            </a:extLst>
          </p:cNvPr>
          <p:cNvSpPr txBox="1"/>
          <p:nvPr/>
        </p:nvSpPr>
        <p:spPr>
          <a:xfrm>
            <a:off x="-1" y="136552"/>
            <a:ext cx="1219041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 smtClean="0">
                <a:latin typeface="+mj-lt"/>
              </a:rPr>
              <a:t>Lắng </a:t>
            </a:r>
            <a:r>
              <a:rPr lang="vi-VN" sz="2800" b="1" dirty="0">
                <a:latin typeface="+mj-lt"/>
              </a:rPr>
              <a:t>nghe và ghi tóm tắt.</a:t>
            </a:r>
          </a:p>
          <a:p>
            <a:r>
              <a:rPr lang="vi-VN" sz="2800" dirty="0">
                <a:latin typeface="+mj-lt"/>
              </a:rPr>
              <a:t>- Lắng nghe nội dung trình bày: cần nghe hết câu, hết ý để hiểu rõ điều người trình bày muốn nói.</a:t>
            </a:r>
          </a:p>
          <a:p>
            <a:r>
              <a:rPr lang="vi-VN" sz="2800" dirty="0">
                <a:latin typeface="+mj-lt"/>
              </a:rPr>
              <a:t>- Ghi chép tóm tắt nội dung trình bày:</a:t>
            </a:r>
          </a:p>
          <a:p>
            <a:r>
              <a:rPr lang="vi-VN" sz="2800" dirty="0">
                <a:latin typeface="+mj-lt"/>
              </a:rPr>
              <a:t>+ Căn cứ trên thực tế ý kiến của người phát biểu để ghi tóm tắt.</a:t>
            </a:r>
          </a:p>
          <a:p>
            <a:r>
              <a:rPr lang="vi-VN" sz="2800" dirty="0">
                <a:latin typeface="+mj-lt"/>
              </a:rPr>
              <a:t>+ Tóm lược các ý chính dưới dạng từ, cụm từ.</a:t>
            </a:r>
          </a:p>
          <a:p>
            <a:r>
              <a:rPr lang="vi-VN" sz="2800" dirty="0">
                <a:latin typeface="+mj-lt"/>
              </a:rPr>
              <a:t>- Dùng các kí hiệu như các số thứ tự, gạch đầu dòng,... để thể hiện tính hệ thống của các ý kiến.</a:t>
            </a:r>
          </a:p>
          <a:p>
            <a:r>
              <a:rPr lang="vi-VN" sz="2800" b="1" smtClean="0">
                <a:latin typeface="+mj-lt"/>
              </a:rPr>
              <a:t> </a:t>
            </a:r>
            <a:r>
              <a:rPr lang="vi-VN" sz="2800" b="1" dirty="0">
                <a:latin typeface="+mj-lt"/>
              </a:rPr>
              <a:t>Đọc lại và chỉnh sửa.</a:t>
            </a:r>
          </a:p>
          <a:p>
            <a:r>
              <a:rPr lang="vi-VN" sz="2800" dirty="0">
                <a:latin typeface="+mj-lt"/>
              </a:rPr>
              <a:t>- Đọc lại phần ghi tóm tắt và chỉnh sửa các sai sót (nếu có).</a:t>
            </a:r>
          </a:p>
          <a:p>
            <a:r>
              <a:rPr lang="vi-VN" sz="2800" dirty="0">
                <a:latin typeface="+mj-lt"/>
              </a:rPr>
              <a:t>- Xác định với người nói về nội dung em vừa tóm tắt. Trao đổi lại những ý kiến em chưa hiểu rõ hoặc có quan điểm khác.</a:t>
            </a:r>
          </a:p>
        </p:txBody>
      </p:sp>
    </p:spTree>
    <p:extLst>
      <p:ext uri="{BB962C8B-B14F-4D97-AF65-F5344CB8AC3E}">
        <p14:creationId xmlns:p14="http://schemas.microsoft.com/office/powerpoint/2010/main" val="68555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865A6ED-3A06-CF60-7439-D4D84F5F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D823D8-0B92-0552-659D-701DD3F382DC}"/>
              </a:ext>
            </a:extLst>
          </p:cNvPr>
          <p:cNvSpPr txBox="1"/>
          <p:nvPr/>
        </p:nvSpPr>
        <p:spPr>
          <a:xfrm>
            <a:off x="2025748" y="576775"/>
            <a:ext cx="748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D823D8-0B92-0552-659D-701DD3F382DC}"/>
              </a:ext>
            </a:extLst>
          </p:cNvPr>
          <p:cNvSpPr txBox="1"/>
          <p:nvPr/>
        </p:nvSpPr>
        <p:spPr>
          <a:xfrm>
            <a:off x="428017" y="1945532"/>
            <a:ext cx="100194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1.Lập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76-80 SGK.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8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90" y="4969157"/>
            <a:ext cx="2395948" cy="200707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9" y="-349557"/>
            <a:ext cx="1998426" cy="2158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90" y="4984088"/>
            <a:ext cx="2623395" cy="20415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583" y="-2222"/>
            <a:ext cx="1480830" cy="188907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8E68C4CE-63AC-DB1F-E535-813CEA9CBF62}"/>
              </a:ext>
            </a:extLst>
          </p:cNvPr>
          <p:cNvSpPr/>
          <p:nvPr/>
        </p:nvSpPr>
        <p:spPr>
          <a:xfrm>
            <a:off x="9015762" y="3429794"/>
            <a:ext cx="474785" cy="430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6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90" y="4969157"/>
            <a:ext cx="2395948" cy="200707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9" y="-349557"/>
            <a:ext cx="1998426" cy="2158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90" y="4984088"/>
            <a:ext cx="2623395" cy="20415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583" y="-2222"/>
            <a:ext cx="1480830" cy="188907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8E68C4CE-63AC-DB1F-E535-813CEA9CBF62}"/>
              </a:ext>
            </a:extLst>
          </p:cNvPr>
          <p:cNvSpPr/>
          <p:nvPr/>
        </p:nvSpPr>
        <p:spPr>
          <a:xfrm>
            <a:off x="9015762" y="3429794"/>
            <a:ext cx="474785" cy="430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76217"/>
            <a:ext cx="12183783" cy="5973446"/>
          </a:xfrm>
          <a:prstGeom prst="rect">
            <a:avLst/>
          </a:prstGeom>
        </p:spPr>
      </p:pic>
      <p:pic>
        <p:nvPicPr>
          <p:cNvPr id="5" name="Giới thiệu Trần Hưng Đạo (Trần Quốc Tuấn) - Ngữ văn 8">
            <a:hlinkClick r:id="" action="ppaction://media"/>
            <a:extLst>
              <a:ext uri="{FF2B5EF4-FFF2-40B4-BE49-F238E27FC236}">
                <a16:creationId xmlns="" xmlns:a16="http://schemas.microsoft.com/office/drawing/2014/main" id="{8458A7C9-F153-228A-07E5-AD772B0B0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9758" y="3294296"/>
            <a:ext cx="270898" cy="270996"/>
          </a:xfrm>
          <a:prstGeom prst="rect">
            <a:avLst/>
          </a:prstGeom>
        </p:spPr>
      </p:pic>
      <p:pic>
        <p:nvPicPr>
          <p:cNvPr id="4" name="Giới thiệu Trần Hưng Đạo (Trần Quốc Tuấn) - Ngữ văn 8">
            <a:hlinkClick r:id="" action="ppaction://media"/>
            <a:extLst>
              <a:ext uri="{FF2B5EF4-FFF2-40B4-BE49-F238E27FC236}">
                <a16:creationId xmlns="" xmlns:a16="http://schemas.microsoft.com/office/drawing/2014/main" id="{51CA4ACC-7FE7-FEC3-B63C-079BE4822EE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380" y="330276"/>
            <a:ext cx="11834859" cy="492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290" y="4969157"/>
            <a:ext cx="2395948" cy="200707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9" y="-349557"/>
            <a:ext cx="1998426" cy="2158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90" y="4984088"/>
            <a:ext cx="2623395" cy="20415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583" y="-2222"/>
            <a:ext cx="1480830" cy="1889079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992897" y="-327771"/>
            <a:ext cx="751699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Đọc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bản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“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Tức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nước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vỡ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bờ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”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trả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lời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câu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hỏi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649D742-7B10-0E57-9C51-9A22A966F04A}"/>
              </a:ext>
            </a:extLst>
          </p:cNvPr>
          <p:cNvSpPr/>
          <p:nvPr/>
        </p:nvSpPr>
        <p:spPr>
          <a:xfrm>
            <a:off x="1641647" y="936130"/>
            <a:ext cx="7675685" cy="9601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Đoạn chữ in nghiêng ở phía trên văn bản 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Tức nước vỡ bờ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 nhiệm vụ gì?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0CF8E49-EFD1-DE89-9514-938BE1303164}"/>
              </a:ext>
            </a:extLst>
          </p:cNvPr>
          <p:cNvSpPr/>
          <p:nvPr/>
        </p:nvSpPr>
        <p:spPr>
          <a:xfrm>
            <a:off x="1063868" y="2299646"/>
            <a:ext cx="10243039" cy="31564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60000"/>
              </a:lnSpc>
              <a:spcAft>
                <a:spcPts val="300"/>
              </a:spcAft>
              <a:tabLst>
                <a:tab pos="368300" algn="l"/>
              </a:tabLs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	Tóm tắt toàn bộ tác phẩm Tắt đèn của Ngô Tất Tố</a:t>
            </a:r>
          </a:p>
          <a:p>
            <a:pPr lvl="0">
              <a:lnSpc>
                <a:spcPct val="160000"/>
              </a:lnSpc>
              <a:spcAft>
                <a:spcPts val="300"/>
              </a:spcAft>
              <a:tabLst>
                <a:tab pos="368300" algn="l"/>
              </a:tabLs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	Tóm tắt bối cảnh xảy ra trước đoạn trích Tức nước vỡ bờ</a:t>
            </a:r>
          </a:p>
          <a:p>
            <a:pPr lvl="0">
              <a:lnSpc>
                <a:spcPct val="160000"/>
              </a:lnSpc>
              <a:spcAft>
                <a:spcPts val="300"/>
              </a:spcAft>
              <a:tabLst>
                <a:tab pos="368300" algn="l"/>
              </a:tabLs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Tóm tắt câu chuyện bọn người nhà lí trưởng đánh trói anh Dậu</a:t>
            </a:r>
          </a:p>
          <a:p>
            <a:pPr lvl="0">
              <a:lnSpc>
                <a:spcPct val="160000"/>
              </a:lnSpc>
              <a:spcAft>
                <a:spcPts val="300"/>
              </a:spcAft>
              <a:tabLst>
                <a:tab pos="368300" algn="l"/>
              </a:tabLst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D. Tóm tắt cảnh chị Dậu phải xoay xở vì suất SƯU của 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E68C4CE-63AC-DB1F-E535-813CEA9CBF62}"/>
              </a:ext>
            </a:extLst>
          </p:cNvPr>
          <p:cNvSpPr/>
          <p:nvPr/>
        </p:nvSpPr>
        <p:spPr>
          <a:xfrm>
            <a:off x="9015762" y="3429794"/>
            <a:ext cx="474785" cy="430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2457024-DDE0-B212-6971-5A86C92DD594}"/>
              </a:ext>
            </a:extLst>
          </p:cNvPr>
          <p:cNvSpPr/>
          <p:nvPr/>
        </p:nvSpPr>
        <p:spPr>
          <a:xfrm>
            <a:off x="2317653" y="376311"/>
            <a:ext cx="6849208" cy="1028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2.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52854D0-7E08-7668-62E8-C319CE28E30A}"/>
              </a:ext>
            </a:extLst>
          </p:cNvPr>
          <p:cNvSpPr/>
          <p:nvPr/>
        </p:nvSpPr>
        <p:spPr>
          <a:xfrm>
            <a:off x="1283677" y="2004646"/>
            <a:ext cx="8941777" cy="23915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037A8EF-FC9D-C67A-B680-4151DA79DD7F}"/>
              </a:ext>
            </a:extLst>
          </p:cNvPr>
          <p:cNvSpPr/>
          <p:nvPr/>
        </p:nvSpPr>
        <p:spPr>
          <a:xfrm>
            <a:off x="8247185" y="2542737"/>
            <a:ext cx="474785" cy="430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2457024-DDE0-B212-6971-5A86C92DD594}"/>
              </a:ext>
            </a:extLst>
          </p:cNvPr>
          <p:cNvSpPr/>
          <p:nvPr/>
        </p:nvSpPr>
        <p:spPr>
          <a:xfrm>
            <a:off x="2233247" y="474785"/>
            <a:ext cx="8941776" cy="1028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3.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khẳng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52854D0-7E08-7668-62E8-C319CE28E30A}"/>
              </a:ext>
            </a:extLst>
          </p:cNvPr>
          <p:cNvSpPr/>
          <p:nvPr/>
        </p:nvSpPr>
        <p:spPr>
          <a:xfrm>
            <a:off x="1283677" y="2004646"/>
            <a:ext cx="8941777" cy="23915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ông làm phúc nói với ông lí cho cháu kh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t...</a:t>
            </a: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em hãy cố 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dậy húp ít cháo cho đỡ xót ruột.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Vâng, cháu cũng đã nghĩ như cụ.</a:t>
            </a: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Cháu van ông, nhà cháu vừa mới tỉnh được một lúc, ông tha cho!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037A8EF-FC9D-C67A-B680-4151DA79DD7F}"/>
              </a:ext>
            </a:extLst>
          </p:cNvPr>
          <p:cNvSpPr/>
          <p:nvPr/>
        </p:nvSpPr>
        <p:spPr>
          <a:xfrm>
            <a:off x="11175023" y="2769578"/>
            <a:ext cx="474785" cy="430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94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2457024-DDE0-B212-6971-5A86C92DD594}"/>
              </a:ext>
            </a:extLst>
          </p:cNvPr>
          <p:cNvSpPr/>
          <p:nvPr/>
        </p:nvSpPr>
        <p:spPr>
          <a:xfrm>
            <a:off x="2233247" y="474785"/>
            <a:ext cx="8941776" cy="1028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4.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Nhận xét nào sau đây đúng với diễn biến thái độ của chị Dậu trong đoạn trích 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Tức nước vỡ bờ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52854D0-7E08-7668-62E8-C319CE28E30A}"/>
              </a:ext>
            </a:extLst>
          </p:cNvPr>
          <p:cNvSpPr/>
          <p:nvPr/>
        </p:nvSpPr>
        <p:spPr>
          <a:xfrm>
            <a:off x="1283677" y="2004646"/>
            <a:ext cx="9618785" cy="23915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khẩn cầu run run đến thiết tha van xin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thiết tha van xin đến li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mạng cãi lại bằng lí lẽ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Từ nhẫn nhịn đến phản kháng hết sức quyết liệt bằng lí lẽ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Từ nhẫn nhục đến phản kháng bằng lời và chống trả quyết liệt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037A8EF-FC9D-C67A-B680-4151DA79DD7F}"/>
              </a:ext>
            </a:extLst>
          </p:cNvPr>
          <p:cNvSpPr/>
          <p:nvPr/>
        </p:nvSpPr>
        <p:spPr>
          <a:xfrm>
            <a:off x="11175023" y="2769578"/>
            <a:ext cx="474785" cy="430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06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2457024-DDE0-B212-6971-5A86C92DD594}"/>
              </a:ext>
            </a:extLst>
          </p:cNvPr>
          <p:cNvSpPr/>
          <p:nvPr/>
        </p:nvSpPr>
        <p:spPr>
          <a:xfrm>
            <a:off x="2233247" y="474785"/>
            <a:ext cx="8941776" cy="1028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5.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Nhận định nào sau đây không phải là nội dung của đoạn trích Tức nước vỡ bờ?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52854D0-7E08-7668-62E8-C319CE28E30A}"/>
              </a:ext>
            </a:extLst>
          </p:cNvPr>
          <p:cNvSpPr/>
          <p:nvPr/>
        </p:nvSpPr>
        <p:spPr>
          <a:xfrm>
            <a:off x="1283677" y="2004646"/>
            <a:ext cx="9998612" cy="36787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 trần bộ mặt tàn ác của xã hội thực dân phong kiến đương thời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ánh tình trạng người dân vùng quê nghèo cãi nhau vì chuyện nợ 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thấy lòng nhân hậu và sức sống mạnh mẽ của người phụ nữ nông dân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Chỉ ra nỗi cực khổ của người nông dân bị áp bức và chế độ sưu thuế bất 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037A8EF-FC9D-C67A-B680-4151DA79DD7F}"/>
              </a:ext>
            </a:extLst>
          </p:cNvPr>
          <p:cNvSpPr/>
          <p:nvPr/>
        </p:nvSpPr>
        <p:spPr>
          <a:xfrm>
            <a:off x="11175023" y="2769578"/>
            <a:ext cx="474785" cy="4308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89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2457024-DDE0-B212-6971-5A86C92DD594}"/>
              </a:ext>
            </a:extLst>
          </p:cNvPr>
          <p:cNvSpPr/>
          <p:nvPr/>
        </p:nvSpPr>
        <p:spPr>
          <a:xfrm>
            <a:off x="253218" y="474785"/>
            <a:ext cx="11746524" cy="54336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đoạn trích, tác giả miêu tả gia cảnh của chị Dậu như thế nào?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vê tính cách tên cai lệ?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tình huống nào đã khiến chị Dậu vùng dậy chống trả quyết liệt với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(8-10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" y="-30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3173852" cy="3427760"/>
          </a:xfrm>
          <a:prstGeom prst="rect">
            <a:avLst/>
          </a:prstGeom>
        </p:spPr>
      </p:pic>
      <p:sp>
        <p:nvSpPr>
          <p:cNvPr id="25" name="文本框 7"/>
          <p:cNvSpPr txBox="1">
            <a:spLocks noChangeArrowheads="1"/>
          </p:cNvSpPr>
          <p:nvPr/>
        </p:nvSpPr>
        <p:spPr bwMode="auto">
          <a:xfrm>
            <a:off x="1953895" y="2287905"/>
            <a:ext cx="879729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s-MX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s-MX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111 : NÓI </a:t>
            </a:r>
            <a:r>
              <a:rPr lang="es-MX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NGHE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MX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VÀ TÓM TẮT NỘI DUNG </a:t>
            </a:r>
            <a:r>
              <a:rPr lang="es-MX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 TRÌNH VỀ MỘT NHÂN VẬT LỊCH SỬ HOẶC TÁC PHẨM VĂN HỌC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7"/>
          <p:cNvSpPr txBox="1">
            <a:spLocks noChangeArrowheads="1"/>
          </p:cNvSpPr>
          <p:nvPr/>
        </p:nvSpPr>
        <p:spPr bwMode="auto">
          <a:xfrm>
            <a:off x="1796156" y="1218900"/>
            <a:ext cx="8617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STHupo" panose="02010800040101010101" pitchFamily="2" charset="-122"/>
                <a:cs typeface="Times New Roman" panose="02020603050405020304" charset="0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STHupo" panose="02010800040101010101" pitchFamily="2" charset="-122"/>
                <a:cs typeface="Times New Roman" panose="02020603050405020304" charset="0"/>
              </a:rPr>
              <a:t> 8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STHupo" panose="02010800040101010101" pitchFamily="2" charset="-122"/>
                <a:cs typeface="Times New Roman" panose="02020603050405020304" charset="0"/>
              </a:rPr>
              <a:t>: TRUYỆN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STHupo" panose="02010800040101010101" pitchFamily="2" charset="-122"/>
                <a:cs typeface="Times New Roman" panose="02020603050405020304" charset="0"/>
              </a:rPr>
              <a:t> LỊCH SỬ VÀ TIỂU THUYẾT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STHupo" panose="02010800040101010101" pitchFamily="2" charset="-122"/>
              <a:cs typeface="Times New Roman" panose="020206030504050203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47" y="917944"/>
            <a:ext cx="1695088" cy="216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7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8EBA58-F43F-44AA-B439-5669E0D16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2FCD9404-A23B-8134-AEDC-220F01041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88" y="2370003"/>
            <a:ext cx="2503702" cy="3617916"/>
          </a:xfrm>
          <a:prstGeom prst="rect">
            <a:avLst/>
          </a:prstGeom>
        </p:spPr>
      </p:pic>
      <p:grpSp>
        <p:nvGrpSpPr>
          <p:cNvPr id="6" name="组合 11">
            <a:extLst>
              <a:ext uri="{FF2B5EF4-FFF2-40B4-BE49-F238E27FC236}">
                <a16:creationId xmlns:a16="http://schemas.microsoft.com/office/drawing/2014/main" xmlns="" id="{213CEABE-1409-9D64-614B-D28583B0D73B}"/>
              </a:ext>
            </a:extLst>
          </p:cNvPr>
          <p:cNvGrpSpPr/>
          <p:nvPr/>
        </p:nvGrpSpPr>
        <p:grpSpPr>
          <a:xfrm rot="440101">
            <a:off x="3012648" y="862114"/>
            <a:ext cx="7939468" cy="3763959"/>
            <a:chOff x="-558688" y="0"/>
            <a:chExt cx="9107943" cy="6858000"/>
          </a:xfrm>
        </p:grpSpPr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xmlns="" id="{05BBAF4C-89B2-FA0F-91A2-8FFEC147D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rgbClr val="FFBE00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xmlns="" id="{A4F0E58E-F1FA-09C9-326D-CA44F3CF9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rgbClr val="FFBE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FDA44A-24B2-C24E-A541-F40C726400EB}"/>
              </a:ext>
            </a:extLst>
          </p:cNvPr>
          <p:cNvSpPr txBox="1"/>
          <p:nvPr/>
        </p:nvSpPr>
        <p:spPr>
          <a:xfrm>
            <a:off x="3452847" y="2013879"/>
            <a:ext cx="6526762" cy="1189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048">
              <a:lnSpc>
                <a:spcPct val="150000"/>
              </a:lnSpc>
              <a:buClr>
                <a:srgbClr val="000000"/>
              </a:buClr>
            </a:pPr>
            <a:r>
              <a:rPr lang="en-US" sz="5399" b="1" kern="0" dirty="0">
                <a:solidFill>
                  <a:srgbClr val="E4E2F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I. ĐỊNH HƯỚNG</a:t>
            </a:r>
          </a:p>
        </p:txBody>
      </p:sp>
    </p:spTree>
    <p:extLst>
      <p:ext uri="{BB962C8B-B14F-4D97-AF65-F5344CB8AC3E}">
        <p14:creationId xmlns:p14="http://schemas.microsoft.com/office/powerpoint/2010/main" val="373461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1C7C37-1581-409B-EF70-5E00B9E4DB45}"/>
              </a:ext>
            </a:extLst>
          </p:cNvPr>
          <p:cNvSpPr txBox="1"/>
          <p:nvPr/>
        </p:nvSpPr>
        <p:spPr>
          <a:xfrm>
            <a:off x="734195" y="452438"/>
            <a:ext cx="10920578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539">
              <a:defRPr/>
            </a:pP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3CA3DE3-6112-E55F-85DC-551D32DCE03F}"/>
              </a:ext>
            </a:extLst>
          </p:cNvPr>
          <p:cNvSpPr/>
          <p:nvPr/>
        </p:nvSpPr>
        <p:spPr>
          <a:xfrm>
            <a:off x="7619008" y="3404814"/>
            <a:ext cx="4419025" cy="234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(ý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33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A5A5AAA-C7CE-2475-F16B-49FDC596C716}"/>
              </a:ext>
            </a:extLst>
          </p:cNvPr>
          <p:cNvSpPr/>
          <p:nvPr/>
        </p:nvSpPr>
        <p:spPr>
          <a:xfrm>
            <a:off x="3403156" y="1799132"/>
            <a:ext cx="6196794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vi-VN" sz="29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2857EC5-944F-CD32-48EB-1D7220646694}"/>
              </a:ext>
            </a:extLst>
          </p:cNvPr>
          <p:cNvSpPr/>
          <p:nvPr/>
        </p:nvSpPr>
        <p:spPr>
          <a:xfrm>
            <a:off x="711108" y="4110068"/>
            <a:ext cx="3773796" cy="14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3.Trình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vi-VN" sz="2933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21E1022C-91F5-918C-D64F-16E8790354C6}"/>
              </a:ext>
            </a:extLst>
          </p:cNvPr>
          <p:cNvSpPr/>
          <p:nvPr/>
        </p:nvSpPr>
        <p:spPr>
          <a:xfrm>
            <a:off x="4825371" y="3069804"/>
            <a:ext cx="2305669" cy="2147154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7" y="0"/>
                </a:lnTo>
                <a:lnTo>
                  <a:pt x="44185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093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xmlns="" id="{3F66F429-F02E-217E-5525-D655434BC874}"/>
              </a:ext>
            </a:extLst>
          </p:cNvPr>
          <p:cNvSpPr txBox="1"/>
          <p:nvPr/>
        </p:nvSpPr>
        <p:spPr>
          <a:xfrm>
            <a:off x="5746909" y="2042977"/>
            <a:ext cx="4897409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32"/>
              </a:lnSpc>
            </a:pPr>
            <a:r>
              <a:rPr lang="en-US" sz="6399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</a:p>
          <a:p>
            <a:pPr algn="ctr">
              <a:lnSpc>
                <a:spcPts val="7932"/>
              </a:lnSpc>
            </a:pPr>
            <a:r>
              <a:rPr lang="en-US" sz="6399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6399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B5B4E049-3CE9-F738-4219-B115EC723D25}"/>
              </a:ext>
            </a:extLst>
          </p:cNvPr>
          <p:cNvSpPr/>
          <p:nvPr/>
        </p:nvSpPr>
        <p:spPr>
          <a:xfrm>
            <a:off x="965074" y="1499645"/>
            <a:ext cx="4587405" cy="5485686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76163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xmlns="" id="{DB1EA505-45E6-5CA3-395C-925AB4BF57DF}"/>
              </a:ext>
            </a:extLst>
          </p:cNvPr>
          <p:cNvSpPr txBox="1"/>
          <p:nvPr/>
        </p:nvSpPr>
        <p:spPr>
          <a:xfrm>
            <a:off x="762215" y="788538"/>
            <a:ext cx="521286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2"/>
              </a:lnSpc>
              <a:spcBef>
                <a:spcPct val="0"/>
              </a:spcBef>
            </a:pPr>
            <a:r>
              <a:rPr lang="vi-VN" sz="5665" dirty="0">
                <a:solidFill>
                  <a:srgbClr val="036374"/>
                </a:solidFill>
                <a:latin typeface="#9Slide07 IcielSoup of Justice" pitchFamily="2" charset="0"/>
                <a:cs typeface="Times New Roman" panose="02020603050405020304" pitchFamily="18" charset="0"/>
              </a:rPr>
              <a:t>Đề bài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65DBB22-7A30-4E33-87E3-67AB981DB8B9}"/>
              </a:ext>
            </a:extLst>
          </p:cNvPr>
          <p:cNvSpPr/>
          <p:nvPr/>
        </p:nvSpPr>
        <p:spPr>
          <a:xfrm>
            <a:off x="812694" y="2159959"/>
            <a:ext cx="5841239" cy="415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933" b="1" dirty="0">
                <a:latin typeface="+mj-lt"/>
              </a:rPr>
              <a:t>Chọn một trong hai đề bài sau:</a:t>
            </a:r>
          </a:p>
          <a:p>
            <a:pPr algn="just"/>
            <a:r>
              <a:rPr lang="vi-VN" sz="2933" dirty="0">
                <a:latin typeface="+mj-lt"/>
              </a:rPr>
              <a:t>(1) Nghe và tóm tắt nội 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“Ta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thèm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Nghe và tóm tắt nội dung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C690E3CE-20CC-B0BE-4F7E-A6B0B574A558}"/>
              </a:ext>
            </a:extLst>
          </p:cNvPr>
          <p:cNvSpPr/>
          <p:nvPr/>
        </p:nvSpPr>
        <p:spPr>
          <a:xfrm>
            <a:off x="7415834" y="2363133"/>
            <a:ext cx="3758711" cy="3758711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5328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" y="1875"/>
            <a:ext cx="12190413" cy="685710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567940" y="918210"/>
            <a:ext cx="1634490" cy="2350770"/>
          </a:xfrm>
          <a:prstGeom prst="rect">
            <a:avLst/>
          </a:prstGeom>
          <a:solidFill>
            <a:srgbClr val="77C571"/>
          </a:solidFill>
          <a:ln w="12700">
            <a:solidFill>
              <a:srgbClr val="5BB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Đề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 </a:t>
            </a:r>
            <a:r>
              <a:rPr kumimoji="1" lang="en-US" altLang="zh-CN" sz="2800" b="1" dirty="0" err="1" smtClean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bài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 </a:t>
            </a:r>
            <a:r>
              <a:rPr kumimoji="1" lang="en-US" altLang="zh-CN" sz="2800" b="1" dirty="0" err="1" smtClean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só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pitchFamily="34" charset="-122"/>
                <a:cs typeface="Times New Roman" panose="02020603050405020304" charset="0"/>
              </a:rPr>
              <a:t> 1</a:t>
            </a:r>
            <a:endParaRPr kumimoji="1" lang="en-US" altLang="zh-CN" sz="2800" b="1" dirty="0">
              <a:solidFill>
                <a:srgbClr val="FF0000"/>
              </a:solidFill>
              <a:latin typeface="Times New Roman" panose="02020603050405020304" charset="0"/>
              <a:ea typeface="Microsoft YaHei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3173852" cy="34277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47" y="917944"/>
            <a:ext cx="1695088" cy="2162406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601210" y="1042077"/>
            <a:ext cx="5481834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 và tóm </a:t>
            </a:r>
            <a:r>
              <a:rPr lang="vi-VN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ắt</a:t>
            </a:r>
            <a:r>
              <a:rPr lang="vi-VN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 dung giới thiệu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nhân vật Tr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ầ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 Bình Trọng với câu nói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 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ủ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“Ta thà làm ma nước Nam chứ không thèm làm vương 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 B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ắ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 ”.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7CD0BD-DDCB-417D-AE79-7933F7D1DF27}"/>
              </a:ext>
            </a:extLst>
          </p:cNvPr>
          <p:cNvSpPr txBox="1"/>
          <p:nvPr/>
        </p:nvSpPr>
        <p:spPr>
          <a:xfrm>
            <a:off x="5171016" y="256588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9D5A536-B9EF-F2C4-5A00-DD241F181CCA}"/>
              </a:ext>
            </a:extLst>
          </p:cNvPr>
          <p:cNvSpPr/>
          <p:nvPr/>
        </p:nvSpPr>
        <p:spPr>
          <a:xfrm>
            <a:off x="1151792" y="506437"/>
            <a:ext cx="10708391" cy="10411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lại nội dung truyện lịch s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vi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 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 Thiên Mạc (Hà Ân) liên quan 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ến danh tướng Trần B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 Trọng</a:t>
            </a:r>
            <a:endParaRPr lang="en-US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utre 70">
            <a:extLst>
              <a:ext uri="{FF2B5EF4-FFF2-40B4-BE49-F238E27FC236}">
                <a16:creationId xmlns:a16="http://schemas.microsoft.com/office/drawing/2014/main" xmlns="" id="{FDD5A639-8B3D-530B-2268-E6275328309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968282" y="1856898"/>
            <a:ext cx="5978769" cy="50026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52699E-2FD2-341B-FD07-A974106013CF}"/>
              </a:ext>
            </a:extLst>
          </p:cNvPr>
          <p:cNvSpPr txBox="1"/>
          <p:nvPr/>
        </p:nvSpPr>
        <p:spPr>
          <a:xfrm>
            <a:off x="168812" y="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1593</Words>
  <Application>Microsoft Office PowerPoint</Application>
  <PresentationFormat>Custom</PresentationFormat>
  <Paragraphs>125</Paragraphs>
  <Slides>25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Administrator</cp:lastModifiedBy>
  <cp:revision>3751</cp:revision>
  <dcterms:created xsi:type="dcterms:W3CDTF">2015-12-01T09:06:00Z</dcterms:created>
  <dcterms:modified xsi:type="dcterms:W3CDTF">2024-03-27T00:49:42Z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CDA1C8F7C7234834B009A78C510888CE</vt:lpwstr>
  </property>
  <property fmtid="{D5CDD505-2E9C-101B-9397-08002B2CF9AE}" pid="3" name="KSOProductBuildVer">
    <vt:lpwstr>1033-11.2.0.11156</vt:lpwstr>
  </property>
</Properties>
</file>