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269" r:id="rId3"/>
    <p:sldId id="292" r:id="rId4"/>
    <p:sldId id="290" r:id="rId5"/>
    <p:sldId id="293" r:id="rId6"/>
    <p:sldId id="270" r:id="rId7"/>
    <p:sldId id="256" r:id="rId8"/>
    <p:sldId id="271" r:id="rId9"/>
    <p:sldId id="272" r:id="rId10"/>
    <p:sldId id="273" r:id="rId11"/>
    <p:sldId id="275" r:id="rId12"/>
    <p:sldId id="274" r:id="rId13"/>
    <p:sldId id="276" r:id="rId14"/>
    <p:sldId id="294" r:id="rId15"/>
    <p:sldId id="297" r:id="rId16"/>
    <p:sldId id="295" r:id="rId17"/>
    <p:sldId id="296" r:id="rId18"/>
    <p:sldId id="277" r:id="rId19"/>
    <p:sldId id="278" r:id="rId20"/>
    <p:sldId id="281" r:id="rId21"/>
    <p:sldId id="298" r:id="rId22"/>
    <p:sldId id="300" r:id="rId23"/>
    <p:sldId id="279" r:id="rId24"/>
    <p:sldId id="284" r:id="rId25"/>
    <p:sldId id="285" r:id="rId26"/>
    <p:sldId id="282" r:id="rId27"/>
    <p:sldId id="283" r:id="rId28"/>
    <p:sldId id="288" r:id="rId29"/>
    <p:sldId id="301" r:id="rId30"/>
    <p:sldId id="289" r:id="rId31"/>
    <p:sldId id="286" r:id="rId32"/>
    <p:sldId id="287" r:id="rId33"/>
    <p:sldId id="299" r:id="rId3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97" autoAdjust="0"/>
    <p:restoredTop sz="94660"/>
  </p:normalViewPr>
  <p:slideViewPr>
    <p:cSldViewPr snapToGrid="0" showGuides="1">
      <p:cViewPr varScale="1">
        <p:scale>
          <a:sx n="63" d="100"/>
          <a:sy n="63" d="100"/>
        </p:scale>
        <p:origin x="-108" y="-1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16AF79F5-75CC-44FE-B654-5C73CD9749CC}" type="datetimeFigureOut">
              <a:rPr lang="vi-VN" smtClean="0"/>
              <a:t>19/04/2023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DF1B-A3FC-4527-ACF1-D933E52DB2D7}" type="slidenum">
              <a:rPr lang="vi-VN" smtClean="0"/>
              <a:t>‹#›</a:t>
            </a:fld>
            <a:endParaRPr lang="vi-VN"/>
          </a:p>
        </p:txBody>
      </p:sp>
    </p:spTree>
    <p:extLst>
      <p:ext uri="{BB962C8B-B14F-4D97-AF65-F5344CB8AC3E}">
        <p14:creationId xmlns:p14="http://schemas.microsoft.com/office/powerpoint/2010/main" val="188285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6AF79F5-75CC-44FE-B654-5C73CD9749CC}" type="datetimeFigureOut">
              <a:rPr lang="vi-VN" smtClean="0"/>
              <a:t>19/04/2023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DF1B-A3FC-4527-ACF1-D933E52DB2D7}" type="slidenum">
              <a:rPr lang="vi-VN" smtClean="0"/>
              <a:t>‹#›</a:t>
            </a:fld>
            <a:endParaRPr lang="vi-VN"/>
          </a:p>
        </p:txBody>
      </p:sp>
    </p:spTree>
    <p:extLst>
      <p:ext uri="{BB962C8B-B14F-4D97-AF65-F5344CB8AC3E}">
        <p14:creationId xmlns:p14="http://schemas.microsoft.com/office/powerpoint/2010/main" val="1022164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6AF79F5-75CC-44FE-B654-5C73CD9749CC}" type="datetimeFigureOut">
              <a:rPr lang="vi-VN" smtClean="0"/>
              <a:t>19/04/2023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DF1B-A3FC-4527-ACF1-D933E52DB2D7}" type="slidenum">
              <a:rPr lang="vi-VN" smtClean="0"/>
              <a:t>‹#›</a:t>
            </a:fld>
            <a:endParaRPr lang="vi-VN"/>
          </a:p>
        </p:txBody>
      </p:sp>
    </p:spTree>
    <p:extLst>
      <p:ext uri="{BB962C8B-B14F-4D97-AF65-F5344CB8AC3E}">
        <p14:creationId xmlns:p14="http://schemas.microsoft.com/office/powerpoint/2010/main" val="1944066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935D0BF-597F-4F12-89F6-AEE7DB1D7D42}" type="slidenum">
              <a:rPr lang="en-US" altLang="vi-VN"/>
              <a:pPr/>
              <a:t>‹#›</a:t>
            </a:fld>
            <a:endParaRPr lang="en-US" altLang="vi-VN"/>
          </a:p>
        </p:txBody>
      </p:sp>
    </p:spTree>
    <p:extLst>
      <p:ext uri="{BB962C8B-B14F-4D97-AF65-F5344CB8AC3E}">
        <p14:creationId xmlns:p14="http://schemas.microsoft.com/office/powerpoint/2010/main" val="947450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796BC13-FC22-4586-B77C-0DAEDBB5D2C4}"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230903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766524D-9696-483C-8F9B-216CF7FDB500}"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2506795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7A9392-09E8-4D7B-8C4F-89407104E27B}"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821786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15A4EE0-F583-480A-9ABA-A27510653AEC}"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528485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F3C16BF-9CDF-46BC-9C62-8B56FE9ECDC7}"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117806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2CB627E-F309-4761-8745-B7FC02D2F7A3}"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311899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8EB02BA-B08B-4FB7-9253-AB77A8260C8B}"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4197112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6AF79F5-75CC-44FE-B654-5C73CD9749CC}" type="datetimeFigureOut">
              <a:rPr lang="vi-VN" smtClean="0"/>
              <a:t>19/04/2023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DF1B-A3FC-4527-ACF1-D933E52DB2D7}" type="slidenum">
              <a:rPr lang="vi-VN" smtClean="0"/>
              <a:t>‹#›</a:t>
            </a:fld>
            <a:endParaRPr lang="vi-VN"/>
          </a:p>
        </p:txBody>
      </p:sp>
    </p:spTree>
    <p:extLst>
      <p:ext uri="{BB962C8B-B14F-4D97-AF65-F5344CB8AC3E}">
        <p14:creationId xmlns:p14="http://schemas.microsoft.com/office/powerpoint/2010/main" val="376875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8418D0C-48BB-43F5-9B75-9F8BB1279129}"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666708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347A771-AA24-4458-B634-AFEFCBE37002}"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665732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E6D1C84-4DE8-456A-B914-B212EEF03791}"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1405637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98646BE-CA88-44E4-AEBC-25E519ABDE23}"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4255043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804ADA-973B-4645-8491-07F470A356BD}"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08127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BC5EE88-589E-46E6-8F84-56DF410CE637}"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2189988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0A74F31-91F5-419B-9CDF-77A79518CF35}"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248623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576917" y="2017713"/>
            <a:ext cx="103632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B5FC18C-5C51-4C98-A411-870D8765D750}"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597217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050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05000"/>
            <a:ext cx="538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038600"/>
            <a:ext cx="538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0082F07-9438-494A-B848-5498EFC42A3C}"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4141688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AF79F5-75CC-44FE-B654-5C73CD9749CC}" type="datetimeFigureOut">
              <a:rPr lang="vi-VN" smtClean="0"/>
              <a:t>19/04/2023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DF1B-A3FC-4527-ACF1-D933E52DB2D7}" type="slidenum">
              <a:rPr lang="vi-VN" smtClean="0"/>
              <a:t>‹#›</a:t>
            </a:fld>
            <a:endParaRPr lang="vi-VN"/>
          </a:p>
        </p:txBody>
      </p:sp>
    </p:spTree>
    <p:extLst>
      <p:ext uri="{BB962C8B-B14F-4D97-AF65-F5344CB8AC3E}">
        <p14:creationId xmlns:p14="http://schemas.microsoft.com/office/powerpoint/2010/main" val="121565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16AF79F5-75CC-44FE-B654-5C73CD9749CC}" type="datetimeFigureOut">
              <a:rPr lang="vi-VN" smtClean="0"/>
              <a:t>19/04/2023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DF1B-A3FC-4527-ACF1-D933E52DB2D7}" type="slidenum">
              <a:rPr lang="vi-VN" smtClean="0"/>
              <a:t>‹#›</a:t>
            </a:fld>
            <a:endParaRPr lang="vi-VN"/>
          </a:p>
        </p:txBody>
      </p:sp>
    </p:spTree>
    <p:extLst>
      <p:ext uri="{BB962C8B-B14F-4D97-AF65-F5344CB8AC3E}">
        <p14:creationId xmlns:p14="http://schemas.microsoft.com/office/powerpoint/2010/main" val="3293981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16AF79F5-75CC-44FE-B654-5C73CD9749CC}" type="datetimeFigureOut">
              <a:rPr lang="vi-VN" smtClean="0"/>
              <a:t>19/04/2023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F55DF1B-A3FC-4527-ACF1-D933E52DB2D7}" type="slidenum">
              <a:rPr lang="vi-VN" smtClean="0"/>
              <a:t>‹#›</a:t>
            </a:fld>
            <a:endParaRPr lang="vi-VN"/>
          </a:p>
        </p:txBody>
      </p:sp>
    </p:spTree>
    <p:extLst>
      <p:ext uri="{BB962C8B-B14F-4D97-AF65-F5344CB8AC3E}">
        <p14:creationId xmlns:p14="http://schemas.microsoft.com/office/powerpoint/2010/main" val="3414558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16AF79F5-75CC-44FE-B654-5C73CD9749CC}" type="datetimeFigureOut">
              <a:rPr lang="vi-VN" smtClean="0"/>
              <a:t>19/04/2023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F55DF1B-A3FC-4527-ACF1-D933E52DB2D7}" type="slidenum">
              <a:rPr lang="vi-VN" smtClean="0"/>
              <a:t>‹#›</a:t>
            </a:fld>
            <a:endParaRPr lang="vi-VN"/>
          </a:p>
        </p:txBody>
      </p:sp>
    </p:spTree>
    <p:extLst>
      <p:ext uri="{BB962C8B-B14F-4D97-AF65-F5344CB8AC3E}">
        <p14:creationId xmlns:p14="http://schemas.microsoft.com/office/powerpoint/2010/main" val="3946252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AF79F5-75CC-44FE-B654-5C73CD9749CC}" type="datetimeFigureOut">
              <a:rPr lang="vi-VN" smtClean="0"/>
              <a:t>19/04/2023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F55DF1B-A3FC-4527-ACF1-D933E52DB2D7}" type="slidenum">
              <a:rPr lang="vi-VN" smtClean="0"/>
              <a:t>‹#›</a:t>
            </a:fld>
            <a:endParaRPr lang="vi-VN"/>
          </a:p>
        </p:txBody>
      </p:sp>
    </p:spTree>
    <p:extLst>
      <p:ext uri="{BB962C8B-B14F-4D97-AF65-F5344CB8AC3E}">
        <p14:creationId xmlns:p14="http://schemas.microsoft.com/office/powerpoint/2010/main" val="3394821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6AF79F5-75CC-44FE-B654-5C73CD9749CC}" type="datetimeFigureOut">
              <a:rPr lang="vi-VN" smtClean="0"/>
              <a:t>19/04/2023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DF1B-A3FC-4527-ACF1-D933E52DB2D7}" type="slidenum">
              <a:rPr lang="vi-VN" smtClean="0"/>
              <a:t>‹#›</a:t>
            </a:fld>
            <a:endParaRPr lang="vi-VN"/>
          </a:p>
        </p:txBody>
      </p:sp>
    </p:spTree>
    <p:extLst>
      <p:ext uri="{BB962C8B-B14F-4D97-AF65-F5344CB8AC3E}">
        <p14:creationId xmlns:p14="http://schemas.microsoft.com/office/powerpoint/2010/main" val="221678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6AF79F5-75CC-44FE-B654-5C73CD9749CC}" type="datetimeFigureOut">
              <a:rPr lang="vi-VN" smtClean="0"/>
              <a:t>19/04/2023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DF1B-A3FC-4527-ACF1-D933E52DB2D7}" type="slidenum">
              <a:rPr lang="vi-VN" smtClean="0"/>
              <a:t>‹#›</a:t>
            </a:fld>
            <a:endParaRPr lang="vi-VN"/>
          </a:p>
        </p:txBody>
      </p:sp>
    </p:spTree>
    <p:extLst>
      <p:ext uri="{BB962C8B-B14F-4D97-AF65-F5344CB8AC3E}">
        <p14:creationId xmlns:p14="http://schemas.microsoft.com/office/powerpoint/2010/main" val="3968031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F79F5-75CC-44FE-B654-5C73CD9749CC}" type="datetimeFigureOut">
              <a:rPr lang="vi-VN" smtClean="0"/>
              <a:t>19/04/2023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5DF1B-A3FC-4527-ACF1-D933E52DB2D7}" type="slidenum">
              <a:rPr lang="vi-VN" smtClean="0"/>
              <a:t>‹#›</a:t>
            </a:fld>
            <a:endParaRPr lang="vi-VN"/>
          </a:p>
        </p:txBody>
      </p:sp>
    </p:spTree>
    <p:extLst>
      <p:ext uri="{BB962C8B-B14F-4D97-AF65-F5344CB8AC3E}">
        <p14:creationId xmlns:p14="http://schemas.microsoft.com/office/powerpoint/2010/main" val="4111335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4D0428EA-388F-4511-9923-86520CAAFBBA}"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19324637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vi.wikipedia.org/wiki/Parthenon" TargetMode="Externa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hyperlink" Target="https://vi.wikipedia.org/wiki/Athens" TargetMode="External"/><Relationship Id="rId5" Type="http://schemas.openxmlformats.org/officeDocument/2006/relationships/hyperlink" Target="https://vi.wikipedia.org/wiki/Acropolis" TargetMode="External"/><Relationship Id="rId4" Type="http://schemas.openxmlformats.org/officeDocument/2006/relationships/hyperlink" Target="https://vi.wikipedia.org/wiki/Athena"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upload.wikimedia.org/wikipedia/commons/c/c4/Front_of_the_Sorbonne.jpg" TargetMode="Externa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upload.wikimedia.org/wikipedia/commons/a/ac/SorbonneParis041130.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vi.wikipedia.org/wiki/Iraq" TargetMode="External"/><Relationship Id="rId13" Type="http://schemas.openxmlformats.org/officeDocument/2006/relationships/hyperlink" Target="https://vi.wikipedia.org/wiki/612_TCN" TargetMode="External"/><Relationship Id="rId3" Type="http://schemas.openxmlformats.org/officeDocument/2006/relationships/hyperlink" Target="https://vi.wikipedia.org/wiki/Ti%E1%BA%BFng_Hy_L%E1%BA%A1p" TargetMode="External"/><Relationship Id="rId7" Type="http://schemas.openxmlformats.org/officeDocument/2006/relationships/hyperlink" Target="https://vi.wikipedia.org/w/index.php?title=Babil_(t%E1%BB%89nh)&amp;action=edit&amp;redlink=1" TargetMode="External"/><Relationship Id="rId12" Type="http://schemas.openxmlformats.org/officeDocument/2006/relationships/hyperlink" Target="https://vi.wikipedia.org/wiki/Euphrates" TargetMode="External"/><Relationship Id="rId2" Type="http://schemas.openxmlformats.org/officeDocument/2006/relationships/image" Target="../media/image4.jpeg"/><Relationship Id="rId16" Type="http://schemas.openxmlformats.org/officeDocument/2006/relationships/hyperlink" Target="https://vi.wikipedia.org/wiki/C%E1%BB%95ng_Ishtar" TargetMode="External"/><Relationship Id="rId1" Type="http://schemas.openxmlformats.org/officeDocument/2006/relationships/slideLayout" Target="../slideLayouts/slideLayout1.xml"/><Relationship Id="rId6" Type="http://schemas.openxmlformats.org/officeDocument/2006/relationships/hyperlink" Target="https://vi.wikipedia.org/w/index.php?title=Hillah&amp;action=edit&amp;redlink=1" TargetMode="External"/><Relationship Id="rId11" Type="http://schemas.openxmlformats.org/officeDocument/2006/relationships/hyperlink" Target="https://vi.wikipedia.org/wiki/Tigris" TargetMode="External"/><Relationship Id="rId5" Type="http://schemas.openxmlformats.org/officeDocument/2006/relationships/hyperlink" Target="https://vi.wikipedia.org/wiki/L%C6%B0%E1%BB%A1ng_H%C3%A0" TargetMode="External"/><Relationship Id="rId15" Type="http://schemas.openxmlformats.org/officeDocument/2006/relationships/image" Target="../media/image5.png"/><Relationship Id="rId10" Type="http://schemas.openxmlformats.org/officeDocument/2006/relationships/hyperlink" Target="https://vi.wikipedia.org/wiki/Bagdad" TargetMode="External"/><Relationship Id="rId4" Type="http://schemas.openxmlformats.org/officeDocument/2006/relationships/hyperlink" Target="https://vi.wikipedia.org/wiki/Ti%E1%BA%BFng_Akkad" TargetMode="External"/><Relationship Id="rId9" Type="http://schemas.openxmlformats.org/officeDocument/2006/relationships/hyperlink" Target="https://vi.wikipedia.org/wiki/Th%E1%BB%A7_%C4%91%C3%B4" TargetMode="External"/><Relationship Id="rId14" Type="http://schemas.openxmlformats.org/officeDocument/2006/relationships/hyperlink" Target="https://vi.wikipedia.org/wiki/Babylon#cite_note-2"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danviet.mediacdn.vn/296231569849192448/2022/8/14/2-1660465777590-16604657777001696136372.jpg"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74028"/>
            <a:ext cx="12270660" cy="4283972"/>
          </a:xfrm>
          <a:prstGeom prst="rect">
            <a:avLst/>
          </a:prstGeom>
        </p:spPr>
      </p:pic>
      <p:pic>
        <p:nvPicPr>
          <p:cNvPr id="3" name="Picture 2"/>
          <p:cNvPicPr>
            <a:picLocks noChangeAspect="1"/>
          </p:cNvPicPr>
          <p:nvPr/>
        </p:nvPicPr>
        <p:blipFill>
          <a:blip r:embed="rId3"/>
          <a:stretch>
            <a:fillRect/>
          </a:stretch>
        </p:blipFill>
        <p:spPr>
          <a:xfrm>
            <a:off x="3797609" y="313156"/>
            <a:ext cx="4596782" cy="926672"/>
          </a:xfrm>
          <a:prstGeom prst="rect">
            <a:avLst/>
          </a:prstGeom>
        </p:spPr>
      </p:pic>
      <p:sp>
        <p:nvSpPr>
          <p:cNvPr id="4" name="Rectangle 3"/>
          <p:cNvSpPr/>
          <p:nvPr/>
        </p:nvSpPr>
        <p:spPr>
          <a:xfrm>
            <a:off x="1958570" y="1445263"/>
            <a:ext cx="8432181"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4"/>
                </a:solidFill>
              </a:rPr>
              <a:t>ĐÔ THỊ: LỊCH SỬ VÀ HIỆN TẠI</a:t>
            </a:r>
            <a:endParaRPr lang="en-US" sz="5400" b="1" cap="none" spc="0" dirty="0">
              <a:ln w="22225">
                <a:solidFill>
                  <a:schemeClr val="accent2"/>
                </a:solidFill>
                <a:prstDash val="solid"/>
              </a:ln>
              <a:solidFill>
                <a:schemeClr val="accent4"/>
              </a:solidFill>
              <a:effectLst/>
            </a:endParaRPr>
          </a:p>
        </p:txBody>
      </p:sp>
    </p:spTree>
    <p:extLst>
      <p:ext uri="{BB962C8B-B14F-4D97-AF65-F5344CB8AC3E}">
        <p14:creationId xmlns:p14="http://schemas.microsoft.com/office/powerpoint/2010/main" val="1691598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61" y="101766"/>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CỔ ĐẠI PHƯƠNG ĐÔNG</a:t>
            </a:r>
            <a:endParaRPr lang="vi-VN"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133539" y="606591"/>
            <a:ext cx="6045245" cy="430887"/>
          </a:xfrm>
          <a:prstGeom prst="rect">
            <a:avLst/>
          </a:prstGeom>
        </p:spPr>
        <p:txBody>
          <a:bodyPr wrap="none">
            <a:spAutoFit/>
          </a:bodyPr>
          <a:lstStyle/>
          <a:p>
            <a:pPr lvl="0" algn="just" eaLnBrk="0" fontAlgn="base" hangingPunct="0">
              <a:spcBef>
                <a:spcPct val="0"/>
              </a:spcBef>
              <a:spcAft>
                <a:spcPct val="0"/>
              </a:spcAft>
            </a:pPr>
            <a:r>
              <a:rPr lang="vi-VN" altLang="vi-VN" sz="2200" b="1" dirty="0">
                <a:solidFill>
                  <a:srgbClr val="FF0000"/>
                </a:solidFill>
                <a:latin typeface="Helvetica Neue"/>
              </a:rPr>
              <a:t>Nền văn minh sông </a:t>
            </a:r>
            <a:r>
              <a:rPr lang="vi-VN" altLang="vi-VN" sz="2200" b="1" dirty="0" smtClean="0">
                <a:solidFill>
                  <a:srgbClr val="FF0000"/>
                </a:solidFill>
                <a:latin typeface="Helvetica Neue"/>
              </a:rPr>
              <a:t>Ấn, sông Hằng ( Ấn Độ)</a:t>
            </a:r>
            <a:endParaRPr lang="vi-VN" altLang="vi-VN" sz="2200" b="1" dirty="0">
              <a:solidFill>
                <a:srgbClr val="FF0000"/>
              </a:solidFill>
              <a:latin typeface="Helvetica Neue"/>
            </a:endParaRPr>
          </a:p>
        </p:txBody>
      </p:sp>
      <p:sp>
        <p:nvSpPr>
          <p:cNvPr id="6" name="Rectangle 5"/>
          <p:cNvSpPr/>
          <p:nvPr/>
        </p:nvSpPr>
        <p:spPr>
          <a:xfrm>
            <a:off x="133539" y="1480748"/>
            <a:ext cx="6096000" cy="1631216"/>
          </a:xfrm>
          <a:prstGeom prst="rect">
            <a:avLst/>
          </a:prstGeom>
        </p:spPr>
        <p:txBody>
          <a:bodyPr>
            <a:spAutoFit/>
          </a:bodyPr>
          <a:lstStyle/>
          <a:p>
            <a:r>
              <a:rPr lang="vi-VN" sz="2000" dirty="0">
                <a:solidFill>
                  <a:srgbClr val="000000"/>
                </a:solidFill>
                <a:latin typeface="Times New Roman" panose="02020603050405020304" pitchFamily="18" charset="0"/>
              </a:rPr>
              <a:t>Diện tích thành khoảng 100km</a:t>
            </a:r>
            <a:r>
              <a:rPr lang="vi-VN" sz="2000" baseline="30000" dirty="0">
                <a:solidFill>
                  <a:srgbClr val="000000"/>
                </a:solidFill>
                <a:latin typeface="Times New Roman" panose="02020603050405020304" pitchFamily="18" charset="0"/>
              </a:rPr>
              <a:t>2</a:t>
            </a:r>
            <a:r>
              <a:rPr lang="vi-VN" sz="2000" dirty="0">
                <a:solidFill>
                  <a:srgbClr val="000000"/>
                </a:solidFill>
                <a:latin typeface="Times New Roman" panose="02020603050405020304" pitchFamily="18" charset="0"/>
              </a:rPr>
              <a:t> chia thành 2 khu Đông Tây. Khu Đông là phố phường lớn, khu Tây là thành quách. Kiến trúc thành quách phía Tây cao 10m. Trong thành có kho thóc xây bằng gạch và những công trình kiến trúc dùng để tắm rửa gọi là</a:t>
            </a:r>
            <a:r>
              <a:rPr lang="vi-VN" sz="2000" i="1" dirty="0">
                <a:solidFill>
                  <a:srgbClr val="000000"/>
                </a:solidFill>
                <a:latin typeface="Times New Roman" panose="02020603050405020304" pitchFamily="18" charset="0"/>
              </a:rPr>
              <a:t> "Hồ khe lớn"</a:t>
            </a:r>
            <a:endParaRPr lang="vi-VN" sz="2000" dirty="0"/>
          </a:p>
        </p:txBody>
      </p:sp>
      <p:sp>
        <p:nvSpPr>
          <p:cNvPr id="7" name="TextBox 6"/>
          <p:cNvSpPr txBox="1"/>
          <p:nvPr/>
        </p:nvSpPr>
        <p:spPr>
          <a:xfrm>
            <a:off x="943898" y="1080638"/>
            <a:ext cx="4709650" cy="400110"/>
          </a:xfrm>
          <a:prstGeom prst="rect">
            <a:avLst/>
          </a:prstGeom>
          <a:noFill/>
        </p:spPr>
        <p:txBody>
          <a:bodyPr wrap="square" rtlCol="0">
            <a:spAutoFit/>
          </a:bodyPr>
          <a:lstStyle/>
          <a:p>
            <a:r>
              <a:rPr lang="vi-VN" sz="2000" b="1" dirty="0" smtClean="0">
                <a:latin typeface="+mj-lt"/>
              </a:rPr>
              <a:t>ĐÔ THỊ MÔ-HEN-GIÔ ĐA- RÔ</a:t>
            </a:r>
            <a:endParaRPr lang="vi-VN" sz="2000" b="1" dirty="0">
              <a:latin typeface="+mj-lt"/>
            </a:endParaRPr>
          </a:p>
        </p:txBody>
      </p:sp>
      <p:pic>
        <p:nvPicPr>
          <p:cNvPr id="8" name="Picture 7"/>
          <p:cNvPicPr>
            <a:picLocks noChangeAspect="1"/>
          </p:cNvPicPr>
          <p:nvPr/>
        </p:nvPicPr>
        <p:blipFill>
          <a:blip r:embed="rId2"/>
          <a:stretch>
            <a:fillRect/>
          </a:stretch>
        </p:blipFill>
        <p:spPr>
          <a:xfrm>
            <a:off x="6441357" y="1179913"/>
            <a:ext cx="5347519" cy="5171726"/>
          </a:xfrm>
          <a:prstGeom prst="rect">
            <a:avLst/>
          </a:prstGeom>
        </p:spPr>
      </p:pic>
      <p:sp>
        <p:nvSpPr>
          <p:cNvPr id="9" name="Rectangle 8"/>
          <p:cNvSpPr/>
          <p:nvPr/>
        </p:nvSpPr>
        <p:spPr>
          <a:xfrm>
            <a:off x="202175" y="3103667"/>
            <a:ext cx="5845277" cy="1323439"/>
          </a:xfrm>
          <a:prstGeom prst="rect">
            <a:avLst/>
          </a:prstGeom>
        </p:spPr>
        <p:txBody>
          <a:bodyPr wrap="square">
            <a:spAutoFit/>
          </a:bodyPr>
          <a:lstStyle/>
          <a:p>
            <a:r>
              <a:rPr lang="vi-VN" sz="2000" dirty="0">
                <a:solidFill>
                  <a:srgbClr val="000000"/>
                </a:solidFill>
                <a:latin typeface="Times New Roman" panose="02020603050405020304" pitchFamily="18" charset="0"/>
              </a:rPr>
              <a:t>Khu Đông là những đường phố thông đi 4 phương với kích thước rộng hơn 10m theo hướng Đông Tây và Nam Bắc. Nhà dân đều có giếng nước và sân vườn. Nhà cửa xây bằng gạch đá đốt qua lửa.</a:t>
            </a:r>
            <a:endParaRPr lang="vi-VN" sz="2000" dirty="0"/>
          </a:p>
        </p:txBody>
      </p:sp>
      <p:sp>
        <p:nvSpPr>
          <p:cNvPr id="10" name="Rectangle 9"/>
          <p:cNvSpPr/>
          <p:nvPr/>
        </p:nvSpPr>
        <p:spPr>
          <a:xfrm>
            <a:off x="108161" y="4439893"/>
            <a:ext cx="6096000" cy="2246769"/>
          </a:xfrm>
          <a:prstGeom prst="rect">
            <a:avLst/>
          </a:prstGeom>
        </p:spPr>
        <p:txBody>
          <a:bodyPr>
            <a:spAutoFit/>
          </a:bodyPr>
          <a:lstStyle/>
          <a:p>
            <a:r>
              <a:rPr lang="vi-VN" sz="2000" dirty="0">
                <a:solidFill>
                  <a:srgbClr val="000000"/>
                </a:solidFill>
                <a:latin typeface="Times New Roman" panose="02020603050405020304" pitchFamily="18" charset="0"/>
              </a:rPr>
              <a:t>ở đây có một hệ thống thoát nước hoàn chỉnh. Trình độ hoàn thiện của hệ thống thoát nước này ở một số các đô thị hiện đại bậc trung cũng chưa thể đạt tới được</a:t>
            </a:r>
            <a:r>
              <a:rPr lang="vi-VN" sz="2000" dirty="0" smtClean="0">
                <a:solidFill>
                  <a:srgbClr val="000000"/>
                </a:solidFill>
                <a:latin typeface="Times New Roman" panose="02020603050405020304" pitchFamily="18" charset="0"/>
              </a:rPr>
              <a:t>. </a:t>
            </a:r>
            <a:r>
              <a:rPr lang="vi-VN" sz="2000" dirty="0">
                <a:solidFill>
                  <a:srgbClr val="000000"/>
                </a:solidFill>
                <a:latin typeface="Times New Roman" panose="02020603050405020304" pitchFamily="18" charset="0"/>
              </a:rPr>
              <a:t>Đường cống ngầm chằng chịt khắp thành phố. Đứng trước hệ thống cống ngầm chằng chịt này, mọi người không khỏi khâm phục sức sáng tạo của người xưa. Tất cả các khu nhà ở đều có đặt vọng góc.</a:t>
            </a:r>
            <a:endParaRPr lang="vi-VN" sz="2000" dirty="0"/>
          </a:p>
        </p:txBody>
      </p:sp>
    </p:spTree>
    <p:extLst>
      <p:ext uri="{BB962C8B-B14F-4D97-AF65-F5344CB8AC3E}">
        <p14:creationId xmlns:p14="http://schemas.microsoft.com/office/powerpoint/2010/main" val="27173197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63162" y="1037478"/>
            <a:ext cx="5761690" cy="4915132"/>
          </a:xfrm>
          <a:prstGeom prst="rect">
            <a:avLst/>
          </a:prstGeom>
        </p:spPr>
      </p:pic>
      <p:pic>
        <p:nvPicPr>
          <p:cNvPr id="5" name="Picture 4"/>
          <p:cNvPicPr>
            <a:picLocks noChangeAspect="1"/>
          </p:cNvPicPr>
          <p:nvPr/>
        </p:nvPicPr>
        <p:blipFill>
          <a:blip r:embed="rId3"/>
          <a:stretch>
            <a:fillRect/>
          </a:stretch>
        </p:blipFill>
        <p:spPr>
          <a:xfrm>
            <a:off x="49161" y="1037478"/>
            <a:ext cx="5948516" cy="4915132"/>
          </a:xfrm>
          <a:prstGeom prst="rect">
            <a:avLst/>
          </a:prstGeom>
        </p:spPr>
      </p:pic>
      <p:sp>
        <p:nvSpPr>
          <p:cNvPr id="6" name="TextBox 5"/>
          <p:cNvSpPr txBox="1"/>
          <p:nvPr/>
        </p:nvSpPr>
        <p:spPr>
          <a:xfrm>
            <a:off x="49161" y="129537"/>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CỔ ĐẠI PHƯƠNG ĐÔNG</a:t>
            </a:r>
            <a:endParaRPr lang="vi-VN" sz="2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133539" y="606591"/>
            <a:ext cx="6045245" cy="430887"/>
          </a:xfrm>
          <a:prstGeom prst="rect">
            <a:avLst/>
          </a:prstGeom>
        </p:spPr>
        <p:txBody>
          <a:bodyPr wrap="none">
            <a:spAutoFit/>
          </a:bodyPr>
          <a:lstStyle/>
          <a:p>
            <a:pPr lvl="0" algn="just" eaLnBrk="0" fontAlgn="base" hangingPunct="0">
              <a:spcBef>
                <a:spcPct val="0"/>
              </a:spcBef>
              <a:spcAft>
                <a:spcPct val="0"/>
              </a:spcAft>
            </a:pPr>
            <a:r>
              <a:rPr lang="vi-VN" altLang="vi-VN" sz="2200" b="1" dirty="0">
                <a:solidFill>
                  <a:srgbClr val="FF0000"/>
                </a:solidFill>
                <a:latin typeface="Helvetica Neue"/>
              </a:rPr>
              <a:t>Nền văn minh sông </a:t>
            </a:r>
            <a:r>
              <a:rPr lang="vi-VN" altLang="vi-VN" sz="2200" b="1" dirty="0" smtClean="0">
                <a:solidFill>
                  <a:srgbClr val="FF0000"/>
                </a:solidFill>
                <a:latin typeface="Helvetica Neue"/>
              </a:rPr>
              <a:t>Ấn, sông Hằng ( Ấn Độ)</a:t>
            </a:r>
            <a:endParaRPr lang="vi-VN" altLang="vi-VN" sz="2200" b="1" dirty="0">
              <a:solidFill>
                <a:srgbClr val="FF0000"/>
              </a:solidFill>
              <a:latin typeface="Helvetica Neue"/>
            </a:endParaRPr>
          </a:p>
        </p:txBody>
      </p:sp>
      <p:sp>
        <p:nvSpPr>
          <p:cNvPr id="8" name="TextBox 7"/>
          <p:cNvSpPr txBox="1"/>
          <p:nvPr/>
        </p:nvSpPr>
        <p:spPr>
          <a:xfrm>
            <a:off x="7246375" y="6104922"/>
            <a:ext cx="4709650" cy="400110"/>
          </a:xfrm>
          <a:prstGeom prst="rect">
            <a:avLst/>
          </a:prstGeom>
          <a:noFill/>
        </p:spPr>
        <p:txBody>
          <a:bodyPr wrap="square" rtlCol="0">
            <a:spAutoFit/>
          </a:bodyPr>
          <a:lstStyle/>
          <a:p>
            <a:r>
              <a:rPr lang="vi-VN" sz="2000" b="1" dirty="0" smtClean="0">
                <a:latin typeface="+mj-lt"/>
              </a:rPr>
              <a:t>ĐÔ THỊ MÔ-HEN-GIÔ ĐA- RÔ</a:t>
            </a:r>
            <a:endParaRPr lang="vi-VN" sz="2000" b="1" dirty="0">
              <a:latin typeface="+mj-lt"/>
            </a:endParaRPr>
          </a:p>
        </p:txBody>
      </p:sp>
      <p:sp>
        <p:nvSpPr>
          <p:cNvPr id="9" name="TextBox 8"/>
          <p:cNvSpPr txBox="1"/>
          <p:nvPr/>
        </p:nvSpPr>
        <p:spPr>
          <a:xfrm>
            <a:off x="1386349" y="6104922"/>
            <a:ext cx="4709650" cy="400110"/>
          </a:xfrm>
          <a:prstGeom prst="rect">
            <a:avLst/>
          </a:prstGeom>
          <a:noFill/>
        </p:spPr>
        <p:txBody>
          <a:bodyPr wrap="square" rtlCol="0">
            <a:spAutoFit/>
          </a:bodyPr>
          <a:lstStyle/>
          <a:p>
            <a:r>
              <a:rPr lang="vi-VN" sz="2000" b="1" dirty="0" smtClean="0">
                <a:latin typeface="+mj-lt"/>
              </a:rPr>
              <a:t>ĐÔ THỊ HA- RAP-PA</a:t>
            </a:r>
            <a:endParaRPr lang="vi-VN" sz="2000" b="1" dirty="0">
              <a:latin typeface="+mj-lt"/>
            </a:endParaRPr>
          </a:p>
        </p:txBody>
      </p:sp>
    </p:spTree>
    <p:extLst>
      <p:ext uri="{BB962C8B-B14F-4D97-AF65-F5344CB8AC3E}">
        <p14:creationId xmlns:p14="http://schemas.microsoft.com/office/powerpoint/2010/main" val="186923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61" y="129537"/>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CỔ ĐẠI PHƯƠNG ĐÔNG</a:t>
            </a:r>
            <a:endParaRPr lang="vi-VN" sz="2400" b="1" dirty="0">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227616" y="825579"/>
            <a:ext cx="5868383" cy="60324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1" i="0" u="none" strike="noStrike" cap="none" normalizeH="0" baseline="0" dirty="0" smtClean="0">
                <a:ln>
                  <a:noFill/>
                </a:ln>
                <a:solidFill>
                  <a:srgbClr val="333333"/>
                </a:solidFill>
                <a:effectLst/>
                <a:latin typeface="+mj-lt"/>
              </a:rPr>
              <a:t>Nền văn minh Trung Hoa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smtClean="0">
                <a:ln>
                  <a:noFill/>
                </a:ln>
                <a:solidFill>
                  <a:srgbClr val="333333"/>
                </a:solidFill>
                <a:effectLst/>
                <a:latin typeface="+mj-lt"/>
              </a:rPr>
              <a:t>Văn minh Trung Hoa là một trong những nền văn minh xuất hiện sớm nhất của lịch sử nhân loại. Với một vùng lãnh thổ rộng lớn và dân cư đông đúc. Văn minh Trung Hoa đạt được nhiều thành tựu to lớn. Về văn học, nghệ thuật, toán học, tôn giáo, tín ngưỡng, kiến trúc, hội họa,… Tất cả những thành tựu này đã làm nên một đế chế Trung Hoa phát triển rực rỡ và trở thành trung tâm văn minh quan trọng ở vùng Viễn Đông và cả trên thế giới</a:t>
            </a:r>
            <a:endParaRPr kumimoji="0" lang="vi-VN" altLang="vi-VN" sz="2800" b="0" i="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smtClean="0">
                <a:ln>
                  <a:noFill/>
                </a:ln>
                <a:solidFill>
                  <a:srgbClr val="333333"/>
                </a:solidFill>
                <a:effectLst/>
                <a:latin typeface="+mj-lt"/>
              </a:rPr>
              <a:t>  </a:t>
            </a:r>
          </a:p>
        </p:txBody>
      </p:sp>
      <p:sp>
        <p:nvSpPr>
          <p:cNvPr id="5" name="Rectangle 4"/>
          <p:cNvSpPr/>
          <p:nvPr/>
        </p:nvSpPr>
        <p:spPr>
          <a:xfrm>
            <a:off x="8103554" y="6090555"/>
            <a:ext cx="2454518" cy="369332"/>
          </a:xfrm>
          <a:prstGeom prst="rect">
            <a:avLst/>
          </a:prstGeom>
        </p:spPr>
        <p:txBody>
          <a:bodyPr wrap="none">
            <a:spAutoFit/>
          </a:bodyPr>
          <a:lstStyle/>
          <a:p>
            <a:pPr lvl="0" algn="just" eaLnBrk="0" fontAlgn="base" hangingPunct="0">
              <a:spcBef>
                <a:spcPct val="0"/>
              </a:spcBef>
              <a:spcAft>
                <a:spcPct val="0"/>
              </a:spcAft>
            </a:pPr>
            <a:r>
              <a:rPr lang="vi-VN" altLang="vi-VN" b="1" i="1" dirty="0">
                <a:solidFill>
                  <a:srgbClr val="FF0000"/>
                </a:solidFill>
                <a:latin typeface="Helvetica Neue"/>
              </a:rPr>
              <a:t>Vạn lý trường thành </a:t>
            </a:r>
            <a:endParaRPr lang="vi-VN" altLang="vi-VN" b="1" dirty="0">
              <a:solidFill>
                <a:srgbClr val="FF0000"/>
              </a:solidFill>
            </a:endParaRPr>
          </a:p>
        </p:txBody>
      </p:sp>
      <p:pic>
        <p:nvPicPr>
          <p:cNvPr id="6" name="Picture 5"/>
          <p:cNvPicPr>
            <a:picLocks noChangeAspect="1"/>
          </p:cNvPicPr>
          <p:nvPr/>
        </p:nvPicPr>
        <p:blipFill>
          <a:blip r:embed="rId2"/>
          <a:stretch>
            <a:fillRect/>
          </a:stretch>
        </p:blipFill>
        <p:spPr>
          <a:xfrm>
            <a:off x="6429579" y="1150374"/>
            <a:ext cx="5496950" cy="4807973"/>
          </a:xfrm>
          <a:prstGeom prst="rect">
            <a:avLst/>
          </a:prstGeom>
        </p:spPr>
      </p:pic>
    </p:spTree>
    <p:extLst>
      <p:ext uri="{BB962C8B-B14F-4D97-AF65-F5344CB8AC3E}">
        <p14:creationId xmlns:p14="http://schemas.microsoft.com/office/powerpoint/2010/main" val="100874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617" y="300623"/>
            <a:ext cx="11323529" cy="1323439"/>
          </a:xfrm>
          <a:prstGeom prst="rect">
            <a:avLst/>
          </a:prstGeom>
          <a:noFill/>
        </p:spPr>
        <p:txBody>
          <a:bodyPr wrap="square" rtlCol="0">
            <a:spAutoFit/>
          </a:bodyPr>
          <a:lstStyle/>
          <a:p>
            <a:pPr marL="742950" indent="-742950">
              <a:buAutoNum type="arabicPeriod"/>
            </a:pPr>
            <a:r>
              <a:rPr lang="en-US" sz="4000" b="1" smtClean="0">
                <a:solidFill>
                  <a:srgbClr val="FF0000"/>
                </a:solidFill>
              </a:rPr>
              <a:t>Đô thị và sự hình thành các nền văn minh cổ đại.</a:t>
            </a:r>
          </a:p>
          <a:p>
            <a:r>
              <a:rPr lang="en-US" sz="4000" b="1" smtClean="0">
                <a:solidFill>
                  <a:srgbClr val="FF0000"/>
                </a:solidFill>
              </a:rPr>
              <a:t>a, Đô thị và các nền văn minh cổ đại phương Đông</a:t>
            </a:r>
          </a:p>
        </p:txBody>
      </p:sp>
      <p:sp>
        <p:nvSpPr>
          <p:cNvPr id="3" name="TextBox 2"/>
          <p:cNvSpPr txBox="1"/>
          <p:nvPr/>
        </p:nvSpPr>
        <p:spPr>
          <a:xfrm>
            <a:off x="538617" y="1624062"/>
            <a:ext cx="11323529" cy="3416320"/>
          </a:xfrm>
          <a:prstGeom prst="rect">
            <a:avLst/>
          </a:prstGeom>
          <a:noFill/>
        </p:spPr>
        <p:txBody>
          <a:bodyPr wrap="square" rtlCol="0">
            <a:spAutoFit/>
          </a:bodyPr>
          <a:lstStyle/>
          <a:p>
            <a:r>
              <a:rPr lang="en-US" sz="3600" b="1" smtClean="0">
                <a:solidFill>
                  <a:srgbClr val="FF0000"/>
                </a:solidFill>
              </a:rPr>
              <a:t>- Điều kiện địa lý và lịch sử:</a:t>
            </a:r>
          </a:p>
          <a:p>
            <a:r>
              <a:rPr lang="en-US" sz="3600" b="1" smtClean="0">
                <a:solidFill>
                  <a:srgbClr val="FF0000"/>
                </a:solidFill>
              </a:rPr>
              <a:t>- Mối quan hệ giữa đô thị cổ và nền văn minh cổ đại phương Đông: </a:t>
            </a:r>
          </a:p>
          <a:p>
            <a:r>
              <a:rPr lang="en-US" sz="3600" b="1" smtClean="0">
                <a:solidFill>
                  <a:srgbClr val="0000CC"/>
                </a:solidFill>
              </a:rPr>
              <a:t>Là trung tâm hành chính, quân sự, đầu mối kinh tế và giao thông của các quốc gia cổ đại.</a:t>
            </a:r>
          </a:p>
          <a:p>
            <a:endParaRPr lang="en-US" sz="3600" b="1" smtClean="0">
              <a:solidFill>
                <a:srgbClr val="0000CC"/>
              </a:solidFill>
            </a:endParaRPr>
          </a:p>
        </p:txBody>
      </p:sp>
    </p:spTree>
    <p:extLst>
      <p:ext uri="{BB962C8B-B14F-4D97-AF65-F5344CB8AC3E}">
        <p14:creationId xmlns:p14="http://schemas.microsoft.com/office/powerpoint/2010/main" val="25068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617" y="300623"/>
            <a:ext cx="11323529" cy="1938992"/>
          </a:xfrm>
          <a:prstGeom prst="rect">
            <a:avLst/>
          </a:prstGeom>
          <a:noFill/>
        </p:spPr>
        <p:txBody>
          <a:bodyPr wrap="square" rtlCol="0">
            <a:spAutoFit/>
          </a:bodyPr>
          <a:lstStyle/>
          <a:p>
            <a:pPr marL="742950" indent="-742950">
              <a:buAutoNum type="arabicPeriod"/>
            </a:pPr>
            <a:r>
              <a:rPr lang="en-US" sz="4000" b="1" smtClean="0">
                <a:solidFill>
                  <a:srgbClr val="FF0000"/>
                </a:solidFill>
              </a:rPr>
              <a:t>Đô thị và sự hình thành các nền văn minh cổ đại.</a:t>
            </a:r>
          </a:p>
          <a:p>
            <a:r>
              <a:rPr lang="en-US" sz="4000" b="1" smtClean="0">
                <a:solidFill>
                  <a:srgbClr val="FF0000"/>
                </a:solidFill>
              </a:rPr>
              <a:t>a, Đô thị và các nền văn minh cổ đại phương Đông.</a:t>
            </a:r>
          </a:p>
          <a:p>
            <a:r>
              <a:rPr lang="en-US" sz="4000" b="1" smtClean="0">
                <a:solidFill>
                  <a:srgbClr val="FF0000"/>
                </a:solidFill>
              </a:rPr>
              <a:t>b, Đô thị và các nền văn minh Hy Lạp, La Mã cổ đại.</a:t>
            </a:r>
          </a:p>
        </p:txBody>
      </p:sp>
      <p:sp>
        <p:nvSpPr>
          <p:cNvPr id="3" name="TextBox 2"/>
          <p:cNvSpPr txBox="1"/>
          <p:nvPr/>
        </p:nvSpPr>
        <p:spPr>
          <a:xfrm>
            <a:off x="538615" y="2239615"/>
            <a:ext cx="11323529" cy="3970318"/>
          </a:xfrm>
          <a:prstGeom prst="rect">
            <a:avLst/>
          </a:prstGeom>
          <a:noFill/>
        </p:spPr>
        <p:txBody>
          <a:bodyPr wrap="square" rtlCol="0">
            <a:spAutoFit/>
          </a:bodyPr>
          <a:lstStyle/>
          <a:p>
            <a:pPr marL="571500" indent="-571500">
              <a:buFontTx/>
              <a:buChar char="-"/>
            </a:pPr>
            <a:r>
              <a:rPr lang="en-US" sz="3600" b="1" smtClean="0">
                <a:solidFill>
                  <a:srgbClr val="FF0000"/>
                </a:solidFill>
              </a:rPr>
              <a:t>Điều kiện địa lý và lịch sử: </a:t>
            </a:r>
          </a:p>
          <a:p>
            <a:r>
              <a:rPr lang="en-US" sz="3600" b="1" smtClean="0">
                <a:solidFill>
                  <a:srgbClr val="0000CC"/>
                </a:solidFill>
              </a:rPr>
              <a:t>+ Ở Hy Lạp và La Mã cổ đại không thích hợp trồng cây lâu năm nhưng có nhiều vũng, vịnh thuận lợi cho hình thành các hải cảng.</a:t>
            </a:r>
          </a:p>
          <a:p>
            <a:r>
              <a:rPr lang="en-US" sz="3600" b="1" smtClean="0">
                <a:solidFill>
                  <a:srgbClr val="0000CC"/>
                </a:solidFill>
              </a:rPr>
              <a:t>+ Gần biển và có nhiều mỏ khoáng sản nên sớm phát triển hoạt động buôn bán hàng hải.</a:t>
            </a:r>
          </a:p>
          <a:p>
            <a:endParaRPr lang="en-US" sz="3600" b="1" smtClean="0">
              <a:solidFill>
                <a:srgbClr val="0000CC"/>
              </a:solidFill>
            </a:endParaRPr>
          </a:p>
        </p:txBody>
      </p:sp>
    </p:spTree>
    <p:extLst>
      <p:ext uri="{BB962C8B-B14F-4D97-AF65-F5344CB8AC3E}">
        <p14:creationId xmlns:p14="http://schemas.microsoft.com/office/powerpoint/2010/main" val="267555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6310" y="0"/>
            <a:ext cx="11975690" cy="6858001"/>
          </a:xfrm>
          <a:prstGeom prst="rect">
            <a:avLst/>
          </a:prstGeom>
        </p:spPr>
      </p:pic>
      <p:sp>
        <p:nvSpPr>
          <p:cNvPr id="7" name="Rounded Rectangular Callout 6"/>
          <p:cNvSpPr/>
          <p:nvPr/>
        </p:nvSpPr>
        <p:spPr>
          <a:xfrm>
            <a:off x="4350774" y="445549"/>
            <a:ext cx="2153264" cy="786581"/>
          </a:xfrm>
          <a:prstGeom prst="wedgeRoundRectCallout">
            <a:avLst>
              <a:gd name="adj1" fmla="val -88900"/>
              <a:gd name="adj2" fmla="val 2075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p:cNvSpPr txBox="1"/>
          <p:nvPr/>
        </p:nvSpPr>
        <p:spPr>
          <a:xfrm>
            <a:off x="4350774" y="445549"/>
            <a:ext cx="1936954" cy="707886"/>
          </a:xfrm>
          <a:prstGeom prst="rect">
            <a:avLst/>
          </a:prstGeom>
          <a:noFill/>
        </p:spPr>
        <p:txBody>
          <a:bodyPr wrap="square" rtlCol="0">
            <a:spAutoFit/>
          </a:bodyPr>
          <a:lstStyle/>
          <a:p>
            <a:pPr algn="ctr"/>
            <a:r>
              <a:rPr lang="en-US" sz="2000" b="1" dirty="0" smtClean="0">
                <a:solidFill>
                  <a:srgbClr val="0000CC"/>
                </a:solidFill>
              </a:rPr>
              <a:t>VĂN MINH HI LẠP</a:t>
            </a:r>
            <a:endParaRPr lang="vi-VN" sz="2000" b="1" dirty="0">
              <a:solidFill>
                <a:srgbClr val="0000CC"/>
              </a:solidFill>
            </a:endParaRPr>
          </a:p>
        </p:txBody>
      </p:sp>
      <p:sp>
        <p:nvSpPr>
          <p:cNvPr id="9" name="Rounded Rectangular Callout 8"/>
          <p:cNvSpPr/>
          <p:nvPr/>
        </p:nvSpPr>
        <p:spPr>
          <a:xfrm>
            <a:off x="816077" y="225294"/>
            <a:ext cx="2153264" cy="786581"/>
          </a:xfrm>
          <a:prstGeom prst="wedgeRoundRectCallout">
            <a:avLst>
              <a:gd name="adj1" fmla="val 36671"/>
              <a:gd name="adj2" fmla="val 18125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p:cNvSpPr txBox="1"/>
          <p:nvPr/>
        </p:nvSpPr>
        <p:spPr>
          <a:xfrm>
            <a:off x="924230" y="303989"/>
            <a:ext cx="2045109" cy="707886"/>
          </a:xfrm>
          <a:prstGeom prst="rect">
            <a:avLst/>
          </a:prstGeom>
          <a:noFill/>
        </p:spPr>
        <p:txBody>
          <a:bodyPr wrap="square" rtlCol="0">
            <a:spAutoFit/>
          </a:bodyPr>
          <a:lstStyle/>
          <a:p>
            <a:pPr algn="ctr"/>
            <a:r>
              <a:rPr lang="en-US" sz="2000" b="1" dirty="0" smtClean="0">
                <a:solidFill>
                  <a:srgbClr val="0000CC"/>
                </a:solidFill>
              </a:rPr>
              <a:t>VĂN </a:t>
            </a:r>
            <a:r>
              <a:rPr lang="en-US" sz="2000" b="1" smtClean="0">
                <a:solidFill>
                  <a:srgbClr val="0000CC"/>
                </a:solidFill>
              </a:rPr>
              <a:t>MINH </a:t>
            </a:r>
          </a:p>
          <a:p>
            <a:pPr algn="ctr"/>
            <a:r>
              <a:rPr lang="en-US" sz="2000" b="1" smtClean="0">
                <a:solidFill>
                  <a:srgbClr val="0000CC"/>
                </a:solidFill>
              </a:rPr>
              <a:t>LA MÃ</a:t>
            </a:r>
            <a:endParaRPr lang="vi-VN" sz="2000" b="1" dirty="0">
              <a:solidFill>
                <a:srgbClr val="0000CC"/>
              </a:solidFill>
            </a:endParaRPr>
          </a:p>
        </p:txBody>
      </p:sp>
    </p:spTree>
    <p:extLst>
      <p:ext uri="{BB962C8B-B14F-4D97-AF65-F5344CB8AC3E}">
        <p14:creationId xmlns:p14="http://schemas.microsoft.com/office/powerpoint/2010/main" val="215791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óc tìm hiểu: Tìm về cội nguồn các quốc gia cổ đại Phương Đông | Lafactoria  We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3" name="Picture 2"/>
          <p:cNvPicPr>
            <a:picLocks noChangeAspect="1"/>
          </p:cNvPicPr>
          <p:nvPr/>
        </p:nvPicPr>
        <p:blipFill>
          <a:blip r:embed="rId2"/>
          <a:stretch>
            <a:fillRect/>
          </a:stretch>
        </p:blipFill>
        <p:spPr>
          <a:xfrm>
            <a:off x="77787" y="345847"/>
            <a:ext cx="12036424" cy="6331976"/>
          </a:xfrm>
          <a:prstGeom prst="rect">
            <a:avLst/>
          </a:prstGeom>
        </p:spPr>
      </p:pic>
      <p:sp>
        <p:nvSpPr>
          <p:cNvPr id="4" name="TextBox 3"/>
          <p:cNvSpPr txBox="1"/>
          <p:nvPr/>
        </p:nvSpPr>
        <p:spPr>
          <a:xfrm>
            <a:off x="49161" y="41046"/>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HY LẠP, LA MÃ CỔ ĐẠI</a:t>
            </a:r>
            <a:endParaRPr lang="vi-VN"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910347" y="2389897"/>
            <a:ext cx="1248697" cy="369332"/>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HY LẠP</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882876" y="1514613"/>
            <a:ext cx="1563329" cy="369332"/>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RÔ MA</a:t>
            </a:r>
            <a:endParaRPr lang="vi-V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71702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61" y="129537"/>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HY LẠP, LA MÃ CỔ ĐẠI</a:t>
            </a:r>
            <a:endParaRPr lang="vi-VN"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651282" y="591202"/>
            <a:ext cx="3110147" cy="461665"/>
          </a:xfrm>
          <a:prstGeom prst="rect">
            <a:avLst/>
          </a:prstGeom>
        </p:spPr>
        <p:txBody>
          <a:bodyPr wrap="none">
            <a:spAutoFit/>
          </a:bodyPr>
          <a:lstStyle/>
          <a:p>
            <a:pPr lvl="0" eaLnBrk="0" fontAlgn="base" hangingPunct="0">
              <a:spcBef>
                <a:spcPct val="0"/>
              </a:spcBef>
              <a:spcAft>
                <a:spcPct val="0"/>
              </a:spcAft>
            </a:pPr>
            <a:r>
              <a:rPr lang="vi-VN" altLang="vi-VN" sz="2400" b="1" dirty="0">
                <a:solidFill>
                  <a:srgbClr val="333333"/>
                </a:solidFill>
                <a:latin typeface="+mj-lt"/>
              </a:rPr>
              <a:t>Nền văn minh Hy Lạp</a:t>
            </a:r>
          </a:p>
        </p:txBody>
      </p:sp>
      <p:sp>
        <p:nvSpPr>
          <p:cNvPr id="4" name="Rectangle 3"/>
          <p:cNvSpPr/>
          <p:nvPr/>
        </p:nvSpPr>
        <p:spPr>
          <a:xfrm>
            <a:off x="179439" y="927948"/>
            <a:ext cx="6150078" cy="3046988"/>
          </a:xfrm>
          <a:prstGeom prst="rect">
            <a:avLst/>
          </a:prstGeom>
        </p:spPr>
        <p:txBody>
          <a:bodyPr wrap="square">
            <a:spAutoFit/>
          </a:bodyPr>
          <a:lstStyle/>
          <a:p>
            <a:pPr lvl="0" eaLnBrk="0" fontAlgn="base" hangingPunct="0">
              <a:spcBef>
                <a:spcPct val="0"/>
              </a:spcBef>
              <a:spcAft>
                <a:spcPct val="0"/>
              </a:spcAft>
            </a:pPr>
            <a:r>
              <a:rPr lang="vi-VN" altLang="vi-VN" sz="2400" dirty="0" smtClean="0">
                <a:solidFill>
                  <a:srgbClr val="333333"/>
                </a:solidFill>
                <a:latin typeface="+mj-lt"/>
              </a:rPr>
              <a:t>    Người Hy Lạp cổ đại đã tạo ra một nền văn minh huy hoàng. Họ đạt được những thành tựu nổi bật về chính trị, văn học, kiến ​​trúc và tư tưởng triết học. Đồng thời được mệnh danh là “cái nôi của nền văn minh phương Tây”. Hy Lạp không phải là nền văn minh cổ đại lâu đời nhất. Nhưng nó là một trong những nền văn minh có ảnh hưởng nhất.</a:t>
            </a:r>
            <a:endParaRPr lang="vi-VN" altLang="vi-VN" sz="2400" dirty="0">
              <a:solidFill>
                <a:prstClr val="black"/>
              </a:solidFill>
              <a:latin typeface="+mj-lt"/>
            </a:endParaRPr>
          </a:p>
        </p:txBody>
      </p:sp>
      <p:sp>
        <p:nvSpPr>
          <p:cNvPr id="5" name="Rectangle 4"/>
          <p:cNvSpPr/>
          <p:nvPr/>
        </p:nvSpPr>
        <p:spPr>
          <a:xfrm>
            <a:off x="179439" y="3808308"/>
            <a:ext cx="6105832" cy="3046988"/>
          </a:xfrm>
          <a:prstGeom prst="rect">
            <a:avLst/>
          </a:prstGeom>
        </p:spPr>
        <p:txBody>
          <a:bodyPr wrap="square">
            <a:spAutoFit/>
          </a:bodyPr>
          <a:lstStyle/>
          <a:p>
            <a:pPr lvl="0" algn="just" eaLnBrk="0" fontAlgn="base" hangingPunct="0">
              <a:spcBef>
                <a:spcPct val="0"/>
              </a:spcBef>
              <a:spcAft>
                <a:spcPct val="0"/>
              </a:spcAft>
            </a:pPr>
            <a:r>
              <a:rPr lang="vi-VN" altLang="vi-VN" sz="2400" dirty="0" smtClean="0">
                <a:solidFill>
                  <a:srgbClr val="333333"/>
                </a:solidFill>
                <a:latin typeface="+mj-lt"/>
              </a:rPr>
              <a:t>     Những đóng góp của người Hy Lạp cổ đại được ghi vào lịch sử nhân loại như những ánh hào quang rực rỡ nhất. Đến giờ con người vẫn không ngừng học hỏi những tri thức từ nền văn minh này. Đảm bảo sự đi lên của tinh hoa nhân loại. Bởi sự thịnh vượng của nhân loại không chỉ đến từ một nền tảng mà phải đến từ tư duy luôn vận động và phát triển.</a:t>
            </a:r>
            <a:endParaRPr lang="vi-VN" altLang="vi-VN" sz="2400" b="1" dirty="0">
              <a:solidFill>
                <a:srgbClr val="333333"/>
              </a:solidFill>
              <a:latin typeface="+mj-lt"/>
            </a:endParaRPr>
          </a:p>
        </p:txBody>
      </p:sp>
      <p:pic>
        <p:nvPicPr>
          <p:cNvPr id="6" name="Picture 5"/>
          <p:cNvPicPr>
            <a:picLocks noChangeAspect="1"/>
          </p:cNvPicPr>
          <p:nvPr/>
        </p:nvPicPr>
        <p:blipFill>
          <a:blip r:embed="rId2"/>
          <a:stretch>
            <a:fillRect/>
          </a:stretch>
        </p:blipFill>
        <p:spPr>
          <a:xfrm>
            <a:off x="6479459" y="1338812"/>
            <a:ext cx="5515896" cy="4216414"/>
          </a:xfrm>
          <a:prstGeom prst="rect">
            <a:avLst/>
          </a:prstGeom>
        </p:spPr>
      </p:pic>
      <p:sp>
        <p:nvSpPr>
          <p:cNvPr id="7" name="Rectangle 6"/>
          <p:cNvSpPr/>
          <p:nvPr/>
        </p:nvSpPr>
        <p:spPr>
          <a:xfrm>
            <a:off x="6307394" y="5662325"/>
            <a:ext cx="6096000" cy="646331"/>
          </a:xfrm>
          <a:prstGeom prst="rect">
            <a:avLst/>
          </a:prstGeom>
        </p:spPr>
        <p:txBody>
          <a:bodyPr>
            <a:spAutoFit/>
          </a:bodyPr>
          <a:lstStyle/>
          <a:p>
            <a:r>
              <a:rPr lang="vi-VN" dirty="0">
                <a:solidFill>
                  <a:srgbClr val="202122"/>
                </a:solidFill>
              </a:rPr>
              <a:t>Đền </a:t>
            </a:r>
            <a:r>
              <a:rPr lang="vi-VN" dirty="0">
                <a:solidFill>
                  <a:srgbClr val="3366CC"/>
                </a:solidFill>
                <a:hlinkClick r:id="rId3" tooltip="Parthenon"/>
              </a:rPr>
              <a:t>Parthenon</a:t>
            </a:r>
            <a:r>
              <a:rPr lang="vi-VN" dirty="0">
                <a:solidFill>
                  <a:srgbClr val="202122"/>
                </a:solidFill>
              </a:rPr>
              <a:t>, một ngôi đền được xây dựng cho nữ thần </a:t>
            </a:r>
            <a:r>
              <a:rPr lang="vi-VN" dirty="0">
                <a:solidFill>
                  <a:srgbClr val="3366CC"/>
                </a:solidFill>
                <a:hlinkClick r:id="rId4" tooltip="Athena"/>
              </a:rPr>
              <a:t>Athena</a:t>
            </a:r>
            <a:r>
              <a:rPr lang="vi-VN" dirty="0">
                <a:solidFill>
                  <a:srgbClr val="202122"/>
                </a:solidFill>
              </a:rPr>
              <a:t> nằm trên khu vực </a:t>
            </a:r>
            <a:r>
              <a:rPr lang="vi-VN" dirty="0">
                <a:solidFill>
                  <a:srgbClr val="3366CC"/>
                </a:solidFill>
                <a:hlinkClick r:id="rId5" tooltip="Acropolis"/>
              </a:rPr>
              <a:t>Acropolis</a:t>
            </a:r>
            <a:r>
              <a:rPr lang="vi-VN" dirty="0">
                <a:solidFill>
                  <a:srgbClr val="202122"/>
                </a:solidFill>
              </a:rPr>
              <a:t> ở </a:t>
            </a:r>
            <a:r>
              <a:rPr lang="vi-VN" dirty="0" smtClean="0">
                <a:solidFill>
                  <a:srgbClr val="3366CC"/>
                </a:solidFill>
                <a:hlinkClick r:id="rId6" tooltip="Athens"/>
              </a:rPr>
              <a:t>Athens</a:t>
            </a:r>
            <a:endParaRPr lang="vi-VN" dirty="0"/>
          </a:p>
        </p:txBody>
      </p:sp>
    </p:spTree>
    <p:extLst>
      <p:ext uri="{BB962C8B-B14F-4D97-AF65-F5344CB8AC3E}">
        <p14:creationId xmlns:p14="http://schemas.microsoft.com/office/powerpoint/2010/main" val="467598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61" y="129537"/>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HY LẠP, LA MÃ CỔ ĐẠI</a:t>
            </a:r>
            <a:endParaRPr lang="vi-VN"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161575" y="649004"/>
            <a:ext cx="2662908" cy="400110"/>
          </a:xfrm>
          <a:prstGeom prst="rect">
            <a:avLst/>
          </a:prstGeom>
        </p:spPr>
        <p:txBody>
          <a:bodyPr wrap="none">
            <a:spAutoFit/>
          </a:bodyPr>
          <a:lstStyle/>
          <a:p>
            <a:pPr lvl="0" algn="just" eaLnBrk="0" fontAlgn="base" hangingPunct="0">
              <a:spcBef>
                <a:spcPct val="0"/>
              </a:spcBef>
              <a:spcAft>
                <a:spcPct val="0"/>
              </a:spcAft>
            </a:pPr>
            <a:r>
              <a:rPr lang="vi-VN" altLang="vi-VN" sz="2000" b="1" dirty="0">
                <a:solidFill>
                  <a:srgbClr val="333333"/>
                </a:solidFill>
                <a:latin typeface="Helvetica Neue"/>
              </a:rPr>
              <a:t>Nền văn minh La Mã</a:t>
            </a:r>
          </a:p>
        </p:txBody>
      </p:sp>
      <p:sp>
        <p:nvSpPr>
          <p:cNvPr id="4" name="Rectangle 3"/>
          <p:cNvSpPr/>
          <p:nvPr/>
        </p:nvSpPr>
        <p:spPr>
          <a:xfrm>
            <a:off x="365074" y="1027188"/>
            <a:ext cx="5593766" cy="5632311"/>
          </a:xfrm>
          <a:prstGeom prst="rect">
            <a:avLst/>
          </a:prstGeom>
        </p:spPr>
        <p:txBody>
          <a:bodyPr wrap="square">
            <a:spAutoFit/>
          </a:bodyPr>
          <a:lstStyle/>
          <a:p>
            <a:pPr lvl="0" algn="just" eaLnBrk="0" fontAlgn="base" hangingPunct="0">
              <a:spcBef>
                <a:spcPct val="0"/>
              </a:spcBef>
              <a:spcAft>
                <a:spcPct val="0"/>
              </a:spcAft>
            </a:pPr>
            <a:r>
              <a:rPr lang="vi-VN" altLang="vi-VN" sz="2400" dirty="0">
                <a:solidFill>
                  <a:srgbClr val="333333"/>
                </a:solidFill>
                <a:latin typeface="+mj-lt"/>
              </a:rPr>
              <a:t>Thông qua Quân đội và Chiến tranh. Người La Mã đã xây dựng một đế chế để lại ảnh hưởng sâu sắc lên văn minh phương Tây. Các quân đoàn La Mã đã chinh phạt khắp các lãnh thổ xung quanh Địa Trung Hải. Mang vinh quang và của cải về cho La Mã.</a:t>
            </a:r>
            <a:endParaRPr lang="vi-VN" altLang="vi-VN" sz="2400" dirty="0">
              <a:solidFill>
                <a:prstClr val="black"/>
              </a:solidFill>
              <a:latin typeface="+mj-lt"/>
            </a:endParaRPr>
          </a:p>
          <a:p>
            <a:pPr lvl="0" algn="just" eaLnBrk="0" fontAlgn="base" hangingPunct="0">
              <a:spcBef>
                <a:spcPct val="0"/>
              </a:spcBef>
              <a:spcAft>
                <a:spcPct val="0"/>
              </a:spcAft>
            </a:pPr>
            <a:r>
              <a:rPr lang="vi-VN" altLang="vi-VN" sz="2400" dirty="0">
                <a:solidFill>
                  <a:srgbClr val="333333"/>
                </a:solidFill>
                <a:latin typeface="+mj-lt"/>
              </a:rPr>
              <a:t>Khi ở đỉnh cao của quyền lực, La Mã đã cai trị một vùng đất rộng lớn. Tất cả những quốc gia thuộc vùng Địa Trung Hải đều thuộc một phần của La Mã. Trước đây La Mã được vua cai trị, tuy nhiên sau sự cai trị của 7 vị vua thì người dân đã lên nắm quyền và tự kiểm soát và có một hội đồng cai trị gọi là Thượng viện. Tại thời điểm này Rome được gọi là Cộng hòa La Mã.</a:t>
            </a:r>
          </a:p>
        </p:txBody>
      </p:sp>
      <p:pic>
        <p:nvPicPr>
          <p:cNvPr id="5" name="Picture 4"/>
          <p:cNvPicPr>
            <a:picLocks noChangeAspect="1"/>
          </p:cNvPicPr>
          <p:nvPr/>
        </p:nvPicPr>
        <p:blipFill>
          <a:blip r:embed="rId2"/>
          <a:stretch>
            <a:fillRect/>
          </a:stretch>
        </p:blipFill>
        <p:spPr>
          <a:xfrm>
            <a:off x="6312309" y="914401"/>
            <a:ext cx="5466735" cy="5417574"/>
          </a:xfrm>
          <a:prstGeom prst="rect">
            <a:avLst/>
          </a:prstGeom>
        </p:spPr>
      </p:pic>
    </p:spTree>
    <p:extLst>
      <p:ext uri="{BB962C8B-B14F-4D97-AF65-F5344CB8AC3E}">
        <p14:creationId xmlns:p14="http://schemas.microsoft.com/office/powerpoint/2010/main" val="421976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5" name="Text Box 5"/>
          <p:cNvSpPr txBox="1">
            <a:spLocks noChangeArrowheads="1"/>
          </p:cNvSpPr>
          <p:nvPr/>
        </p:nvSpPr>
        <p:spPr bwMode="auto">
          <a:xfrm>
            <a:off x="3352800" y="1524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b="1">
                <a:solidFill>
                  <a:srgbClr val="000099"/>
                </a:solidFill>
                <a:cs typeface="Arial" panose="020B0604020202020204" pitchFamily="34" charset="0"/>
              </a:rPr>
              <a:t>ĐẤU TRƯỜNG CÔ-LI-DÊ( LA MÃ)</a:t>
            </a:r>
          </a:p>
        </p:txBody>
      </p:sp>
      <p:pic>
        <p:nvPicPr>
          <p:cNvPr id="112646" name="Picture 6" descr="đấu truong colosseum"/>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550607" y="533399"/>
            <a:ext cx="5476567" cy="436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4" y="533400"/>
            <a:ext cx="5553329" cy="436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8"/>
          <p:cNvSpPr>
            <a:spLocks noChangeArrowheads="1"/>
          </p:cNvSpPr>
          <p:nvPr/>
        </p:nvSpPr>
        <p:spPr bwMode="auto">
          <a:xfrm>
            <a:off x="639097" y="4999703"/>
            <a:ext cx="1115469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0000"/>
              </a:lnSpc>
            </a:pPr>
            <a:r>
              <a:rPr lang="en-US" altLang="vi-VN" sz="2000" b="1" i="1" dirty="0">
                <a:solidFill>
                  <a:srgbClr val="000099"/>
                </a:solidFill>
              </a:rPr>
              <a:t>Là một đấu trường lớn ở thành phố Rôma, gồm sân đấu hình êlip (kích thước 86,54 m) và khán đài có 80 hàng bậc thang, chia làm 4 tầng, chứa được 50 nghìn khán giả. Được xây bằng đá, kết cấu chịu lực bằng gạch và bê tông. Kiến trúc hùng vĩ nhờ hình khối lượn tròn mềm mại và phân vị theo chiều cao thành 4 tầng bằng kiến trúc cổ điển khác nhau.</a:t>
            </a:r>
          </a:p>
        </p:txBody>
      </p:sp>
    </p:spTree>
    <p:extLst>
      <p:ext uri="{BB962C8B-B14F-4D97-AF65-F5344CB8AC3E}">
        <p14:creationId xmlns:p14="http://schemas.microsoft.com/office/powerpoint/2010/main" val="4162206782"/>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2645"/>
                                        </p:tgtEl>
                                        <p:attrNameLst>
                                          <p:attrName>style.visibility</p:attrName>
                                        </p:attrNameLst>
                                      </p:cBhvr>
                                      <p:to>
                                        <p:strVal val="visible"/>
                                      </p:to>
                                    </p:set>
                                    <p:anim to="" calcmode="lin" valueType="num">
                                      <p:cBhvr>
                                        <p:cTn id="7" dur="1" fill="hold"/>
                                        <p:tgtEl>
                                          <p:spTgt spid="112645"/>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12646"/>
                                        </p:tgtEl>
                                        <p:attrNameLst>
                                          <p:attrName>style.visibility</p:attrName>
                                        </p:attrNameLst>
                                      </p:cBhvr>
                                      <p:to>
                                        <p:strVal val="visible"/>
                                      </p:to>
                                    </p:set>
                                    <p:anim to="" calcmode="lin" valueType="num">
                                      <p:cBhvr>
                                        <p:cTn id="10" dur="1" fill="hold"/>
                                        <p:tgtEl>
                                          <p:spTgt spid="112646"/>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12647"/>
                                        </p:tgtEl>
                                        <p:attrNameLst>
                                          <p:attrName>style.visibility</p:attrName>
                                        </p:attrNameLst>
                                      </p:cBhvr>
                                      <p:to>
                                        <p:strVal val="visible"/>
                                      </p:to>
                                    </p:set>
                                    <p:anim to="" calcmode="lin" valueType="num">
                                      <p:cBhvr>
                                        <p:cTn id="13" dur="1" fill="hold"/>
                                        <p:tgtEl>
                                          <p:spTgt spid="11264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618" y="488514"/>
            <a:ext cx="11323529" cy="1323439"/>
          </a:xfrm>
          <a:prstGeom prst="rect">
            <a:avLst/>
          </a:prstGeom>
          <a:noFill/>
        </p:spPr>
        <p:txBody>
          <a:bodyPr wrap="square" rtlCol="0">
            <a:spAutoFit/>
          </a:bodyPr>
          <a:lstStyle/>
          <a:p>
            <a:pPr marL="742950" indent="-742950">
              <a:buAutoNum type="arabicPeriod"/>
            </a:pPr>
            <a:r>
              <a:rPr lang="en-US" sz="4000" b="1" smtClean="0">
                <a:solidFill>
                  <a:srgbClr val="FF0000"/>
                </a:solidFill>
              </a:rPr>
              <a:t>Đô thị và sự hình thành các nền văn minh cổ đại.</a:t>
            </a:r>
          </a:p>
          <a:p>
            <a:r>
              <a:rPr lang="en-US" sz="4000" b="1" smtClean="0">
                <a:solidFill>
                  <a:srgbClr val="FF0000"/>
                </a:solidFill>
              </a:rPr>
              <a:t>a, Đô thị và các nền văn minh cổ đại phương Đông</a:t>
            </a:r>
          </a:p>
        </p:txBody>
      </p:sp>
      <p:sp>
        <p:nvSpPr>
          <p:cNvPr id="3" name="TextBox 2"/>
          <p:cNvSpPr txBox="1"/>
          <p:nvPr/>
        </p:nvSpPr>
        <p:spPr>
          <a:xfrm>
            <a:off x="538618" y="1824478"/>
            <a:ext cx="11060483" cy="646331"/>
          </a:xfrm>
          <a:prstGeom prst="rect">
            <a:avLst/>
          </a:prstGeom>
          <a:noFill/>
        </p:spPr>
        <p:txBody>
          <a:bodyPr wrap="square" rtlCol="0">
            <a:spAutoFit/>
          </a:bodyPr>
          <a:lstStyle/>
          <a:p>
            <a:r>
              <a:rPr lang="en-US" sz="3600" b="1" smtClean="0">
                <a:solidFill>
                  <a:srgbClr val="0000CC"/>
                </a:solidFill>
              </a:rPr>
              <a:t>- Điều kiện địa lý và lịch sử:</a:t>
            </a:r>
          </a:p>
        </p:txBody>
      </p:sp>
    </p:spTree>
    <p:extLst>
      <p:ext uri="{BB962C8B-B14F-4D97-AF65-F5344CB8AC3E}">
        <p14:creationId xmlns:p14="http://schemas.microsoft.com/office/powerpoint/2010/main" val="28322064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617" y="300623"/>
            <a:ext cx="11323529" cy="1323439"/>
          </a:xfrm>
          <a:prstGeom prst="rect">
            <a:avLst/>
          </a:prstGeom>
          <a:noFill/>
        </p:spPr>
        <p:txBody>
          <a:bodyPr wrap="square" rtlCol="0">
            <a:spAutoFit/>
          </a:bodyPr>
          <a:lstStyle/>
          <a:p>
            <a:pPr marL="742950" indent="-742950">
              <a:buAutoNum type="arabicPeriod"/>
            </a:pPr>
            <a:r>
              <a:rPr lang="en-US" sz="4000" b="1" smtClean="0">
                <a:solidFill>
                  <a:srgbClr val="FF0000"/>
                </a:solidFill>
              </a:rPr>
              <a:t>Đô thị và sự hình thành các nền văn minh cổ đại.</a:t>
            </a:r>
          </a:p>
          <a:p>
            <a:r>
              <a:rPr lang="en-US" sz="4000" b="1" smtClean="0">
                <a:solidFill>
                  <a:srgbClr val="FF0000"/>
                </a:solidFill>
              </a:rPr>
              <a:t>b, Đô thị và các nền văn minh Hy Lạp, La Mã cổ đại.</a:t>
            </a:r>
          </a:p>
        </p:txBody>
      </p:sp>
      <p:sp>
        <p:nvSpPr>
          <p:cNvPr id="3" name="TextBox 2"/>
          <p:cNvSpPr txBox="1"/>
          <p:nvPr/>
        </p:nvSpPr>
        <p:spPr>
          <a:xfrm>
            <a:off x="413355" y="1624062"/>
            <a:ext cx="11323529" cy="5632311"/>
          </a:xfrm>
          <a:prstGeom prst="rect">
            <a:avLst/>
          </a:prstGeom>
          <a:noFill/>
        </p:spPr>
        <p:txBody>
          <a:bodyPr wrap="square" rtlCol="0">
            <a:spAutoFit/>
          </a:bodyPr>
          <a:lstStyle/>
          <a:p>
            <a:r>
              <a:rPr lang="en-US" sz="3600" b="1" smtClean="0">
                <a:solidFill>
                  <a:srgbClr val="FF0000"/>
                </a:solidFill>
              </a:rPr>
              <a:t>- Điều kiện địa lý và lịch sử:</a:t>
            </a:r>
          </a:p>
          <a:p>
            <a:r>
              <a:rPr lang="en-US" sz="3600" b="1">
                <a:solidFill>
                  <a:srgbClr val="FF0000"/>
                </a:solidFill>
              </a:rPr>
              <a:t>- Mối quan hệ giữa đô thị cổ và nền văn minh </a:t>
            </a:r>
            <a:r>
              <a:rPr lang="en-US" sz="3600" b="1" smtClean="0">
                <a:solidFill>
                  <a:srgbClr val="FF0000"/>
                </a:solidFill>
              </a:rPr>
              <a:t>Hy Lạp, La Mã: </a:t>
            </a:r>
            <a:endParaRPr lang="en-US" sz="3600" b="1">
              <a:solidFill>
                <a:srgbClr val="FF0000"/>
              </a:solidFill>
            </a:endParaRPr>
          </a:p>
          <a:p>
            <a:r>
              <a:rPr lang="en-US" sz="3600" b="1" smtClean="0">
                <a:solidFill>
                  <a:srgbClr val="FF0000"/>
                </a:solidFill>
              </a:rPr>
              <a:t> </a:t>
            </a:r>
            <a:r>
              <a:rPr lang="en-US" sz="3600" b="1" smtClean="0">
                <a:solidFill>
                  <a:srgbClr val="0000CC"/>
                </a:solidFill>
              </a:rPr>
              <a:t>+ Đóng vai trò trung tâm kinh tế chính trị, đặt nền tảng cho cho sự hình thành và phát triển các nền văn minh.</a:t>
            </a:r>
          </a:p>
          <a:p>
            <a:r>
              <a:rPr lang="en-US" sz="3600" b="1" smtClean="0">
                <a:solidFill>
                  <a:srgbClr val="0000CC"/>
                </a:solidFill>
              </a:rPr>
              <a:t>+ Văn minh Hy Lạp, La Mã dựa trên sự phát triển công thương, không khí dân chủ tạo điều kiện cho những sáng tạo văn hóa, nghệ thuật, triết học ... Nảy nở. Nhiều thành tựu rực rỡ còn bảo tồn và phát huy giá trị đến ngày nay.</a:t>
            </a:r>
          </a:p>
          <a:p>
            <a:endParaRPr lang="en-US" sz="3600" b="1" smtClean="0">
              <a:solidFill>
                <a:srgbClr val="0000CC"/>
              </a:solidFill>
            </a:endParaRPr>
          </a:p>
        </p:txBody>
      </p:sp>
    </p:spTree>
    <p:extLst>
      <p:ext uri="{BB962C8B-B14F-4D97-AF65-F5344CB8AC3E}">
        <p14:creationId xmlns:p14="http://schemas.microsoft.com/office/powerpoint/2010/main" val="238913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618" y="488514"/>
            <a:ext cx="11323529" cy="1938992"/>
          </a:xfrm>
          <a:prstGeom prst="rect">
            <a:avLst/>
          </a:prstGeom>
          <a:noFill/>
        </p:spPr>
        <p:txBody>
          <a:bodyPr wrap="square" rtlCol="0">
            <a:spAutoFit/>
          </a:bodyPr>
          <a:lstStyle/>
          <a:p>
            <a:r>
              <a:rPr lang="en-US" sz="4000" b="1" smtClean="0">
                <a:solidFill>
                  <a:srgbClr val="FF0000"/>
                </a:solidFill>
              </a:rPr>
              <a:t>2. Các đô thị châu Âu thời trung đại và vai trò của giới thương nhân .</a:t>
            </a:r>
          </a:p>
          <a:p>
            <a:r>
              <a:rPr lang="en-US" sz="4000" b="1" smtClean="0">
                <a:solidFill>
                  <a:srgbClr val="FF0000"/>
                </a:solidFill>
              </a:rPr>
              <a:t>a, Sự ra đời của các đô thị châu Âu thời trung đại.</a:t>
            </a:r>
          </a:p>
        </p:txBody>
      </p:sp>
      <p:sp>
        <p:nvSpPr>
          <p:cNvPr id="3" name="TextBox 2"/>
          <p:cNvSpPr txBox="1"/>
          <p:nvPr/>
        </p:nvSpPr>
        <p:spPr>
          <a:xfrm>
            <a:off x="401458" y="2418838"/>
            <a:ext cx="11060483" cy="3970318"/>
          </a:xfrm>
          <a:prstGeom prst="rect">
            <a:avLst/>
          </a:prstGeom>
          <a:noFill/>
        </p:spPr>
        <p:txBody>
          <a:bodyPr wrap="square" rtlCol="0">
            <a:spAutoFit/>
          </a:bodyPr>
          <a:lstStyle/>
          <a:p>
            <a:r>
              <a:rPr lang="en-US" sz="3600" b="1" smtClean="0">
                <a:solidFill>
                  <a:srgbClr val="0000CC"/>
                </a:solidFill>
              </a:rPr>
              <a:t>- Từ thế kỉ XI, sản xuất nông nghiệp, thủ công ... Trong các lãnh địa phong kiến có nhiều biến đổi.</a:t>
            </a:r>
          </a:p>
          <a:p>
            <a:r>
              <a:rPr lang="en-US" sz="3600" b="1" smtClean="0">
                <a:solidFill>
                  <a:srgbClr val="0000CC"/>
                </a:solidFill>
              </a:rPr>
              <a:t>- Một số thợ thủ công trốn khỏi các lãnh địa hoặc dùng tiền chuộc sự tự do rồi nhóm nhau lại cùng sản xuất buôn bán từ đó các đô thị được hình thành.</a:t>
            </a:r>
          </a:p>
          <a:p>
            <a:r>
              <a:rPr lang="en-US" sz="3600" b="1" smtClean="0">
                <a:solidFill>
                  <a:srgbClr val="0000CC"/>
                </a:solidFill>
              </a:rPr>
              <a:t>- Bên cạnh đó, có các đô thị do lãnh chúa, hoặc Giáo Hội xây dựng hoặc phục hồi.</a:t>
            </a:r>
          </a:p>
        </p:txBody>
      </p:sp>
    </p:spTree>
    <p:extLst>
      <p:ext uri="{BB962C8B-B14F-4D97-AF65-F5344CB8AC3E}">
        <p14:creationId xmlns:p14="http://schemas.microsoft.com/office/powerpoint/2010/main" val="119188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61" y="129537"/>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CHÂU ÂU THỜI TRUNG ĐẠI VÀ VAI TRÒ CỦA GIỚI THƯƠNG NHÂN</a:t>
            </a:r>
            <a:endParaRPr lang="vi-VN"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0" y="813619"/>
            <a:ext cx="12604955" cy="6022258"/>
          </a:xfrm>
          <a:prstGeom prst="rect">
            <a:avLst/>
          </a:prstGeom>
        </p:spPr>
      </p:pic>
    </p:spTree>
    <p:extLst>
      <p:ext uri="{BB962C8B-B14F-4D97-AF65-F5344CB8AC3E}">
        <p14:creationId xmlns:p14="http://schemas.microsoft.com/office/powerpoint/2010/main" val="135412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Rot="1" noChangeArrowheads="1"/>
          </p:cNvSpPr>
          <p:nvPr/>
        </p:nvSpPr>
        <p:spPr bwMode="auto">
          <a:xfrm>
            <a:off x="1524000" y="228600"/>
            <a:ext cx="914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3400" indent="-533400" algn="ctr">
              <a:lnSpc>
                <a:spcPct val="90000"/>
              </a:lnSpc>
              <a:spcBef>
                <a:spcPct val="20000"/>
              </a:spcBef>
              <a:buClr>
                <a:schemeClr val="hlink"/>
              </a:buClr>
              <a:buSzPct val="120000"/>
              <a:defRPr/>
            </a:pPr>
            <a:r>
              <a:rPr lang="en-US" sz="2800" b="1">
                <a:effectLst>
                  <a:outerShdw blurRad="38100" dist="38100" dir="2700000" algn="tl">
                    <a:srgbClr val="000000"/>
                  </a:outerShdw>
                </a:effectLst>
                <a:latin typeface="Times New Roman" pitchFamily="18" charset="0"/>
                <a:cs typeface="Times New Roman" pitchFamily="18" charset="0"/>
              </a:rPr>
              <a:t>ĐẠI HỌC OXFORD Ở </a:t>
            </a:r>
            <a:r>
              <a:rPr lang="en-US" sz="2800" b="1" smtClean="0">
                <a:effectLst>
                  <a:outerShdw blurRad="38100" dist="38100" dir="2700000" algn="tl">
                    <a:srgbClr val="000000"/>
                  </a:outerShdw>
                </a:effectLst>
                <a:latin typeface="Times New Roman" pitchFamily="18" charset="0"/>
                <a:cs typeface="Times New Roman" pitchFamily="18" charset="0"/>
              </a:rPr>
              <a:t>ANH ( thành lập 1096)</a:t>
            </a:r>
            <a:endParaRPr lang="en-US" sz="2800" b="1">
              <a:effectLst>
                <a:outerShdw blurRad="38100" dist="38100" dir="2700000" algn="tl">
                  <a:srgbClr val="000000"/>
                </a:outerShdw>
              </a:effectLst>
              <a:latin typeface="Times New Roman" pitchFamily="18" charset="0"/>
              <a:cs typeface="Times New Roman" pitchFamily="18" charset="0"/>
            </a:endParaRPr>
          </a:p>
        </p:txBody>
      </p:sp>
      <p:pic>
        <p:nvPicPr>
          <p:cNvPr id="48131" name="Picture 3" descr="ox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1"/>
            <a:ext cx="4343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090304154742-385-4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914400"/>
            <a:ext cx="43815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Oxford - đại học cổ kính nhất nước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990976"/>
            <a:ext cx="43815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Oxford - đại học cổ kính nhất nước 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971926"/>
            <a:ext cx="4381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753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diamond(in)">
                                      <p:cBhvr>
                                        <p:cTn id="7" dur="2000"/>
                                        <p:tgtEl>
                                          <p:spTgt spid="481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8132"/>
                                        </p:tgtEl>
                                        <p:attrNameLst>
                                          <p:attrName>style.visibility</p:attrName>
                                        </p:attrNameLst>
                                      </p:cBhvr>
                                      <p:to>
                                        <p:strVal val="visible"/>
                                      </p:to>
                                    </p:set>
                                    <p:animEffect transition="in" filter="box(in)">
                                      <p:cBhvr>
                                        <p:cTn id="12" dur="500"/>
                                        <p:tgtEl>
                                          <p:spTgt spid="481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8134"/>
                                        </p:tgtEl>
                                        <p:attrNameLst>
                                          <p:attrName>style.visibility</p:attrName>
                                        </p:attrNameLst>
                                      </p:cBhvr>
                                      <p:to>
                                        <p:strVal val="visible"/>
                                      </p:to>
                                    </p:set>
                                    <p:anim calcmode="lin" valueType="num">
                                      <p:cBhvr additive="base">
                                        <p:cTn id="17" dur="500" fill="hold"/>
                                        <p:tgtEl>
                                          <p:spTgt spid="48134"/>
                                        </p:tgtEl>
                                        <p:attrNameLst>
                                          <p:attrName>ppt_x</p:attrName>
                                        </p:attrNameLst>
                                      </p:cBhvr>
                                      <p:tavLst>
                                        <p:tav tm="0">
                                          <p:val>
                                            <p:strVal val="#ppt_x"/>
                                          </p:val>
                                        </p:tav>
                                        <p:tav tm="100000">
                                          <p:val>
                                            <p:strVal val="#ppt_x"/>
                                          </p:val>
                                        </p:tav>
                                      </p:tavLst>
                                    </p:anim>
                                    <p:anim calcmode="lin" valueType="num">
                                      <p:cBhvr additive="base">
                                        <p:cTn id="18" dur="500" fill="hold"/>
                                        <p:tgtEl>
                                          <p:spTgt spid="48134"/>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48133"/>
                                        </p:tgtEl>
                                        <p:attrNameLst>
                                          <p:attrName>style.visibility</p:attrName>
                                        </p:attrNameLst>
                                      </p:cBhvr>
                                      <p:to>
                                        <p:strVal val="visible"/>
                                      </p:to>
                                    </p:set>
                                    <p:animEffect transition="in" filter="blinds(horizontal)">
                                      <p:cBhvr>
                                        <p:cTn id="23" dur="500"/>
                                        <p:tgtEl>
                                          <p:spTgt spid="481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48130"/>
                                        </p:tgtEl>
                                        <p:attrNameLst>
                                          <p:attrName>style.visibility</p:attrName>
                                        </p:attrNameLst>
                                      </p:cBhvr>
                                      <p:to>
                                        <p:strVal val="visible"/>
                                      </p:to>
                                    </p:set>
                                    <p:animEffect transition="in" filter="checkerboard(across)">
                                      <p:cBhvr>
                                        <p:cTn id="28"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Rot="1" noChangeArrowheads="1"/>
          </p:cNvSpPr>
          <p:nvPr/>
        </p:nvSpPr>
        <p:spPr bwMode="auto">
          <a:xfrm>
            <a:off x="1524000" y="228600"/>
            <a:ext cx="914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3400" indent="-533400" algn="ctr">
              <a:lnSpc>
                <a:spcPct val="90000"/>
              </a:lnSpc>
              <a:spcBef>
                <a:spcPct val="20000"/>
              </a:spcBef>
              <a:buClr>
                <a:schemeClr val="hlink"/>
              </a:buClr>
              <a:buSzPct val="120000"/>
              <a:defRPr/>
            </a:pPr>
            <a:r>
              <a:rPr lang="en-US" sz="2800" b="1">
                <a:effectLst>
                  <a:outerShdw blurRad="38100" dist="38100" dir="2700000" algn="tl">
                    <a:srgbClr val="000000"/>
                  </a:outerShdw>
                </a:effectLst>
                <a:latin typeface="Times New Roman" pitchFamily="18" charset="0"/>
                <a:cs typeface="Times New Roman" pitchFamily="18" charset="0"/>
              </a:rPr>
              <a:t>ĐẠI HỌC SORBONNE Ở </a:t>
            </a:r>
            <a:r>
              <a:rPr lang="en-US" sz="2800" b="1" smtClean="0">
                <a:effectLst>
                  <a:outerShdw blurRad="38100" dist="38100" dir="2700000" algn="tl">
                    <a:srgbClr val="000000"/>
                  </a:outerShdw>
                </a:effectLst>
                <a:latin typeface="Times New Roman" pitchFamily="18" charset="0"/>
                <a:cs typeface="Times New Roman" pitchFamily="18" charset="0"/>
              </a:rPr>
              <a:t>PHÁP ( thành lập 1257)</a:t>
            </a:r>
            <a:endParaRPr lang="en-US" sz="2800" b="1">
              <a:effectLst>
                <a:outerShdw blurRad="38100" dist="38100" dir="2700000" algn="tl">
                  <a:srgbClr val="000000"/>
                </a:outerShdw>
              </a:effectLst>
              <a:latin typeface="Times New Roman" pitchFamily="18" charset="0"/>
              <a:cs typeface="Times New Roman" pitchFamily="18" charset="0"/>
            </a:endParaRPr>
          </a:p>
        </p:txBody>
      </p:sp>
      <p:pic>
        <p:nvPicPr>
          <p:cNvPr id="49155" name="Picture 3" descr="Tập tin:Front of the Sorbonn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24840"/>
            <a:ext cx="45148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Tập tin:SorbonneParis04113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55320"/>
            <a:ext cx="4013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475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box(in)">
                                      <p:cBhvr>
                                        <p:cTn id="7" dur="500"/>
                                        <p:tgtEl>
                                          <p:spTgt spid="491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9155"/>
                                        </p:tgtEl>
                                        <p:attrNameLst>
                                          <p:attrName>style.visibility</p:attrName>
                                        </p:attrNameLst>
                                      </p:cBhvr>
                                      <p:to>
                                        <p:strVal val="visible"/>
                                      </p:to>
                                    </p:set>
                                    <p:animEffect transition="in" filter="diamond(in)">
                                      <p:cBhvr>
                                        <p:cTn id="12" dur="2000"/>
                                        <p:tgtEl>
                                          <p:spTgt spid="491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9154"/>
                                        </p:tgtEl>
                                        <p:attrNameLst>
                                          <p:attrName>style.visibility</p:attrName>
                                        </p:attrNameLst>
                                      </p:cBhvr>
                                      <p:to>
                                        <p:strVal val="visible"/>
                                      </p:to>
                                    </p:set>
                                    <p:animEffect transition="in" filter="blinds(horizontal)">
                                      <p:cBhvr>
                                        <p:cTn id="17"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hanh thi trung d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48" y="362564"/>
            <a:ext cx="572795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Medieval bakers at 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472" y="432619"/>
            <a:ext cx="5447070" cy="560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1524000" y="5410201"/>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endParaRPr lang="vi-VN" altLang="vi-VN" sz="3600" b="1" i="1">
              <a:sym typeface="Symbol" panose="05050102010706020507" pitchFamily="18" charset="2"/>
            </a:endParaRPr>
          </a:p>
        </p:txBody>
      </p:sp>
      <p:sp>
        <p:nvSpPr>
          <p:cNvPr id="37894" name="Rectangle 6"/>
          <p:cNvSpPr>
            <a:spLocks noChangeArrowheads="1"/>
          </p:cNvSpPr>
          <p:nvPr/>
        </p:nvSpPr>
        <p:spPr bwMode="auto">
          <a:xfrm>
            <a:off x="3007039" y="6229964"/>
            <a:ext cx="76368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vi-VN" sz="2800" b="1" dirty="0"/>
              <a:t>Sự chuyên môn hoá trong thủ công nghiệp</a:t>
            </a:r>
          </a:p>
        </p:txBody>
      </p:sp>
    </p:spTree>
    <p:extLst>
      <p:ext uri="{BB962C8B-B14F-4D97-AF65-F5344CB8AC3E}">
        <p14:creationId xmlns:p14="http://schemas.microsoft.com/office/powerpoint/2010/main" val="3898672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checkerboard(across)">
                                      <p:cBhvr>
                                        <p:cTn id="7" dur="500"/>
                                        <p:tgtEl>
                                          <p:spTgt spid="37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7891"/>
                                        </p:tgtEl>
                                        <p:attrNameLst>
                                          <p:attrName>style.visibility</p:attrName>
                                        </p:attrNameLst>
                                      </p:cBhvr>
                                      <p:to>
                                        <p:strVal val="visible"/>
                                      </p:to>
                                    </p:set>
                                    <p:animEffect transition="in" filter="diamond(in)">
                                      <p:cBhvr>
                                        <p:cTn id="12" dur="2000"/>
                                        <p:tgtEl>
                                          <p:spTgt spid="378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7894"/>
                                        </p:tgtEl>
                                        <p:attrNameLst>
                                          <p:attrName>style.visibility</p:attrName>
                                        </p:attrNameLst>
                                      </p:cBhvr>
                                      <p:to>
                                        <p:strVal val="visible"/>
                                      </p:to>
                                    </p:set>
                                    <p:animEffect transition="in" filter="diamond(in)">
                                      <p:cBhvr>
                                        <p:cTn id="17" dur="2000"/>
                                        <p:tgtEl>
                                          <p:spTgt spid="37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13" y="381000"/>
            <a:ext cx="537578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491613" y="6038020"/>
            <a:ext cx="5604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vi-VN" sz="2800" b="1" dirty="0">
                <a:solidFill>
                  <a:srgbClr val="0000CC"/>
                </a:solidFill>
                <a:cs typeface="Times New Roman" panose="02020603050405020304" pitchFamily="18" charset="0"/>
              </a:rPr>
              <a:t>Cảng Ham bourg (Đức)thế kỉ XV</a:t>
            </a:r>
          </a:p>
        </p:txBody>
      </p:sp>
      <p:pic>
        <p:nvPicPr>
          <p:cNvPr id="4" name="Picture 4" descr="2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2142" y="381000"/>
            <a:ext cx="5388077" cy="540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6733674" y="6038020"/>
            <a:ext cx="47877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vi-VN" sz="2800" b="1" dirty="0">
                <a:solidFill>
                  <a:srgbClr val="0000CC"/>
                </a:solidFill>
                <a:latin typeface="Arial" panose="020B0604020202020204" pitchFamily="34" charset="0"/>
                <a:cs typeface="Arial" panose="020B0604020202020204" pitchFamily="34" charset="0"/>
              </a:rPr>
              <a:t>Hội chợ Săm-pa-nhơ Pháp</a:t>
            </a:r>
          </a:p>
        </p:txBody>
      </p:sp>
    </p:spTree>
    <p:extLst>
      <p:ext uri="{BB962C8B-B14F-4D97-AF65-F5344CB8AC3E}">
        <p14:creationId xmlns:p14="http://schemas.microsoft.com/office/powerpoint/2010/main" val="2730529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wedge">
                                      <p:cBhvr>
                                        <p:cTn id="7" dur="2000"/>
                                        <p:tgtEl>
                                          <p:spTgt spid="21508"/>
                                        </p:tgtEl>
                                      </p:cBhvr>
                                    </p:animEffect>
                                  </p:childTnLst>
                                </p:cTn>
                              </p:par>
                              <p:par>
                                <p:cTn id="8" presetID="24" presetClass="entr" presetSubtype="0" fill="hold" grpId="0" nodeType="withEffect">
                                  <p:stCondLst>
                                    <p:cond delay="0"/>
                                  </p:stCondLst>
                                  <p:childTnLst>
                                    <p:set>
                                      <p:cBhvr>
                                        <p:cTn id="9" dur="1" fill="hold">
                                          <p:stCondLst>
                                            <p:cond delay="0"/>
                                          </p:stCondLst>
                                        </p:cTn>
                                        <p:tgtEl>
                                          <p:spTgt spid="21509"/>
                                        </p:tgtEl>
                                        <p:attrNameLst>
                                          <p:attrName>style.visibility</p:attrName>
                                        </p:attrNameLst>
                                      </p:cBhvr>
                                      <p:to>
                                        <p:strVal val="visible"/>
                                      </p:to>
                                    </p:set>
                                    <p:anim to="" calcmode="lin" valueType="num">
                                      <p:cBhvr>
                                        <p:cTn id="10" dur="1" fill="hold"/>
                                        <p:tgtEl>
                                          <p:spTgt spid="21509"/>
                                        </p:tgtEl>
                                        <p:attrNameLst>
                                          <p:attrName/>
                                        </p:attrNameLst>
                                      </p:cBhvr>
                                    </p:anim>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edg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465" y="1"/>
            <a:ext cx="11552903" cy="545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Text Box 3"/>
          <p:cNvSpPr txBox="1">
            <a:spLocks noChangeArrowheads="1"/>
          </p:cNvSpPr>
          <p:nvPr/>
        </p:nvSpPr>
        <p:spPr bwMode="auto">
          <a:xfrm>
            <a:off x="319548" y="5380672"/>
            <a:ext cx="1155290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fontAlgn="base" hangingPunct="1">
              <a:spcBef>
                <a:spcPct val="0"/>
              </a:spcBef>
              <a:spcAft>
                <a:spcPct val="0"/>
              </a:spcAft>
            </a:pPr>
            <a:r>
              <a:rPr lang="pt-BR" altLang="vi-VN" sz="3200" b="1" i="1" dirty="0">
                <a:solidFill>
                  <a:srgbClr val="009999"/>
                </a:solidFill>
                <a:sym typeface="Symbol" panose="05050102010706020507" pitchFamily="18" charset="2"/>
              </a:rPr>
              <a:t>+ Vai trò của thương nhân :</a:t>
            </a:r>
            <a:r>
              <a:rPr lang="pt-BR" altLang="vi-VN" sz="3200" b="1" i="1" dirty="0">
                <a:solidFill>
                  <a:srgbClr val="000000"/>
                </a:solidFill>
                <a:sym typeface="Symbol" panose="05050102010706020507" pitchFamily="18" charset="2"/>
              </a:rPr>
              <a:t> thu mua hàng hoá của nơi sản xuất, bán cho người tiêu thụ và tổ chức các hội chợ để thúc đẩy thương mại.</a:t>
            </a:r>
            <a:endParaRPr lang="en-US" altLang="vi-VN" sz="3200" b="1" i="1" dirty="0">
              <a:solidFill>
                <a:srgbClr val="000000"/>
              </a:solidFill>
              <a:sym typeface="Symbol" panose="05050102010706020507" pitchFamily="18" charset="2"/>
            </a:endParaRPr>
          </a:p>
        </p:txBody>
      </p:sp>
    </p:spTree>
    <p:extLst>
      <p:ext uri="{BB962C8B-B14F-4D97-AF65-F5344CB8AC3E}">
        <p14:creationId xmlns:p14="http://schemas.microsoft.com/office/powerpoint/2010/main" val="1289028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diamond(in)">
                                      <p:cBhvr>
                                        <p:cTn id="7" dur="2000"/>
                                        <p:tgtEl>
                                          <p:spTgt spid="450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059"/>
                                        </p:tgtEl>
                                        <p:attrNameLst>
                                          <p:attrName>style.visibility</p:attrName>
                                        </p:attrNameLst>
                                      </p:cBhvr>
                                      <p:to>
                                        <p:strVal val="visible"/>
                                      </p:to>
                                    </p:set>
                                    <p:animEffect transition="in" filter="fade">
                                      <p:cBhvr>
                                        <p:cTn id="12" dur="1000"/>
                                        <p:tgtEl>
                                          <p:spTgt spid="45059"/>
                                        </p:tgtEl>
                                      </p:cBhvr>
                                    </p:animEffect>
                                    <p:anim calcmode="lin" valueType="num">
                                      <p:cBhvr>
                                        <p:cTn id="13" dur="1000" fill="hold"/>
                                        <p:tgtEl>
                                          <p:spTgt spid="45059"/>
                                        </p:tgtEl>
                                        <p:attrNameLst>
                                          <p:attrName>ppt_x</p:attrName>
                                        </p:attrNameLst>
                                      </p:cBhvr>
                                      <p:tavLst>
                                        <p:tav tm="0">
                                          <p:val>
                                            <p:strVal val="#ppt_x"/>
                                          </p:val>
                                        </p:tav>
                                        <p:tav tm="100000">
                                          <p:val>
                                            <p:strVal val="#ppt_x"/>
                                          </p:val>
                                        </p:tav>
                                      </p:tavLst>
                                    </p:anim>
                                    <p:anim calcmode="lin" valueType="num">
                                      <p:cBhvr>
                                        <p:cTn id="14" dur="1000" fill="hold"/>
                                        <p:tgtEl>
                                          <p:spTgt spid="450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618" y="229434"/>
            <a:ext cx="11323529" cy="2554545"/>
          </a:xfrm>
          <a:prstGeom prst="rect">
            <a:avLst/>
          </a:prstGeom>
          <a:noFill/>
        </p:spPr>
        <p:txBody>
          <a:bodyPr wrap="square" rtlCol="0">
            <a:spAutoFit/>
          </a:bodyPr>
          <a:lstStyle/>
          <a:p>
            <a:r>
              <a:rPr lang="en-US" sz="4000" b="1" smtClean="0">
                <a:solidFill>
                  <a:srgbClr val="FF0000"/>
                </a:solidFill>
              </a:rPr>
              <a:t>2. Các đô thị châu Âu thời trung đại và vai trò của giới thương nhân .</a:t>
            </a:r>
          </a:p>
          <a:p>
            <a:r>
              <a:rPr lang="en-US" sz="4000" b="1">
                <a:solidFill>
                  <a:srgbClr val="FF0000"/>
                </a:solidFill>
              </a:rPr>
              <a:t>b</a:t>
            </a:r>
            <a:r>
              <a:rPr lang="en-US" sz="4000" b="1" smtClean="0">
                <a:solidFill>
                  <a:srgbClr val="FF0000"/>
                </a:solidFill>
              </a:rPr>
              <a:t>, </a:t>
            </a:r>
            <a:r>
              <a:rPr lang="en-US" sz="4000" b="1" i="1" smtClean="0">
                <a:solidFill>
                  <a:srgbClr val="FF0000"/>
                </a:solidFill>
              </a:rPr>
              <a:t>Vai trò của các thương nhân trong các đô thị châu Âu thời trung đại.</a:t>
            </a:r>
          </a:p>
        </p:txBody>
      </p:sp>
      <p:sp>
        <p:nvSpPr>
          <p:cNvPr id="3" name="TextBox 2"/>
          <p:cNvSpPr txBox="1"/>
          <p:nvPr/>
        </p:nvSpPr>
        <p:spPr>
          <a:xfrm>
            <a:off x="401457" y="2936998"/>
            <a:ext cx="11060483" cy="3970318"/>
          </a:xfrm>
          <a:prstGeom prst="rect">
            <a:avLst/>
          </a:prstGeom>
          <a:noFill/>
        </p:spPr>
        <p:txBody>
          <a:bodyPr wrap="square" rtlCol="0">
            <a:spAutoFit/>
          </a:bodyPr>
          <a:lstStyle/>
          <a:p>
            <a:r>
              <a:rPr lang="en-US" sz="3600" b="1" smtClean="0">
                <a:solidFill>
                  <a:srgbClr val="0000CC"/>
                </a:solidFill>
              </a:rPr>
              <a:t>- </a:t>
            </a:r>
            <a:r>
              <a:rPr lang="pt-BR" sz="3600" b="1" i="1" smtClean="0">
                <a:solidFill>
                  <a:srgbClr val="000000"/>
                </a:solidFill>
                <a:sym typeface="Symbol" panose="05050102010706020507" pitchFamily="18" charset="2"/>
              </a:rPr>
              <a:t>T</a:t>
            </a:r>
            <a:r>
              <a:rPr lang="pt-BR" altLang="vi-VN" sz="3600" b="1" i="1" smtClean="0">
                <a:solidFill>
                  <a:srgbClr val="000000"/>
                </a:solidFill>
                <a:sym typeface="Symbol" panose="05050102010706020507" pitchFamily="18" charset="2"/>
              </a:rPr>
              <a:t>hu </a:t>
            </a:r>
            <a:r>
              <a:rPr lang="pt-BR" altLang="vi-VN" sz="3600" b="1" i="1">
                <a:solidFill>
                  <a:srgbClr val="000000"/>
                </a:solidFill>
                <a:sym typeface="Symbol" panose="05050102010706020507" pitchFamily="18" charset="2"/>
              </a:rPr>
              <a:t>mua hàng hoá của nơi sản xuất, bán cho người tiêu thụ và tổ chức các hội chợ để thúc đẩy thương mại</a:t>
            </a:r>
            <a:r>
              <a:rPr lang="pt-BR" altLang="vi-VN" sz="3600" b="1" i="1" smtClean="0">
                <a:solidFill>
                  <a:srgbClr val="000000"/>
                </a:solidFill>
                <a:sym typeface="Symbol" panose="05050102010706020507" pitchFamily="18" charset="2"/>
              </a:rPr>
              <a:t>.</a:t>
            </a:r>
          </a:p>
          <a:p>
            <a:r>
              <a:rPr lang="en-US" altLang="vi-VN" sz="3600" b="1" i="1" smtClean="0">
                <a:solidFill>
                  <a:srgbClr val="000000"/>
                </a:solidFill>
                <a:sym typeface="Symbol" panose="05050102010706020507" pitchFamily="18" charset="2"/>
              </a:rPr>
              <a:t>- Họ phản đối văn hóa phong kiến lỗi thờ, lạc hậu và đòi hỏi xây dựng nền văn hóa mới. Do đó, phong trào văn hóa phục hưng nảy nở.</a:t>
            </a:r>
            <a:endParaRPr lang="en-US" altLang="vi-VN" sz="3600" b="1" i="1">
              <a:solidFill>
                <a:srgbClr val="000000"/>
              </a:solidFill>
              <a:sym typeface="Symbol" panose="05050102010706020507" pitchFamily="18" charset="2"/>
            </a:endParaRPr>
          </a:p>
          <a:p>
            <a:endParaRPr lang="en-US" sz="3600" b="1" smtClean="0">
              <a:solidFill>
                <a:srgbClr val="0000CC"/>
              </a:solidFill>
            </a:endParaRPr>
          </a:p>
        </p:txBody>
      </p:sp>
    </p:spTree>
    <p:extLst>
      <p:ext uri="{BB962C8B-B14F-4D97-AF65-F5344CB8AC3E}">
        <p14:creationId xmlns:p14="http://schemas.microsoft.com/office/powerpoint/2010/main" val="394239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tradema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4129" y="186813"/>
            <a:ext cx="11592232" cy="5715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Rectangle 3"/>
          <p:cNvSpPr>
            <a:spLocks noChangeArrowheads="1"/>
          </p:cNvSpPr>
          <p:nvPr/>
        </p:nvSpPr>
        <p:spPr bwMode="auto">
          <a:xfrm>
            <a:off x="521110" y="6032212"/>
            <a:ext cx="101468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vi-VN" sz="3200" b="1" dirty="0"/>
              <a:t>Con đường buôn bán từ phương Đông sang phương Tây</a:t>
            </a:r>
          </a:p>
        </p:txBody>
      </p:sp>
    </p:spTree>
    <p:extLst>
      <p:ext uri="{BB962C8B-B14F-4D97-AF65-F5344CB8AC3E}">
        <p14:creationId xmlns:p14="http://schemas.microsoft.com/office/powerpoint/2010/main" val="326294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diamond(in)">
                                      <p:cBhvr>
                                        <p:cTn id="7" dur="2000"/>
                                        <p:tgtEl>
                                          <p:spTgt spid="46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6083"/>
                                        </p:tgtEl>
                                        <p:attrNameLst>
                                          <p:attrName>style.visibility</p:attrName>
                                        </p:attrNameLst>
                                      </p:cBhvr>
                                      <p:to>
                                        <p:strVal val="visible"/>
                                      </p:to>
                                    </p:set>
                                    <p:animEffect transition="in" filter="checkerboard(across)">
                                      <p:cBhvr>
                                        <p:cTn id="12" dur="5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6310" y="0"/>
            <a:ext cx="11975690" cy="6858001"/>
          </a:xfrm>
          <a:prstGeom prst="rect">
            <a:avLst/>
          </a:prstGeom>
        </p:spPr>
      </p:pic>
      <p:sp>
        <p:nvSpPr>
          <p:cNvPr id="3" name="Rounded Rectangular Callout 2"/>
          <p:cNvSpPr/>
          <p:nvPr/>
        </p:nvSpPr>
        <p:spPr>
          <a:xfrm>
            <a:off x="599767" y="4138929"/>
            <a:ext cx="2153264" cy="786581"/>
          </a:xfrm>
          <a:prstGeom prst="wedgeRoundRectCallout">
            <a:avLst>
              <a:gd name="adj1" fmla="val 80963"/>
              <a:gd name="adj2" fmla="val -1300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p:cNvSpPr txBox="1"/>
          <p:nvPr/>
        </p:nvSpPr>
        <p:spPr>
          <a:xfrm>
            <a:off x="707922" y="4094513"/>
            <a:ext cx="1936954" cy="830997"/>
          </a:xfrm>
          <a:prstGeom prst="rect">
            <a:avLst/>
          </a:prstGeom>
          <a:noFill/>
        </p:spPr>
        <p:txBody>
          <a:bodyPr wrap="square" rtlCol="0">
            <a:spAutoFit/>
          </a:bodyPr>
          <a:lstStyle/>
          <a:p>
            <a:pPr algn="ctr"/>
            <a:r>
              <a:rPr lang="en-US" sz="2400" b="1" dirty="0" smtClean="0">
                <a:solidFill>
                  <a:srgbClr val="0000CC"/>
                </a:solidFill>
              </a:rPr>
              <a:t>VĂN MINH SÔNG NIN</a:t>
            </a:r>
            <a:endParaRPr lang="vi-VN" sz="2400" b="1" dirty="0">
              <a:solidFill>
                <a:srgbClr val="0000CC"/>
              </a:solidFill>
            </a:endParaRPr>
          </a:p>
        </p:txBody>
      </p:sp>
      <p:sp>
        <p:nvSpPr>
          <p:cNvPr id="5" name="Rounded Rectangular Callout 4"/>
          <p:cNvSpPr/>
          <p:nvPr/>
        </p:nvSpPr>
        <p:spPr>
          <a:xfrm>
            <a:off x="6592529" y="1160206"/>
            <a:ext cx="2153264" cy="786581"/>
          </a:xfrm>
          <a:prstGeom prst="wedgeRoundRectCallout">
            <a:avLst>
              <a:gd name="adj1" fmla="val -141411"/>
              <a:gd name="adj2" fmla="val 1725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p:cNvSpPr txBox="1"/>
          <p:nvPr/>
        </p:nvSpPr>
        <p:spPr>
          <a:xfrm>
            <a:off x="6808839" y="1183007"/>
            <a:ext cx="1936954" cy="830997"/>
          </a:xfrm>
          <a:prstGeom prst="rect">
            <a:avLst/>
          </a:prstGeom>
          <a:noFill/>
        </p:spPr>
        <p:txBody>
          <a:bodyPr wrap="square" rtlCol="0">
            <a:spAutoFit/>
          </a:bodyPr>
          <a:lstStyle/>
          <a:p>
            <a:r>
              <a:rPr lang="en-US" sz="2400" b="1" dirty="0" smtClean="0">
                <a:solidFill>
                  <a:srgbClr val="0000CC"/>
                </a:solidFill>
              </a:rPr>
              <a:t>VĂN MINH LƯỠNG HÀ</a:t>
            </a:r>
            <a:endParaRPr lang="vi-VN" sz="2400" b="1" dirty="0">
              <a:solidFill>
                <a:srgbClr val="0000CC"/>
              </a:solidFill>
            </a:endParaRPr>
          </a:p>
        </p:txBody>
      </p:sp>
      <p:sp>
        <p:nvSpPr>
          <p:cNvPr id="11" name="Rounded Rectangular Callout 10"/>
          <p:cNvSpPr/>
          <p:nvPr/>
        </p:nvSpPr>
        <p:spPr>
          <a:xfrm>
            <a:off x="6022259" y="5054397"/>
            <a:ext cx="2153264" cy="786581"/>
          </a:xfrm>
          <a:prstGeom prst="wedgeRoundRectCallout">
            <a:avLst>
              <a:gd name="adj1" fmla="val -772"/>
              <a:gd name="adj2" fmla="val -1625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p:cNvSpPr txBox="1"/>
          <p:nvPr/>
        </p:nvSpPr>
        <p:spPr>
          <a:xfrm>
            <a:off x="6187048" y="5056961"/>
            <a:ext cx="1843549" cy="646331"/>
          </a:xfrm>
          <a:prstGeom prst="rect">
            <a:avLst/>
          </a:prstGeom>
          <a:noFill/>
        </p:spPr>
        <p:txBody>
          <a:bodyPr wrap="square" rtlCol="0">
            <a:spAutoFit/>
          </a:bodyPr>
          <a:lstStyle/>
          <a:p>
            <a:r>
              <a:rPr lang="en-US" b="1" dirty="0" smtClean="0">
                <a:solidFill>
                  <a:srgbClr val="0000CC"/>
                </a:solidFill>
              </a:rPr>
              <a:t>VĂN MINH SÔNG ẤN, SÔNG HẰNG</a:t>
            </a:r>
            <a:endParaRPr lang="vi-VN" b="1" dirty="0">
              <a:solidFill>
                <a:srgbClr val="0000CC"/>
              </a:solidFill>
            </a:endParaRPr>
          </a:p>
        </p:txBody>
      </p:sp>
      <p:sp>
        <p:nvSpPr>
          <p:cNvPr id="13" name="Rounded Rectangular Callout 12"/>
          <p:cNvSpPr/>
          <p:nvPr/>
        </p:nvSpPr>
        <p:spPr>
          <a:xfrm>
            <a:off x="8337755" y="4070555"/>
            <a:ext cx="2585884" cy="786581"/>
          </a:xfrm>
          <a:prstGeom prst="wedgeRoundRectCallout">
            <a:avLst>
              <a:gd name="adj1" fmla="val 9273"/>
              <a:gd name="adj2" fmla="val -18375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p:cNvSpPr txBox="1"/>
          <p:nvPr/>
        </p:nvSpPr>
        <p:spPr>
          <a:xfrm>
            <a:off x="8460657" y="4140679"/>
            <a:ext cx="2462982" cy="707886"/>
          </a:xfrm>
          <a:prstGeom prst="rect">
            <a:avLst/>
          </a:prstGeom>
          <a:noFill/>
        </p:spPr>
        <p:txBody>
          <a:bodyPr wrap="square" rtlCol="0">
            <a:spAutoFit/>
          </a:bodyPr>
          <a:lstStyle/>
          <a:p>
            <a:pPr algn="ctr"/>
            <a:r>
              <a:rPr lang="en-US" sz="2000" b="1" dirty="0" smtClean="0">
                <a:solidFill>
                  <a:srgbClr val="0000CC"/>
                </a:solidFill>
              </a:rPr>
              <a:t>VĂN MINH HOÀNG HÀ, TRƯỜNG GIANG</a:t>
            </a:r>
            <a:endParaRPr lang="vi-VN" sz="2000" b="1" dirty="0">
              <a:solidFill>
                <a:srgbClr val="0000CC"/>
              </a:solidFill>
            </a:endParaRPr>
          </a:p>
        </p:txBody>
      </p:sp>
    </p:spTree>
    <p:extLst>
      <p:ext uri="{BB962C8B-B14F-4D97-AF65-F5344CB8AC3E}">
        <p14:creationId xmlns:p14="http://schemas.microsoft.com/office/powerpoint/2010/main" val="259549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11" grpId="0" animBg="1"/>
      <p:bldP spid="12" grpId="0"/>
      <p:bldP spid="13"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167640" y="146448"/>
            <a:ext cx="91440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pt-BR" altLang="vi-VN" sz="4000" b="1" i="1" smtClean="0">
                <a:solidFill>
                  <a:srgbClr val="000000"/>
                </a:solidFill>
                <a:sym typeface="Symbol" panose="05050102010706020507" pitchFamily="18" charset="2"/>
              </a:rPr>
              <a:t>  </a:t>
            </a:r>
            <a:r>
              <a:rPr lang="pt-BR" altLang="vi-VN" sz="4000" b="1" i="1" u="sng" dirty="0">
                <a:solidFill>
                  <a:srgbClr val="000000"/>
                </a:solidFill>
                <a:sym typeface="Symbol" panose="05050102010706020507" pitchFamily="18" charset="2"/>
              </a:rPr>
              <a:t>Vai trò của thành thị</a:t>
            </a:r>
            <a:r>
              <a:rPr lang="pt-BR" altLang="vi-VN" sz="4000" b="1" i="1" dirty="0">
                <a:solidFill>
                  <a:srgbClr val="000000"/>
                </a:solidFill>
                <a:sym typeface="Symbol" panose="05050102010706020507" pitchFamily="18" charset="2"/>
              </a:rPr>
              <a:t>:</a:t>
            </a:r>
            <a:endParaRPr lang="en-US" altLang="vi-VN" sz="4000" b="1" i="1" dirty="0">
              <a:sym typeface="Symbol" panose="05050102010706020507" pitchFamily="18" charset="2"/>
            </a:endParaRPr>
          </a:p>
        </p:txBody>
      </p:sp>
      <p:sp>
        <p:nvSpPr>
          <p:cNvPr id="47107" name="Text Box 3"/>
          <p:cNvSpPr txBox="1">
            <a:spLocks noChangeArrowheads="1"/>
          </p:cNvSpPr>
          <p:nvPr/>
        </p:nvSpPr>
        <p:spPr bwMode="auto">
          <a:xfrm>
            <a:off x="518160" y="4782504"/>
            <a:ext cx="1130808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altLang="vi-VN" sz="4000" b="1" i="1">
                <a:sym typeface="Symbol" panose="05050102010706020507" pitchFamily="18" charset="2"/>
              </a:rPr>
              <a:t>=&gt;Góp phần làm cho chế độ phong kiến ở Châu Âu suy vong.</a:t>
            </a:r>
          </a:p>
        </p:txBody>
      </p:sp>
      <p:sp>
        <p:nvSpPr>
          <p:cNvPr id="47108" name="Text Box 4"/>
          <p:cNvSpPr txBox="1">
            <a:spLocks noChangeArrowheads="1"/>
          </p:cNvSpPr>
          <p:nvPr/>
        </p:nvSpPr>
        <p:spPr bwMode="auto">
          <a:xfrm>
            <a:off x="624840" y="822962"/>
            <a:ext cx="1063752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pt-BR" altLang="vi-VN" sz="4000" b="1" i="1">
                <a:sym typeface="Symbol" panose="05050102010706020507" pitchFamily="18" charset="2"/>
              </a:rPr>
              <a:t>+ </a:t>
            </a:r>
            <a:r>
              <a:rPr lang="pt-BR" altLang="vi-VN" sz="4000" b="1" i="1">
                <a:solidFill>
                  <a:srgbClr val="000000"/>
                </a:solidFill>
                <a:sym typeface="Symbol" panose="05050102010706020507" pitchFamily="18" charset="2"/>
              </a:rPr>
              <a:t>Phá vỡ nền kinh tế tự cấp tự túc</a:t>
            </a:r>
            <a:r>
              <a:rPr lang="pt-BR" altLang="vi-VN" sz="4000" b="1" i="1">
                <a:sym typeface="Symbol" panose="05050102010706020507" pitchFamily="18" charset="2"/>
              </a:rPr>
              <a:t>, tạo điều kiện cho kinh tế hàng hoá giản đơn phát triển.</a:t>
            </a:r>
          </a:p>
          <a:p>
            <a:pPr algn="just" eaLnBrk="1" hangingPunct="1"/>
            <a:r>
              <a:rPr lang="pt-BR" altLang="vi-VN" sz="4000" b="1" i="1">
                <a:sym typeface="Symbol" panose="05050102010706020507" pitchFamily="18" charset="2"/>
              </a:rPr>
              <a:t>+ </a:t>
            </a:r>
            <a:r>
              <a:rPr lang="pt-BR" altLang="vi-VN" sz="4000" b="1" i="1">
                <a:solidFill>
                  <a:srgbClr val="000000"/>
                </a:solidFill>
                <a:sym typeface="Symbol" panose="05050102010706020507" pitchFamily="18" charset="2"/>
              </a:rPr>
              <a:t>Tạo ra không khí dân chủ tự do</a:t>
            </a:r>
            <a:r>
              <a:rPr lang="pt-BR" altLang="vi-VN" sz="4000" b="1" i="1">
                <a:sym typeface="Symbol" panose="05050102010706020507" pitchFamily="18" charset="2"/>
              </a:rPr>
              <a:t> trong các thành thị, hình thành các trường đại học lớn.</a:t>
            </a:r>
          </a:p>
          <a:p>
            <a:pPr algn="just" eaLnBrk="1" hangingPunct="1"/>
            <a:r>
              <a:rPr lang="pt-BR" altLang="vi-VN" sz="4000" b="1" i="1">
                <a:sym typeface="Symbol" panose="05050102010706020507" pitchFamily="18" charset="2"/>
              </a:rPr>
              <a:t>+ </a:t>
            </a:r>
            <a:r>
              <a:rPr lang="pt-BR" altLang="vi-VN" sz="4000" b="1" i="1">
                <a:solidFill>
                  <a:srgbClr val="000000"/>
                </a:solidFill>
                <a:sym typeface="Symbol" panose="05050102010706020507" pitchFamily="18" charset="2"/>
              </a:rPr>
              <a:t>Góp phần xoá bỏ </a:t>
            </a:r>
            <a:r>
              <a:rPr lang="pt-BR" altLang="vi-VN" sz="4000" b="1" i="1">
                <a:sym typeface="Symbol" panose="05050102010706020507" pitchFamily="18" charset="2"/>
              </a:rPr>
              <a:t>chế độ phong kiến phân quyền, thống nhất quốc gia.</a:t>
            </a:r>
            <a:endParaRPr lang="en-US" altLang="vi-VN" sz="4000" b="1" i="1">
              <a:sym typeface="Symbol" panose="05050102010706020507" pitchFamily="18" charset="2"/>
            </a:endParaRPr>
          </a:p>
        </p:txBody>
      </p:sp>
    </p:spTree>
    <p:extLst>
      <p:ext uri="{BB962C8B-B14F-4D97-AF65-F5344CB8AC3E}">
        <p14:creationId xmlns:p14="http://schemas.microsoft.com/office/powerpoint/2010/main" val="3004625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diamond(in)">
                                      <p:cBhvr>
                                        <p:cTn id="7" dur="2000"/>
                                        <p:tgtEl>
                                          <p:spTgt spid="47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108"/>
                                        </p:tgtEl>
                                        <p:attrNameLst>
                                          <p:attrName>style.visibility</p:attrName>
                                        </p:attrNameLst>
                                      </p:cBhvr>
                                      <p:to>
                                        <p:strVal val="visible"/>
                                      </p:to>
                                    </p:set>
                                    <p:animEffect transition="in" filter="blinds(horizontal)">
                                      <p:cBhvr>
                                        <p:cTn id="12" dur="500"/>
                                        <p:tgtEl>
                                          <p:spTgt spid="471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7107"/>
                                        </p:tgtEl>
                                        <p:attrNameLst>
                                          <p:attrName>style.visibility</p:attrName>
                                        </p:attrNameLst>
                                      </p:cBhvr>
                                      <p:to>
                                        <p:strVal val="visible"/>
                                      </p:to>
                                    </p:set>
                                    <p:animEffect transition="in" filter="box(in)">
                                      <p:cBhvr>
                                        <p:cTn id="1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p:bldP spid="4710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1820862" y="1828800"/>
            <a:ext cx="8542338" cy="4495800"/>
          </a:xfrm>
          <a:ln w="12700">
            <a:solidFill>
              <a:srgbClr val="F20062"/>
            </a:solidFill>
          </a:ln>
        </p:spPr>
        <p:txBody>
          <a:bodyPr>
            <a:noAutofit/>
          </a:bodyPr>
          <a:lstStyle/>
          <a:p>
            <a:pPr algn="just">
              <a:lnSpc>
                <a:spcPct val="135000"/>
              </a:lnSpc>
              <a:spcBef>
                <a:spcPct val="30000"/>
              </a:spcBef>
              <a:buFont typeface="Wingdings" pitchFamily="2" charset="2"/>
              <a:buNone/>
            </a:pPr>
            <a:r>
              <a:rPr lang="en-US" b="1" dirty="0">
                <a:solidFill>
                  <a:srgbClr val="7A003D"/>
                </a:solidFill>
                <a:latin typeface="Times New Roman" pitchFamily="18" charset="0"/>
                <a:cs typeface="Times New Roman" pitchFamily="18" charset="0"/>
              </a:rPr>
              <a:t>1. </a:t>
            </a:r>
            <a:r>
              <a:rPr lang="en-US" b="1" dirty="0" err="1">
                <a:solidFill>
                  <a:srgbClr val="7A003D"/>
                </a:solidFill>
                <a:latin typeface="Times New Roman" pitchFamily="18" charset="0"/>
                <a:cs typeface="Times New Roman" pitchFamily="18" charset="0"/>
              </a:rPr>
              <a:t>Ôn</a:t>
            </a:r>
            <a:r>
              <a:rPr lang="en-US" b="1" dirty="0">
                <a:solidFill>
                  <a:srgbClr val="7A003D"/>
                </a:solidFill>
                <a:latin typeface="Times New Roman" pitchFamily="18" charset="0"/>
                <a:cs typeface="Times New Roman" pitchFamily="18" charset="0"/>
              </a:rPr>
              <a:t> </a:t>
            </a:r>
            <a:r>
              <a:rPr lang="en-US" b="1" dirty="0" err="1">
                <a:solidFill>
                  <a:srgbClr val="7A003D"/>
                </a:solidFill>
                <a:latin typeface="Times New Roman" pitchFamily="18" charset="0"/>
                <a:cs typeface="Times New Roman" pitchFamily="18" charset="0"/>
              </a:rPr>
              <a:t>lại</a:t>
            </a:r>
            <a:r>
              <a:rPr lang="en-US" b="1" dirty="0">
                <a:solidFill>
                  <a:srgbClr val="7A003D"/>
                </a:solidFill>
                <a:latin typeface="Times New Roman" pitchFamily="18" charset="0"/>
                <a:cs typeface="Times New Roman" pitchFamily="18" charset="0"/>
              </a:rPr>
              <a:t> </a:t>
            </a:r>
            <a:r>
              <a:rPr lang="en-US" b="1" dirty="0" err="1">
                <a:solidFill>
                  <a:srgbClr val="7A003D"/>
                </a:solidFill>
                <a:latin typeface="Times New Roman" pitchFamily="18" charset="0"/>
                <a:cs typeface="Times New Roman" pitchFamily="18" charset="0"/>
              </a:rPr>
              <a:t>bài</a:t>
            </a:r>
            <a:r>
              <a:rPr lang="en-US" b="1" dirty="0">
                <a:solidFill>
                  <a:srgbClr val="7A003D"/>
                </a:solidFill>
                <a:latin typeface="Times New Roman" pitchFamily="18" charset="0"/>
                <a:cs typeface="Times New Roman" pitchFamily="18" charset="0"/>
              </a:rPr>
              <a:t> </a:t>
            </a:r>
            <a:r>
              <a:rPr lang="en-US" b="1" dirty="0" err="1">
                <a:solidFill>
                  <a:srgbClr val="7A003D"/>
                </a:solidFill>
                <a:latin typeface="Times New Roman" pitchFamily="18" charset="0"/>
                <a:cs typeface="Times New Roman" pitchFamily="18" charset="0"/>
              </a:rPr>
              <a:t>cũ</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dựa</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theo</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câu</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hỏi</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trong</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sách</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giáo</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khoa</a:t>
            </a:r>
            <a:r>
              <a:rPr lang="en-US" dirty="0">
                <a:solidFill>
                  <a:srgbClr val="00008E"/>
                </a:solidFill>
                <a:latin typeface="Times New Roman" pitchFamily="18" charset="0"/>
                <a:cs typeface="Times New Roman" pitchFamily="18" charset="0"/>
              </a:rPr>
              <a:t>).</a:t>
            </a:r>
          </a:p>
          <a:p>
            <a:pPr algn="just">
              <a:lnSpc>
                <a:spcPct val="135000"/>
              </a:lnSpc>
              <a:spcBef>
                <a:spcPct val="30000"/>
              </a:spcBef>
              <a:buFont typeface="Wingdings" pitchFamily="2" charset="2"/>
              <a:buNone/>
            </a:pPr>
            <a:r>
              <a:rPr lang="en-US" b="1" dirty="0">
                <a:solidFill>
                  <a:srgbClr val="7A003D"/>
                </a:solidFill>
                <a:latin typeface="Times New Roman" pitchFamily="18" charset="0"/>
                <a:cs typeface="Times New Roman" pitchFamily="18" charset="0"/>
              </a:rPr>
              <a:t>2. </a:t>
            </a:r>
            <a:r>
              <a:rPr lang="en-US" b="1" dirty="0" err="1">
                <a:solidFill>
                  <a:srgbClr val="7A003D"/>
                </a:solidFill>
                <a:latin typeface="Times New Roman" pitchFamily="18" charset="0"/>
                <a:cs typeface="Times New Roman" pitchFamily="18" charset="0"/>
              </a:rPr>
              <a:t>Chuẩn</a:t>
            </a:r>
            <a:r>
              <a:rPr lang="en-US" b="1" dirty="0">
                <a:solidFill>
                  <a:srgbClr val="7A003D"/>
                </a:solidFill>
                <a:latin typeface="Times New Roman" pitchFamily="18" charset="0"/>
                <a:cs typeface="Times New Roman" pitchFamily="18" charset="0"/>
              </a:rPr>
              <a:t> </a:t>
            </a:r>
            <a:r>
              <a:rPr lang="en-US" b="1" dirty="0" err="1">
                <a:solidFill>
                  <a:srgbClr val="7A003D"/>
                </a:solidFill>
                <a:latin typeface="Times New Roman" pitchFamily="18" charset="0"/>
                <a:cs typeface="Times New Roman" pitchFamily="18" charset="0"/>
              </a:rPr>
              <a:t>bị</a:t>
            </a:r>
            <a:r>
              <a:rPr lang="en-US" b="1" dirty="0">
                <a:solidFill>
                  <a:srgbClr val="7A003D"/>
                </a:solidFill>
                <a:latin typeface="Times New Roman" pitchFamily="18" charset="0"/>
                <a:cs typeface="Times New Roman" pitchFamily="18" charset="0"/>
              </a:rPr>
              <a:t> </a:t>
            </a:r>
            <a:r>
              <a:rPr lang="en-US" b="1" dirty="0" err="1">
                <a:solidFill>
                  <a:srgbClr val="7A003D"/>
                </a:solidFill>
                <a:latin typeface="Times New Roman" pitchFamily="18" charset="0"/>
                <a:cs typeface="Times New Roman" pitchFamily="18" charset="0"/>
              </a:rPr>
              <a:t>bài</a:t>
            </a:r>
            <a:r>
              <a:rPr lang="en-US" b="1" dirty="0">
                <a:solidFill>
                  <a:srgbClr val="7A003D"/>
                </a:solidFill>
                <a:latin typeface="Times New Roman" pitchFamily="18" charset="0"/>
                <a:cs typeface="Times New Roman" pitchFamily="18" charset="0"/>
              </a:rPr>
              <a:t> </a:t>
            </a:r>
            <a:r>
              <a:rPr lang="en-US" b="1" dirty="0" err="1">
                <a:solidFill>
                  <a:srgbClr val="7A003D"/>
                </a:solidFill>
                <a:latin typeface="Times New Roman" pitchFamily="18" charset="0"/>
                <a:cs typeface="Times New Roman" pitchFamily="18" charset="0"/>
              </a:rPr>
              <a:t>học</a:t>
            </a:r>
            <a:r>
              <a:rPr lang="en-US" b="1" dirty="0">
                <a:solidFill>
                  <a:srgbClr val="7A003D"/>
                </a:solidFill>
                <a:latin typeface="Times New Roman" pitchFamily="18" charset="0"/>
                <a:cs typeface="Times New Roman" pitchFamily="18" charset="0"/>
              </a:rPr>
              <a:t> </a:t>
            </a:r>
            <a:r>
              <a:rPr lang="en-US" b="1" dirty="0" err="1">
                <a:solidFill>
                  <a:srgbClr val="7A003D"/>
                </a:solidFill>
                <a:latin typeface="Times New Roman" pitchFamily="18" charset="0"/>
                <a:cs typeface="Times New Roman" pitchFamily="18" charset="0"/>
              </a:rPr>
              <a:t>mới</a:t>
            </a:r>
            <a:r>
              <a:rPr lang="en-US" b="1" dirty="0">
                <a:solidFill>
                  <a:srgbClr val="7A003D"/>
                </a:solidFill>
                <a:latin typeface="Times New Roman" pitchFamily="18" charset="0"/>
                <a:cs typeface="Times New Roman" pitchFamily="18" charset="0"/>
              </a:rPr>
              <a:t>: </a:t>
            </a:r>
          </a:p>
          <a:p>
            <a:pPr algn="just">
              <a:lnSpc>
                <a:spcPct val="135000"/>
              </a:lnSpc>
              <a:spcBef>
                <a:spcPct val="30000"/>
              </a:spcBef>
              <a:buFont typeface="Wingdings" pitchFamily="2" charset="2"/>
              <a:buNone/>
            </a:pPr>
            <a:r>
              <a:rPr lang="en-US" dirty="0">
                <a:solidFill>
                  <a:srgbClr val="00008E"/>
                </a:solidFill>
                <a:latin typeface="Times New Roman" pitchFamily="18" charset="0"/>
                <a:cs typeface="Times New Roman" pitchFamily="18" charset="0"/>
              </a:rPr>
              <a:t>     +/ </a:t>
            </a:r>
            <a:r>
              <a:rPr lang="en-US" dirty="0" err="1">
                <a:solidFill>
                  <a:srgbClr val="00008E"/>
                </a:solidFill>
                <a:latin typeface="Times New Roman" pitchFamily="18" charset="0"/>
                <a:cs typeface="Times New Roman" pitchFamily="18" charset="0"/>
              </a:rPr>
              <a:t>Sưu</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tầm</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các</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câu</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chuyện</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về</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các</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nhà</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thám</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hiểm</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nổi</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tiếng</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của</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châu</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Âu</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C.Cô-lôm-bô</a:t>
            </a:r>
            <a:r>
              <a:rPr lang="en-US" dirty="0">
                <a:solidFill>
                  <a:srgbClr val="00008E"/>
                </a:solidFill>
                <a:latin typeface="Times New Roman" pitchFamily="18" charset="0"/>
                <a:cs typeface="Times New Roman" pitchFamily="18" charset="0"/>
              </a:rPr>
              <a:t>, </a:t>
            </a:r>
            <a:r>
              <a:rPr lang="en-US" dirty="0" err="1">
                <a:solidFill>
                  <a:srgbClr val="00008E"/>
                </a:solidFill>
                <a:latin typeface="Times New Roman" pitchFamily="18" charset="0"/>
                <a:cs typeface="Times New Roman" pitchFamily="18" charset="0"/>
              </a:rPr>
              <a:t>Ph.Ma-gien-lan</a:t>
            </a:r>
            <a:r>
              <a:rPr lang="en-US" dirty="0">
                <a:solidFill>
                  <a:srgbClr val="00008E"/>
                </a:solidFill>
                <a:latin typeface="Times New Roman" pitchFamily="18" charset="0"/>
                <a:cs typeface="Times New Roman" pitchFamily="18" charset="0"/>
              </a:rPr>
              <a:t>.</a:t>
            </a:r>
          </a:p>
          <a:p>
            <a:pPr algn="just">
              <a:lnSpc>
                <a:spcPct val="135000"/>
              </a:lnSpc>
              <a:spcBef>
                <a:spcPct val="30000"/>
              </a:spcBef>
              <a:buFont typeface="Wingdings" pitchFamily="2" charset="2"/>
              <a:buNone/>
            </a:pPr>
            <a:r>
              <a:rPr lang="en-US" dirty="0">
                <a:solidFill>
                  <a:srgbClr val="00008E"/>
                </a:solidFill>
                <a:latin typeface="Times New Roman" pitchFamily="18" charset="0"/>
                <a:cs typeface="Times New Roman" pitchFamily="18" charset="0"/>
              </a:rPr>
              <a:t>     +/ Tìm hiểu cuộc hành trình phát kiến địa lí của các nhà thám hiểm </a:t>
            </a:r>
            <a:r>
              <a:rPr lang="en-US" dirty="0" smtClean="0">
                <a:solidFill>
                  <a:srgbClr val="00008E"/>
                </a:solidFill>
                <a:latin typeface="Times New Roman" pitchFamily="18" charset="0"/>
                <a:cs typeface="Times New Roman" pitchFamily="18" charset="0"/>
              </a:rPr>
              <a:t>trên</a:t>
            </a:r>
            <a:endParaRPr lang="en-US" dirty="0">
              <a:solidFill>
                <a:srgbClr val="00008E"/>
              </a:solidFill>
              <a:latin typeface="Times New Roman" pitchFamily="18" charset="0"/>
              <a:cs typeface="Times New Roman" pitchFamily="18" charset="0"/>
            </a:endParaRPr>
          </a:p>
        </p:txBody>
      </p:sp>
      <p:sp>
        <p:nvSpPr>
          <p:cNvPr id="18435" name="Rectangle 3"/>
          <p:cNvSpPr>
            <a:spLocks noGrp="1" noChangeArrowheads="1"/>
          </p:cNvSpPr>
          <p:nvPr>
            <p:ph type="title"/>
          </p:nvPr>
        </p:nvSpPr>
        <p:spPr>
          <a:xfrm>
            <a:off x="2001838" y="658813"/>
            <a:ext cx="8229600" cy="1143000"/>
          </a:xfrm>
          <a:noFill/>
        </p:spPr>
        <p:txBody>
          <a:bodyPr/>
          <a:lstStyle/>
          <a:p>
            <a:r>
              <a:rPr lang="en-US" sz="6600" dirty="0" err="1">
                <a:solidFill>
                  <a:srgbClr val="F20062"/>
                </a:solidFill>
                <a:latin typeface="Times New Roman" pitchFamily="18" charset="0"/>
                <a:cs typeface="Times New Roman" pitchFamily="18" charset="0"/>
              </a:rPr>
              <a:t>Dặn</a:t>
            </a:r>
            <a:r>
              <a:rPr lang="en-US" sz="6600" dirty="0">
                <a:solidFill>
                  <a:srgbClr val="F20062"/>
                </a:solidFill>
                <a:latin typeface="Times New Roman" pitchFamily="18" charset="0"/>
                <a:cs typeface="Times New Roman" pitchFamily="18" charset="0"/>
              </a:rPr>
              <a:t> </a:t>
            </a:r>
            <a:r>
              <a:rPr lang="en-US" sz="6600" dirty="0" err="1">
                <a:solidFill>
                  <a:srgbClr val="F20062"/>
                </a:solidFill>
                <a:latin typeface="Times New Roman" pitchFamily="18" charset="0"/>
                <a:cs typeface="Times New Roman" pitchFamily="18" charset="0"/>
              </a:rPr>
              <a:t>dò</a:t>
            </a:r>
            <a:endParaRPr lang="en-US" sz="6600" dirty="0">
              <a:solidFill>
                <a:srgbClr val="F20062"/>
              </a:solidFill>
              <a:latin typeface="Times New Roman" pitchFamily="18" charset="0"/>
              <a:cs typeface="Times New Roman" pitchFamily="18" charset="0"/>
            </a:endParaRPr>
          </a:p>
        </p:txBody>
      </p:sp>
      <p:pic>
        <p:nvPicPr>
          <p:cNvPr id="18436" name="Picture 5" descr="bs00559_"/>
          <p:cNvPicPr>
            <a:picLocks noChangeAspect="1" noChangeArrowheads="1"/>
          </p:cNvPicPr>
          <p:nvPr/>
        </p:nvPicPr>
        <p:blipFill>
          <a:blip r:embed="rId2"/>
          <a:srcRect/>
          <a:stretch>
            <a:fillRect/>
          </a:stretch>
        </p:blipFill>
        <p:spPr bwMode="auto">
          <a:xfrm>
            <a:off x="3584575" y="874714"/>
            <a:ext cx="1055688" cy="769937"/>
          </a:xfrm>
          <a:prstGeom prst="rect">
            <a:avLst/>
          </a:prstGeom>
          <a:noFill/>
          <a:ln w="9525">
            <a:noFill/>
            <a:miter lim="800000"/>
            <a:headEnd/>
            <a:tailEnd/>
          </a:ln>
        </p:spPr>
      </p:pic>
    </p:spTree>
    <p:extLst>
      <p:ext uri="{BB962C8B-B14F-4D97-AF65-F5344CB8AC3E}">
        <p14:creationId xmlns:p14="http://schemas.microsoft.com/office/powerpoint/2010/main" val="16702605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6310" y="0"/>
            <a:ext cx="11975690" cy="6858001"/>
          </a:xfrm>
          <a:prstGeom prst="rect">
            <a:avLst/>
          </a:prstGeom>
        </p:spPr>
      </p:pic>
      <p:sp>
        <p:nvSpPr>
          <p:cNvPr id="3" name="Rounded Rectangular Callout 2"/>
          <p:cNvSpPr/>
          <p:nvPr/>
        </p:nvSpPr>
        <p:spPr>
          <a:xfrm>
            <a:off x="599767" y="4138929"/>
            <a:ext cx="2153264" cy="786581"/>
          </a:xfrm>
          <a:prstGeom prst="wedgeRoundRectCallout">
            <a:avLst>
              <a:gd name="adj1" fmla="val 80963"/>
              <a:gd name="adj2" fmla="val -1300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p:cNvSpPr txBox="1"/>
          <p:nvPr/>
        </p:nvSpPr>
        <p:spPr>
          <a:xfrm>
            <a:off x="816077" y="4279179"/>
            <a:ext cx="1936954" cy="646331"/>
          </a:xfrm>
          <a:prstGeom prst="rect">
            <a:avLst/>
          </a:prstGeom>
          <a:noFill/>
        </p:spPr>
        <p:txBody>
          <a:bodyPr wrap="square" rtlCol="0">
            <a:spAutoFit/>
          </a:bodyPr>
          <a:lstStyle/>
          <a:p>
            <a:r>
              <a:rPr lang="en-US" b="1" dirty="0" smtClean="0">
                <a:solidFill>
                  <a:srgbClr val="0000CC"/>
                </a:solidFill>
              </a:rPr>
              <a:t>VĂN MINH SÔNG NIN</a:t>
            </a:r>
            <a:endParaRPr lang="vi-VN" b="1" dirty="0">
              <a:solidFill>
                <a:srgbClr val="0000CC"/>
              </a:solidFill>
            </a:endParaRPr>
          </a:p>
        </p:txBody>
      </p:sp>
      <p:sp>
        <p:nvSpPr>
          <p:cNvPr id="5" name="Rounded Rectangular Callout 4"/>
          <p:cNvSpPr/>
          <p:nvPr/>
        </p:nvSpPr>
        <p:spPr>
          <a:xfrm>
            <a:off x="6592528" y="1160206"/>
            <a:ext cx="2601575" cy="786581"/>
          </a:xfrm>
          <a:prstGeom prst="wedgeRoundRectCallout">
            <a:avLst>
              <a:gd name="adj1" fmla="val -141411"/>
              <a:gd name="adj2" fmla="val 1725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p:cNvSpPr txBox="1"/>
          <p:nvPr/>
        </p:nvSpPr>
        <p:spPr>
          <a:xfrm>
            <a:off x="6641691" y="1300456"/>
            <a:ext cx="2878090" cy="369332"/>
          </a:xfrm>
          <a:prstGeom prst="rect">
            <a:avLst/>
          </a:prstGeom>
          <a:noFill/>
        </p:spPr>
        <p:txBody>
          <a:bodyPr wrap="square" rtlCol="0">
            <a:spAutoFit/>
          </a:bodyPr>
          <a:lstStyle/>
          <a:p>
            <a:r>
              <a:rPr lang="en-US" b="1" dirty="0" smtClean="0">
                <a:solidFill>
                  <a:srgbClr val="0000CC"/>
                </a:solidFill>
              </a:rPr>
              <a:t>VĂN MINH LƯỠNG HÀ</a:t>
            </a:r>
            <a:endParaRPr lang="vi-VN" b="1" dirty="0">
              <a:solidFill>
                <a:srgbClr val="0000CC"/>
              </a:solidFill>
            </a:endParaRPr>
          </a:p>
        </p:txBody>
      </p:sp>
      <p:sp>
        <p:nvSpPr>
          <p:cNvPr id="7" name="Rounded Rectangular Callout 6"/>
          <p:cNvSpPr/>
          <p:nvPr/>
        </p:nvSpPr>
        <p:spPr>
          <a:xfrm>
            <a:off x="4242619" y="462116"/>
            <a:ext cx="2153264" cy="786581"/>
          </a:xfrm>
          <a:prstGeom prst="wedgeRoundRectCallout">
            <a:avLst>
              <a:gd name="adj1" fmla="val -88900"/>
              <a:gd name="adj2" fmla="val 2075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p:cNvSpPr txBox="1"/>
          <p:nvPr/>
        </p:nvSpPr>
        <p:spPr>
          <a:xfrm>
            <a:off x="4350774" y="642543"/>
            <a:ext cx="1936954" cy="369332"/>
          </a:xfrm>
          <a:prstGeom prst="rect">
            <a:avLst/>
          </a:prstGeom>
          <a:noFill/>
        </p:spPr>
        <p:txBody>
          <a:bodyPr wrap="square" rtlCol="0">
            <a:spAutoFit/>
          </a:bodyPr>
          <a:lstStyle/>
          <a:p>
            <a:r>
              <a:rPr lang="en-US" b="1" dirty="0" smtClean="0">
                <a:solidFill>
                  <a:srgbClr val="0000CC"/>
                </a:solidFill>
              </a:rPr>
              <a:t>VĂN MINH HI LẠP</a:t>
            </a:r>
            <a:endParaRPr lang="vi-VN" b="1" dirty="0">
              <a:solidFill>
                <a:srgbClr val="0000CC"/>
              </a:solidFill>
            </a:endParaRPr>
          </a:p>
        </p:txBody>
      </p:sp>
      <p:sp>
        <p:nvSpPr>
          <p:cNvPr id="9" name="Rounded Rectangular Callout 8"/>
          <p:cNvSpPr/>
          <p:nvPr/>
        </p:nvSpPr>
        <p:spPr>
          <a:xfrm>
            <a:off x="816077" y="255639"/>
            <a:ext cx="2153264" cy="786581"/>
          </a:xfrm>
          <a:prstGeom prst="wedgeRoundRectCallout">
            <a:avLst>
              <a:gd name="adj1" fmla="val 36671"/>
              <a:gd name="adj2" fmla="val 18125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p:cNvSpPr txBox="1"/>
          <p:nvPr/>
        </p:nvSpPr>
        <p:spPr>
          <a:xfrm>
            <a:off x="924232" y="464263"/>
            <a:ext cx="1936954" cy="369332"/>
          </a:xfrm>
          <a:prstGeom prst="rect">
            <a:avLst/>
          </a:prstGeom>
          <a:noFill/>
        </p:spPr>
        <p:txBody>
          <a:bodyPr wrap="square" rtlCol="0">
            <a:spAutoFit/>
          </a:bodyPr>
          <a:lstStyle/>
          <a:p>
            <a:r>
              <a:rPr lang="en-US" b="1" dirty="0" smtClean="0">
                <a:solidFill>
                  <a:srgbClr val="0000CC"/>
                </a:solidFill>
              </a:rPr>
              <a:t>VĂN MINH RÔ MA</a:t>
            </a:r>
            <a:endParaRPr lang="vi-VN" b="1" dirty="0">
              <a:solidFill>
                <a:srgbClr val="0000CC"/>
              </a:solidFill>
            </a:endParaRPr>
          </a:p>
        </p:txBody>
      </p:sp>
      <p:sp>
        <p:nvSpPr>
          <p:cNvPr id="11" name="Rounded Rectangular Callout 10"/>
          <p:cNvSpPr/>
          <p:nvPr/>
        </p:nvSpPr>
        <p:spPr>
          <a:xfrm>
            <a:off x="6022259" y="5054397"/>
            <a:ext cx="2153264" cy="786581"/>
          </a:xfrm>
          <a:prstGeom prst="wedgeRoundRectCallout">
            <a:avLst>
              <a:gd name="adj1" fmla="val -772"/>
              <a:gd name="adj2" fmla="val -1625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p:cNvSpPr txBox="1"/>
          <p:nvPr/>
        </p:nvSpPr>
        <p:spPr>
          <a:xfrm>
            <a:off x="6312309" y="5069487"/>
            <a:ext cx="1843549" cy="646331"/>
          </a:xfrm>
          <a:prstGeom prst="rect">
            <a:avLst/>
          </a:prstGeom>
          <a:noFill/>
        </p:spPr>
        <p:txBody>
          <a:bodyPr wrap="square" rtlCol="0">
            <a:spAutoFit/>
          </a:bodyPr>
          <a:lstStyle/>
          <a:p>
            <a:r>
              <a:rPr lang="en-US" b="1" dirty="0" smtClean="0">
                <a:solidFill>
                  <a:srgbClr val="0000CC"/>
                </a:solidFill>
              </a:rPr>
              <a:t>VĂN MINH SÔNG ẤN, SÔNG HẰNG</a:t>
            </a:r>
            <a:endParaRPr lang="vi-VN" b="1" dirty="0">
              <a:solidFill>
                <a:srgbClr val="0000CC"/>
              </a:solidFill>
            </a:endParaRPr>
          </a:p>
        </p:txBody>
      </p:sp>
      <p:sp>
        <p:nvSpPr>
          <p:cNvPr id="13" name="Rounded Rectangular Callout 12"/>
          <p:cNvSpPr/>
          <p:nvPr/>
        </p:nvSpPr>
        <p:spPr>
          <a:xfrm>
            <a:off x="8337755" y="4070555"/>
            <a:ext cx="2585884" cy="786581"/>
          </a:xfrm>
          <a:prstGeom prst="wedgeRoundRectCallout">
            <a:avLst>
              <a:gd name="adj1" fmla="val 9273"/>
              <a:gd name="adj2" fmla="val -18375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p:cNvSpPr txBox="1"/>
          <p:nvPr/>
        </p:nvSpPr>
        <p:spPr>
          <a:xfrm>
            <a:off x="8460657" y="4140679"/>
            <a:ext cx="2462982" cy="646331"/>
          </a:xfrm>
          <a:prstGeom prst="rect">
            <a:avLst/>
          </a:prstGeom>
          <a:noFill/>
        </p:spPr>
        <p:txBody>
          <a:bodyPr wrap="square" rtlCol="0">
            <a:spAutoFit/>
          </a:bodyPr>
          <a:lstStyle/>
          <a:p>
            <a:pPr algn="ctr"/>
            <a:r>
              <a:rPr lang="en-US" b="1" dirty="0" smtClean="0">
                <a:solidFill>
                  <a:srgbClr val="0000CC"/>
                </a:solidFill>
              </a:rPr>
              <a:t>VĂN MINH HOÀNG HÀ, TRƯỜNG GIANG</a:t>
            </a:r>
            <a:endParaRPr lang="vi-VN" b="1" dirty="0">
              <a:solidFill>
                <a:srgbClr val="0000CC"/>
              </a:solidFill>
            </a:endParaRPr>
          </a:p>
        </p:txBody>
      </p:sp>
    </p:spTree>
    <p:extLst>
      <p:ext uri="{BB962C8B-B14F-4D97-AF65-F5344CB8AC3E}">
        <p14:creationId xmlns:p14="http://schemas.microsoft.com/office/powerpoint/2010/main" val="104867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1000"/>
                                        <p:tgtEl>
                                          <p:spTgt spid="7"/>
                                        </p:tgtEl>
                                      </p:cBhvr>
                                    </p:animEffect>
                                    <p:anim calcmode="lin" valueType="num">
                                      <p:cBhvr>
                                        <p:cTn id="61" dur="1000" fill="hold"/>
                                        <p:tgtEl>
                                          <p:spTgt spid="7"/>
                                        </p:tgtEl>
                                        <p:attrNameLst>
                                          <p:attrName>ppt_x</p:attrName>
                                        </p:attrNameLst>
                                      </p:cBhvr>
                                      <p:tavLst>
                                        <p:tav tm="0">
                                          <p:val>
                                            <p:strVal val="#ppt_x"/>
                                          </p:val>
                                        </p:tav>
                                        <p:tav tm="100000">
                                          <p:val>
                                            <p:strVal val="#ppt_x"/>
                                          </p:val>
                                        </p:tav>
                                      </p:tavLst>
                                    </p:anim>
                                    <p:anim calcmode="lin" valueType="num">
                                      <p:cBhvr>
                                        <p:cTn id="6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1000"/>
                                        <p:tgtEl>
                                          <p:spTgt spid="9"/>
                                        </p:tgtEl>
                                      </p:cBhvr>
                                    </p:animEffect>
                                    <p:anim calcmode="lin" valueType="num">
                                      <p:cBhvr>
                                        <p:cTn id="73" dur="1000" fill="hold"/>
                                        <p:tgtEl>
                                          <p:spTgt spid="9"/>
                                        </p:tgtEl>
                                        <p:attrNameLst>
                                          <p:attrName>ppt_x</p:attrName>
                                        </p:attrNameLst>
                                      </p:cBhvr>
                                      <p:tavLst>
                                        <p:tav tm="0">
                                          <p:val>
                                            <p:strVal val="#ppt_x"/>
                                          </p:val>
                                        </p:tav>
                                        <p:tav tm="100000">
                                          <p:val>
                                            <p:strVal val="#ppt_x"/>
                                          </p:val>
                                        </p:tav>
                                      </p:tavLst>
                                    </p:anim>
                                    <p:anim calcmode="lin" valueType="num">
                                      <p:cBhvr>
                                        <p:cTn id="7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p:bldP spid="9" grpId="0" animBg="1"/>
      <p:bldP spid="10" grpId="0"/>
      <p:bldP spid="11" grpId="0" animBg="1"/>
      <p:bldP spid="12" grpId="0"/>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618" y="488514"/>
            <a:ext cx="11323529" cy="1323439"/>
          </a:xfrm>
          <a:prstGeom prst="rect">
            <a:avLst/>
          </a:prstGeom>
          <a:noFill/>
        </p:spPr>
        <p:txBody>
          <a:bodyPr wrap="square" rtlCol="0">
            <a:spAutoFit/>
          </a:bodyPr>
          <a:lstStyle/>
          <a:p>
            <a:pPr marL="742950" indent="-742950">
              <a:buAutoNum type="arabicPeriod"/>
            </a:pPr>
            <a:r>
              <a:rPr lang="en-US" sz="4000" b="1" smtClean="0">
                <a:solidFill>
                  <a:srgbClr val="FF0000"/>
                </a:solidFill>
              </a:rPr>
              <a:t>Đô thị và sự hình thành các nền văn minh cổ đại.</a:t>
            </a:r>
          </a:p>
          <a:p>
            <a:r>
              <a:rPr lang="en-US" sz="4000" b="1" smtClean="0">
                <a:solidFill>
                  <a:srgbClr val="FF0000"/>
                </a:solidFill>
              </a:rPr>
              <a:t>a, Đô thị và các nền văn minh cổ đại phương Đông</a:t>
            </a:r>
          </a:p>
        </p:txBody>
      </p:sp>
      <p:sp>
        <p:nvSpPr>
          <p:cNvPr id="3" name="TextBox 2"/>
          <p:cNvSpPr txBox="1"/>
          <p:nvPr/>
        </p:nvSpPr>
        <p:spPr>
          <a:xfrm>
            <a:off x="538618" y="1824478"/>
            <a:ext cx="11060483" cy="4524315"/>
          </a:xfrm>
          <a:prstGeom prst="rect">
            <a:avLst/>
          </a:prstGeom>
          <a:noFill/>
        </p:spPr>
        <p:txBody>
          <a:bodyPr wrap="square" rtlCol="0">
            <a:spAutoFit/>
          </a:bodyPr>
          <a:lstStyle/>
          <a:p>
            <a:r>
              <a:rPr lang="en-US" sz="3600" b="1" smtClean="0">
                <a:solidFill>
                  <a:srgbClr val="FF0000"/>
                </a:solidFill>
              </a:rPr>
              <a:t>- Điều kiện địa lý và lịch sử:</a:t>
            </a:r>
          </a:p>
          <a:p>
            <a:r>
              <a:rPr lang="en-US" sz="3600" b="1" smtClean="0">
                <a:solidFill>
                  <a:srgbClr val="0000CC"/>
                </a:solidFill>
              </a:rPr>
              <a:t>+ Từ khoảng thiên niên kỉ thứ 4 đến thiên niên kỉ thứ 3 trước công nguyên, trên lưu vực các sông lớn đã có cư dân tập trung sinh sống.</a:t>
            </a:r>
          </a:p>
          <a:p>
            <a:r>
              <a:rPr lang="en-US" sz="3600" b="1" smtClean="0">
                <a:solidFill>
                  <a:srgbClr val="0000CC"/>
                </a:solidFill>
              </a:rPr>
              <a:t>+ Do sản xuất dần phát triển và dân số tăng đã dần mở rộng thành các khu dân cư đông đúc và có sự phân công lao động, từ đó hình thành các đô thị cổ đại như Ba-bi-lon, Mem-phít......</a:t>
            </a:r>
            <a:endParaRPr lang="en-US" sz="3600" b="1">
              <a:solidFill>
                <a:srgbClr val="0000CC"/>
              </a:solidFill>
            </a:endParaRPr>
          </a:p>
        </p:txBody>
      </p:sp>
    </p:spTree>
    <p:extLst>
      <p:ext uri="{BB962C8B-B14F-4D97-AF65-F5344CB8AC3E}">
        <p14:creationId xmlns:p14="http://schemas.microsoft.com/office/powerpoint/2010/main" val="25068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61" y="101766"/>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CỔ ĐẠI PHƯƠNG ĐÔNG</a:t>
            </a:r>
            <a:endParaRPr lang="vi-VN" sz="2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83551" y="675120"/>
            <a:ext cx="6122189" cy="400110"/>
          </a:xfrm>
          <a:prstGeom prst="rect">
            <a:avLst/>
          </a:prstGeom>
        </p:spPr>
        <p:txBody>
          <a:bodyPr wrap="none">
            <a:spAutoFit/>
          </a:bodyPr>
          <a:lstStyle/>
          <a:p>
            <a:pPr lvl="0" algn="just" eaLnBrk="0" fontAlgn="base" hangingPunct="0">
              <a:spcBef>
                <a:spcPct val="0"/>
              </a:spcBef>
              <a:spcAft>
                <a:spcPct val="0"/>
              </a:spcAft>
            </a:pPr>
            <a:r>
              <a:rPr lang="vi-VN" altLang="vi-VN" sz="2000" b="1" dirty="0">
                <a:solidFill>
                  <a:srgbClr val="FF0000"/>
                </a:solidFill>
                <a:latin typeface="NotoSerif"/>
              </a:rPr>
              <a:t>Lưỡng Hà - năm 4000 - 3500 trước Công Nguyên</a:t>
            </a:r>
            <a:endParaRPr lang="vi-VN" altLang="vi-VN" sz="2000" dirty="0">
              <a:solidFill>
                <a:srgbClr val="FF0000"/>
              </a:solidFill>
            </a:endParaRPr>
          </a:p>
        </p:txBody>
      </p:sp>
      <p:sp>
        <p:nvSpPr>
          <p:cNvPr id="5" name="Rectangle 4"/>
          <p:cNvSpPr/>
          <p:nvPr/>
        </p:nvSpPr>
        <p:spPr>
          <a:xfrm>
            <a:off x="183551" y="1186919"/>
            <a:ext cx="6096000" cy="3477875"/>
          </a:xfrm>
          <a:prstGeom prst="rect">
            <a:avLst/>
          </a:prstGeom>
        </p:spPr>
        <p:txBody>
          <a:bodyPr>
            <a:spAutoFit/>
          </a:bodyPr>
          <a:lstStyle/>
          <a:p>
            <a:pPr lvl="0" algn="just" eaLnBrk="0" fontAlgn="base" hangingPunct="0">
              <a:spcBef>
                <a:spcPct val="0"/>
              </a:spcBef>
              <a:spcAft>
                <a:spcPct val="0"/>
              </a:spcAft>
            </a:pPr>
            <a:r>
              <a:rPr lang="vi-VN" altLang="vi-VN" sz="2000" dirty="0">
                <a:solidFill>
                  <a:srgbClr val="202124"/>
                </a:solidFill>
                <a:latin typeface="NotoSerif"/>
              </a:rPr>
              <a:t>Có nghĩa là “giữa hai con sông” trong tiếng Hy Lạp, Lưỡng Hà (nằm ở Iraq, Kuwait và Syria ngày nay) được coi là nơi khai sinh ra nền văn minh.</a:t>
            </a:r>
            <a:endParaRPr lang="vi-VN" altLang="vi-VN" sz="2000" dirty="0">
              <a:solidFill>
                <a:prstClr val="black"/>
              </a:solidFill>
            </a:endParaRPr>
          </a:p>
          <a:p>
            <a:pPr lvl="0" algn="just" eaLnBrk="0" fontAlgn="base" hangingPunct="0">
              <a:spcBef>
                <a:spcPct val="0"/>
              </a:spcBef>
              <a:spcAft>
                <a:spcPct val="0"/>
              </a:spcAft>
            </a:pPr>
            <a:r>
              <a:rPr lang="vi-VN" altLang="vi-VN" sz="2000" dirty="0">
                <a:solidFill>
                  <a:srgbClr val="202124"/>
                </a:solidFill>
                <a:latin typeface="NotoSerif"/>
              </a:rPr>
              <a:t>Nền văn hóa lớn lên giữa hai con sông Tigris và Euphrates được ghi nhận vì những tiến bộ quan trọng trong việc đọc viết, thiên văn học, nông nghiệp, luật pháp, thiên văn học, toán học, kiến trúc và hơn thế nữa, mặc dù chiến tranh gần như liên miên. Lưỡng Hà cũng là nơi có các thành phố đô thị đầu tiên trên thế giới, bao gồm Babylon, Ashur và Akkad.</a:t>
            </a:r>
            <a:endParaRPr lang="vi-VN" altLang="vi-VN" sz="2000" dirty="0">
              <a:solidFill>
                <a:srgbClr val="3367D6"/>
              </a:solidFill>
            </a:endParaRPr>
          </a:p>
        </p:txBody>
      </p:sp>
      <p:sp>
        <p:nvSpPr>
          <p:cNvPr id="6" name="Rectangle 5"/>
          <p:cNvSpPr/>
          <p:nvPr/>
        </p:nvSpPr>
        <p:spPr>
          <a:xfrm>
            <a:off x="183551" y="4952604"/>
            <a:ext cx="6096000" cy="1200329"/>
          </a:xfrm>
          <a:prstGeom prst="rect">
            <a:avLst/>
          </a:prstGeom>
        </p:spPr>
        <p:txBody>
          <a:bodyPr>
            <a:spAutoFit/>
          </a:bodyPr>
          <a:lstStyle/>
          <a:p>
            <a:r>
              <a:rPr lang="vi-VN" b="0" i="0" dirty="0" smtClean="0">
                <a:solidFill>
                  <a:srgbClr val="202124"/>
                </a:solidFill>
                <a:effectLst/>
                <a:latin typeface="NotoSerif"/>
              </a:rPr>
              <a:t>Kenneth Harl, Giáo sư danh dự về lịch sử tại Đại học Tulane, cho biết: “Lưỡng Hà là nền văn minh thành thị sớm nhất trên thế giới - và người Sumer, những người đã thành lập nền văn minh, đã thiết lập các quy tắc cơ bản”.</a:t>
            </a:r>
            <a:endParaRPr lang="vi-VN" dirty="0"/>
          </a:p>
        </p:txBody>
      </p:sp>
      <p:pic>
        <p:nvPicPr>
          <p:cNvPr id="7" name="Picture 6"/>
          <p:cNvPicPr>
            <a:picLocks noChangeAspect="1"/>
          </p:cNvPicPr>
          <p:nvPr/>
        </p:nvPicPr>
        <p:blipFill>
          <a:blip r:embed="rId2"/>
          <a:stretch>
            <a:fillRect/>
          </a:stretch>
        </p:blipFill>
        <p:spPr>
          <a:xfrm>
            <a:off x="6529394" y="825782"/>
            <a:ext cx="5446296" cy="5181728"/>
          </a:xfrm>
          <a:prstGeom prst="rect">
            <a:avLst/>
          </a:prstGeom>
        </p:spPr>
      </p:pic>
      <p:sp>
        <p:nvSpPr>
          <p:cNvPr id="3" name="TextBox 2"/>
          <p:cNvSpPr txBox="1"/>
          <p:nvPr/>
        </p:nvSpPr>
        <p:spPr>
          <a:xfrm>
            <a:off x="7871109" y="6069806"/>
            <a:ext cx="2762865" cy="400110"/>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THÀNH BABILON</a:t>
            </a:r>
            <a:endParaRPr lang="vi-VN"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63767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om the foot of Saddam Hussein's summer palace a Humvee is seen driving down a road towards the left. Palm trees grow near the road and the ruins of Babylon can be seen in th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4" y="481781"/>
            <a:ext cx="5930900" cy="3006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15076" y="481781"/>
            <a:ext cx="5552460" cy="3693319"/>
          </a:xfrm>
          <a:prstGeom prst="rect">
            <a:avLst/>
          </a:prstGeom>
        </p:spPr>
        <p:txBody>
          <a:bodyPr wrap="square">
            <a:spAutoFit/>
          </a:bodyPr>
          <a:lstStyle/>
          <a:p>
            <a:pPr algn="just"/>
            <a:r>
              <a:rPr lang="vi-VN" b="1" dirty="0" smtClean="0">
                <a:solidFill>
                  <a:srgbClr val="202122"/>
                </a:solidFill>
              </a:rPr>
              <a:t>   Babylon</a:t>
            </a:r>
            <a:r>
              <a:rPr lang="vi-VN" dirty="0">
                <a:solidFill>
                  <a:srgbClr val="202122"/>
                </a:solidFill>
              </a:rPr>
              <a:t> (</a:t>
            </a:r>
            <a:r>
              <a:rPr lang="vi-VN" dirty="0">
                <a:solidFill>
                  <a:srgbClr val="3366CC"/>
                </a:solidFill>
                <a:hlinkClick r:id="rId3" tooltip="Tiếng Hy Lạp"/>
              </a:rPr>
              <a:t>tiếng Hy Lạp</a:t>
            </a:r>
            <a:r>
              <a:rPr lang="vi-VN" dirty="0">
                <a:solidFill>
                  <a:srgbClr val="202122"/>
                </a:solidFill>
              </a:rPr>
              <a:t>: </a:t>
            </a:r>
            <a:r>
              <a:rPr lang="el-GR" b="0" i="0" dirty="0" smtClean="0">
                <a:solidFill>
                  <a:srgbClr val="202122"/>
                </a:solidFill>
                <a:effectLst/>
                <a:latin typeface="Arial" panose="020B0604020202020204" pitchFamily="34" charset="0"/>
              </a:rPr>
              <a:t>Βαβυλών, </a:t>
            </a:r>
            <a:r>
              <a:rPr lang="vi-VN" dirty="0">
                <a:solidFill>
                  <a:srgbClr val="3366CC"/>
                </a:solidFill>
                <a:hlinkClick r:id="rId4" tooltip="Tiếng Akkad"/>
              </a:rPr>
              <a:t>tiếng Akkad</a:t>
            </a:r>
            <a:r>
              <a:rPr lang="vi-VN" dirty="0">
                <a:solidFill>
                  <a:srgbClr val="202122"/>
                </a:solidFill>
              </a:rPr>
              <a:t>: </a:t>
            </a:r>
            <a:r>
              <a:rPr lang="vi-VN" i="1" dirty="0">
                <a:solidFill>
                  <a:srgbClr val="202122"/>
                </a:solidFill>
              </a:rPr>
              <a:t>Babili</a:t>
            </a:r>
            <a:r>
              <a:rPr lang="vi-VN" dirty="0">
                <a:solidFill>
                  <a:srgbClr val="202122"/>
                </a:solidFill>
              </a:rPr>
              <a:t>, </a:t>
            </a:r>
            <a:r>
              <a:rPr lang="vi-VN" i="1" dirty="0">
                <a:solidFill>
                  <a:srgbClr val="202122"/>
                </a:solidFill>
              </a:rPr>
              <a:t>Babilla</a:t>
            </a:r>
            <a:r>
              <a:rPr lang="vi-VN" dirty="0">
                <a:solidFill>
                  <a:srgbClr val="202122"/>
                </a:solidFill>
              </a:rPr>
              <a:t>) là một thành quốc của </a:t>
            </a:r>
            <a:r>
              <a:rPr lang="vi-VN" dirty="0">
                <a:solidFill>
                  <a:srgbClr val="3366CC"/>
                </a:solidFill>
                <a:hlinkClick r:id="rId5" tooltip="Lưỡng Hà"/>
              </a:rPr>
              <a:t>Lưỡng Hà</a:t>
            </a:r>
            <a:r>
              <a:rPr lang="vi-VN" dirty="0">
                <a:solidFill>
                  <a:srgbClr val="202122"/>
                </a:solidFill>
              </a:rPr>
              <a:t> cổ đại. Các di tích của thành quốc này được phát hiện ngày nay nằm ở </a:t>
            </a:r>
            <a:r>
              <a:rPr lang="vi-VN" dirty="0">
                <a:solidFill>
                  <a:srgbClr val="DD3333"/>
                </a:solidFill>
                <a:hlinkClick r:id="rId6" tooltip="Hillah (trang không tồn tại)"/>
              </a:rPr>
              <a:t>Hillah</a:t>
            </a:r>
            <a:r>
              <a:rPr lang="vi-VN" dirty="0">
                <a:solidFill>
                  <a:srgbClr val="202122"/>
                </a:solidFill>
              </a:rPr>
              <a:t>, </a:t>
            </a:r>
            <a:r>
              <a:rPr lang="vi-VN" dirty="0">
                <a:solidFill>
                  <a:srgbClr val="DD3333"/>
                </a:solidFill>
                <a:hlinkClick r:id="rId7" tooltip="Babil (tỉnh) (trang không tồn tại)"/>
              </a:rPr>
              <a:t>Babil</a:t>
            </a:r>
            <a:r>
              <a:rPr lang="vi-VN" dirty="0">
                <a:solidFill>
                  <a:srgbClr val="202122"/>
                </a:solidFill>
              </a:rPr>
              <a:t>, </a:t>
            </a:r>
            <a:r>
              <a:rPr lang="vi-VN" dirty="0">
                <a:solidFill>
                  <a:srgbClr val="3366CC"/>
                </a:solidFill>
                <a:hlinkClick r:id="rId8" tooltip="Iraq"/>
              </a:rPr>
              <a:t>Iraq</a:t>
            </a:r>
            <a:r>
              <a:rPr lang="vi-VN" dirty="0">
                <a:solidFill>
                  <a:srgbClr val="202122"/>
                </a:solidFill>
              </a:rPr>
              <a:t>, khoảng 85 km (55 dặm) về phía nam </a:t>
            </a:r>
            <a:r>
              <a:rPr lang="vi-VN" dirty="0">
                <a:solidFill>
                  <a:srgbClr val="3366CC"/>
                </a:solidFill>
                <a:hlinkClick r:id="rId9" tooltip="Thủ đô"/>
              </a:rPr>
              <a:t>thủ đô</a:t>
            </a:r>
            <a:r>
              <a:rPr lang="vi-VN" dirty="0">
                <a:solidFill>
                  <a:srgbClr val="202122"/>
                </a:solidFill>
              </a:rPr>
              <a:t> </a:t>
            </a:r>
            <a:r>
              <a:rPr lang="vi-VN" dirty="0">
                <a:solidFill>
                  <a:srgbClr val="3366CC"/>
                </a:solidFill>
                <a:hlinkClick r:id="rId10" tooltip="Bagdad"/>
              </a:rPr>
              <a:t>Baghdad</a:t>
            </a:r>
            <a:r>
              <a:rPr lang="vi-VN" dirty="0">
                <a:solidFill>
                  <a:srgbClr val="202122"/>
                </a:solidFill>
              </a:rPr>
              <a:t>. Tất cả những gì còn lại của thành phố ban đầu của Babylon cổ đại nổi tiếng ngày nay là một gò đất, hoặc các toà nhà xây bằng các gạch bùn và các mảnh vỡ ở vùng đồng bằng màu mỡ Lưỡng Hà giữa hai dòng </a:t>
            </a:r>
            <a:r>
              <a:rPr lang="vi-VN" dirty="0">
                <a:solidFill>
                  <a:srgbClr val="3366CC"/>
                </a:solidFill>
                <a:hlinkClick r:id="rId11" tooltip="Tigris"/>
              </a:rPr>
              <a:t>sông Tigris</a:t>
            </a:r>
            <a:r>
              <a:rPr lang="vi-VN" dirty="0">
                <a:solidFill>
                  <a:srgbClr val="202122"/>
                </a:solidFill>
              </a:rPr>
              <a:t> và </a:t>
            </a:r>
            <a:r>
              <a:rPr lang="vi-VN" dirty="0">
                <a:solidFill>
                  <a:srgbClr val="3366CC"/>
                </a:solidFill>
                <a:hlinkClick r:id="rId12" tooltip="Euphrates"/>
              </a:rPr>
              <a:t>Euphrates</a:t>
            </a:r>
            <a:r>
              <a:rPr lang="vi-VN" dirty="0">
                <a:solidFill>
                  <a:srgbClr val="202122"/>
                </a:solidFill>
              </a:rPr>
              <a:t>. Babylon từng được ước tính là thành phố lớn nhất thế giới trong giai đoạn 1770 TCN - 1670 TCN, và  </a:t>
            </a:r>
            <a:r>
              <a:rPr lang="vi-VN" dirty="0">
                <a:solidFill>
                  <a:srgbClr val="3366CC"/>
                </a:solidFill>
                <a:hlinkClick r:id="rId13" tooltip="612 TCN"/>
              </a:rPr>
              <a:t>612 TCN</a:t>
            </a:r>
            <a:r>
              <a:rPr lang="vi-VN" dirty="0">
                <a:solidFill>
                  <a:srgbClr val="202122"/>
                </a:solidFill>
              </a:rPr>
              <a:t> - 320 TCN. Có lẽ nó là thành phố đầu tiên có dân số trên 200,000.</a:t>
            </a:r>
            <a:r>
              <a:rPr lang="vi-VN" baseline="30000" dirty="0">
                <a:solidFill>
                  <a:srgbClr val="3366CC"/>
                </a:solidFill>
                <a:hlinkClick r:id="rId14"/>
              </a:rPr>
              <a:t>[2]</a:t>
            </a:r>
            <a:endParaRPr lang="vi-VN" dirty="0"/>
          </a:p>
        </p:txBody>
      </p:sp>
      <p:pic>
        <p:nvPicPr>
          <p:cNvPr id="5" name="Picture 4"/>
          <p:cNvPicPr>
            <a:picLocks noChangeAspect="1"/>
          </p:cNvPicPr>
          <p:nvPr/>
        </p:nvPicPr>
        <p:blipFill>
          <a:blip r:embed="rId15"/>
          <a:stretch>
            <a:fillRect/>
          </a:stretch>
        </p:blipFill>
        <p:spPr>
          <a:xfrm>
            <a:off x="334962" y="3429000"/>
            <a:ext cx="5457825" cy="3418701"/>
          </a:xfrm>
          <a:prstGeom prst="rect">
            <a:avLst/>
          </a:prstGeom>
        </p:spPr>
      </p:pic>
      <p:sp>
        <p:nvSpPr>
          <p:cNvPr id="6" name="Rectangle 5"/>
          <p:cNvSpPr/>
          <p:nvPr/>
        </p:nvSpPr>
        <p:spPr>
          <a:xfrm>
            <a:off x="6205537" y="4538185"/>
            <a:ext cx="5740657" cy="1477328"/>
          </a:xfrm>
          <a:prstGeom prst="rect">
            <a:avLst/>
          </a:prstGeom>
        </p:spPr>
        <p:txBody>
          <a:bodyPr wrap="square">
            <a:spAutoFit/>
          </a:bodyPr>
          <a:lstStyle/>
          <a:p>
            <a:pPr algn="just"/>
            <a:r>
              <a:rPr lang="vi-VN" dirty="0" smtClean="0">
                <a:solidFill>
                  <a:srgbClr val="202122"/>
                </a:solidFill>
              </a:rPr>
              <a:t>    Phiên </a:t>
            </a:r>
            <a:r>
              <a:rPr lang="vi-VN" dirty="0">
                <a:solidFill>
                  <a:srgbClr val="202122"/>
                </a:solidFill>
              </a:rPr>
              <a:t>bản khôi phục của </a:t>
            </a:r>
            <a:r>
              <a:rPr lang="vi-VN" u="sng" dirty="0">
                <a:solidFill>
                  <a:srgbClr val="FAA700"/>
                </a:solidFill>
                <a:hlinkClick r:id="rId16" tooltip="Cổng Ishtar"/>
              </a:rPr>
              <a:t>Cổng Ishtar</a:t>
            </a:r>
            <a:r>
              <a:rPr lang="vi-VN" dirty="0">
                <a:solidFill>
                  <a:srgbClr val="202122"/>
                </a:solidFill>
              </a:rPr>
              <a:t> xanh dương, cửa ngõ phía bắc Babylon. Nó được đặt theo tên nữ thần tình yêu và chiến tranh. Trang trí trên cánh cổng là các biểu tượng bò và rồng, những biểu tượng của thần Marduk.</a:t>
            </a:r>
            <a:endParaRPr lang="vi-VN" dirty="0"/>
          </a:p>
        </p:txBody>
      </p:sp>
      <p:sp>
        <p:nvSpPr>
          <p:cNvPr id="7" name="TextBox 6"/>
          <p:cNvSpPr txBox="1"/>
          <p:nvPr/>
        </p:nvSpPr>
        <p:spPr>
          <a:xfrm>
            <a:off x="49161" y="101766"/>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CỔ ĐẠI PHƯƠNG ĐÔNG</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8563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052" y="737419"/>
            <a:ext cx="5515896" cy="5342946"/>
          </a:xfrm>
          <a:prstGeom prst="rect">
            <a:avLst/>
          </a:prstGeom>
        </p:spPr>
      </p:pic>
      <p:sp>
        <p:nvSpPr>
          <p:cNvPr id="3" name="Rectangle 2"/>
          <p:cNvSpPr/>
          <p:nvPr/>
        </p:nvSpPr>
        <p:spPr>
          <a:xfrm>
            <a:off x="290052" y="6144857"/>
            <a:ext cx="4753896" cy="646331"/>
          </a:xfrm>
          <a:prstGeom prst="rect">
            <a:avLst/>
          </a:prstGeom>
        </p:spPr>
        <p:txBody>
          <a:bodyPr wrap="square">
            <a:spAutoFit/>
          </a:bodyPr>
          <a:lstStyle/>
          <a:p>
            <a:pPr algn="ctr" fontAlgn="base"/>
            <a:r>
              <a:rPr lang="vi-VN" b="1" dirty="0">
                <a:solidFill>
                  <a:srgbClr val="222222"/>
                </a:solidFill>
                <a:latin typeface="SFD-Bold"/>
              </a:rPr>
              <a:t>Vườn treo Babylon - Thiên đường xanh giữa không trung</a:t>
            </a:r>
            <a:endParaRPr lang="vi-VN" b="1" i="0" dirty="0">
              <a:solidFill>
                <a:srgbClr val="222222"/>
              </a:solidFill>
              <a:effectLst/>
              <a:latin typeface="SFD-Bold"/>
            </a:endParaRPr>
          </a:p>
        </p:txBody>
      </p:sp>
      <p:sp>
        <p:nvSpPr>
          <p:cNvPr id="7" name="Rectangle 6"/>
          <p:cNvSpPr/>
          <p:nvPr/>
        </p:nvSpPr>
        <p:spPr>
          <a:xfrm>
            <a:off x="6095998" y="737419"/>
            <a:ext cx="5920637" cy="6001643"/>
          </a:xfrm>
          <a:prstGeom prst="rect">
            <a:avLst/>
          </a:prstGeom>
        </p:spPr>
        <p:txBody>
          <a:bodyPr wrap="square">
            <a:spAutoFit/>
          </a:bodyPr>
          <a:lstStyle/>
          <a:p>
            <a:r>
              <a:rPr lang="vi-VN" sz="3200" b="1" dirty="0">
                <a:solidFill>
                  <a:srgbClr val="222222"/>
                </a:solidFill>
                <a:latin typeface="Times New Roman" panose="02020603050405020304" pitchFamily="18" charset="0"/>
              </a:rPr>
              <a:t>Vườn treo Babylon dựng ngay cạnh cung điện nhà vua, bên bờ sông Euphrate thuộc lưu vực Lưỡng Hà, cách thành Baghdad, Iraq 50 km về phía nam</a:t>
            </a:r>
            <a:r>
              <a:rPr lang="vi-VN" sz="3200" b="1" dirty="0" smtClean="0">
                <a:solidFill>
                  <a:srgbClr val="222222"/>
                </a:solidFill>
                <a:latin typeface="Times New Roman" panose="02020603050405020304" pitchFamily="18" charset="0"/>
              </a:rPr>
              <a:t>.</a:t>
            </a:r>
            <a:r>
              <a:rPr lang="vi-VN" sz="3200" b="1" dirty="0">
                <a:solidFill>
                  <a:srgbClr val="222222"/>
                </a:solidFill>
                <a:latin typeface="Times New Roman" panose="02020603050405020304" pitchFamily="18" charset="0"/>
              </a:rPr>
              <a:t> vườn treo Babylon là món quà đặc biệt của nhà vua Nabuchadnezzar (605-562 TCN) của vương triều Chaldean xứ Babylon tặng hoàng hậu được sủng ái là công chúa xứ Medes.</a:t>
            </a:r>
            <a:endParaRPr lang="vi-VN" sz="3200" b="1" dirty="0"/>
          </a:p>
        </p:txBody>
      </p:sp>
      <p:sp>
        <p:nvSpPr>
          <p:cNvPr id="6" name="TextBox 5"/>
          <p:cNvSpPr txBox="1"/>
          <p:nvPr/>
        </p:nvSpPr>
        <p:spPr>
          <a:xfrm>
            <a:off x="49161" y="72060"/>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CỔ ĐẠI PHƯƠNG ĐÔNG</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79764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61" y="101766"/>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CỔ ĐẠI PHƯƠNG ĐÔNG</a:t>
            </a:r>
            <a:endParaRPr lang="vi-VN"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440862" y="669415"/>
            <a:ext cx="4938981" cy="461665"/>
          </a:xfrm>
          <a:prstGeom prst="rect">
            <a:avLst/>
          </a:prstGeom>
        </p:spPr>
        <p:txBody>
          <a:bodyPr wrap="none">
            <a:spAutoFit/>
          </a:bodyPr>
          <a:lstStyle/>
          <a:p>
            <a:pPr lvl="0" algn="just" eaLnBrk="0" fontAlgn="base" hangingPunct="0">
              <a:spcBef>
                <a:spcPct val="0"/>
              </a:spcBef>
              <a:spcAft>
                <a:spcPct val="0"/>
              </a:spcAft>
            </a:pPr>
            <a:r>
              <a:rPr lang="vi-VN" altLang="vi-VN" sz="2400" b="1" dirty="0">
                <a:solidFill>
                  <a:srgbClr val="FF0000"/>
                </a:solidFill>
                <a:latin typeface="Helvetica Neue"/>
              </a:rPr>
              <a:t>Nền văn minh sông </a:t>
            </a:r>
            <a:r>
              <a:rPr lang="vi-VN" altLang="vi-VN" sz="2400" b="1" dirty="0" smtClean="0">
                <a:solidFill>
                  <a:srgbClr val="FF0000"/>
                </a:solidFill>
                <a:latin typeface="Helvetica Neue"/>
              </a:rPr>
              <a:t>Nin ( Ai Cập)</a:t>
            </a:r>
            <a:endParaRPr lang="vi-VN" altLang="vi-VN" sz="2400" b="1" dirty="0">
              <a:solidFill>
                <a:srgbClr val="FF0000"/>
              </a:solidFill>
              <a:latin typeface="Helvetica Neue"/>
            </a:endParaRPr>
          </a:p>
        </p:txBody>
      </p:sp>
      <p:sp>
        <p:nvSpPr>
          <p:cNvPr id="4" name="Rectangle 3"/>
          <p:cNvSpPr/>
          <p:nvPr/>
        </p:nvSpPr>
        <p:spPr>
          <a:xfrm>
            <a:off x="127819" y="1269863"/>
            <a:ext cx="5840362" cy="2308324"/>
          </a:xfrm>
          <a:prstGeom prst="rect">
            <a:avLst/>
          </a:prstGeom>
        </p:spPr>
        <p:txBody>
          <a:bodyPr wrap="square">
            <a:spAutoFit/>
          </a:bodyPr>
          <a:lstStyle/>
          <a:p>
            <a:pPr algn="just"/>
            <a:r>
              <a:rPr lang="vi-VN" altLang="vi-VN" sz="2400" dirty="0" smtClean="0">
                <a:solidFill>
                  <a:srgbClr val="333333"/>
                </a:solidFill>
                <a:latin typeface="+mj-lt"/>
              </a:rPr>
              <a:t>    Nhà </a:t>
            </a:r>
            <a:r>
              <a:rPr lang="vi-VN" altLang="vi-VN" sz="2400" dirty="0">
                <a:solidFill>
                  <a:srgbClr val="333333"/>
                </a:solidFill>
                <a:latin typeface="+mj-lt"/>
              </a:rPr>
              <a:t>sử học Hy Lạp Hêrôđôt đã nhận xét rằng “ Ai Cập là tặng phẩm của sông Nin”. </a:t>
            </a:r>
            <a:r>
              <a:rPr lang="vi-VN" altLang="vi-VN" sz="2400" dirty="0" smtClean="0">
                <a:solidFill>
                  <a:srgbClr val="333333"/>
                </a:solidFill>
                <a:latin typeface="+mj-lt"/>
              </a:rPr>
              <a:t>Sông </a:t>
            </a:r>
            <a:r>
              <a:rPr lang="vi-VN" altLang="vi-VN" sz="2400" dirty="0">
                <a:solidFill>
                  <a:srgbClr val="333333"/>
                </a:solidFill>
                <a:latin typeface="+mj-lt"/>
              </a:rPr>
              <a:t>Nin huyền thoại là dòng sông của sự sống bảo vệ cho mảnh đất Ai Cập đầy huyền bí. Đây là nơi sản sinh ra một trong những nền văn minh sớm nhất ở trên thế giới. </a:t>
            </a:r>
            <a:endParaRPr lang="vi-VN" sz="2400" dirty="0">
              <a:latin typeface="+mj-lt"/>
            </a:endParaRPr>
          </a:p>
        </p:txBody>
      </p:sp>
      <p:sp>
        <p:nvSpPr>
          <p:cNvPr id="5" name="Rectangle 4"/>
          <p:cNvSpPr/>
          <p:nvPr/>
        </p:nvSpPr>
        <p:spPr>
          <a:xfrm>
            <a:off x="127819" y="3620113"/>
            <a:ext cx="5840362" cy="3416320"/>
          </a:xfrm>
          <a:prstGeom prst="rect">
            <a:avLst/>
          </a:prstGeom>
        </p:spPr>
        <p:txBody>
          <a:bodyPr wrap="square">
            <a:spAutoFit/>
          </a:bodyPr>
          <a:lstStyle/>
          <a:p>
            <a:pPr lvl="0" algn="just" eaLnBrk="0" fontAlgn="base" hangingPunct="0">
              <a:spcBef>
                <a:spcPct val="0"/>
              </a:spcBef>
              <a:spcAft>
                <a:spcPct val="0"/>
              </a:spcAft>
            </a:pPr>
            <a:r>
              <a:rPr lang="vi-VN" altLang="vi-VN" sz="2400" dirty="0" smtClean="0">
                <a:solidFill>
                  <a:srgbClr val="333333"/>
                </a:solidFill>
                <a:latin typeface="+mj-lt"/>
              </a:rPr>
              <a:t>    Nền </a:t>
            </a:r>
            <a:r>
              <a:rPr lang="vi-VN" altLang="vi-VN" sz="2400" dirty="0">
                <a:solidFill>
                  <a:srgbClr val="333333"/>
                </a:solidFill>
                <a:latin typeface="+mj-lt"/>
              </a:rPr>
              <a:t>văn minh Ai Cập được thống nhất vào năm 3150 TCN. </a:t>
            </a:r>
            <a:r>
              <a:rPr lang="vi-VN" altLang="vi-VN" sz="2400" dirty="0" smtClean="0">
                <a:solidFill>
                  <a:srgbClr val="333333"/>
                </a:solidFill>
                <a:latin typeface="+mj-lt"/>
              </a:rPr>
              <a:t>Ai </a:t>
            </a:r>
            <a:r>
              <a:rPr lang="vi-VN" altLang="vi-VN" sz="2400" dirty="0">
                <a:solidFill>
                  <a:srgbClr val="333333"/>
                </a:solidFill>
                <a:latin typeface="+mj-lt"/>
              </a:rPr>
              <a:t>Cập đạt được nhiều thành tựu đáng chú ý như chữ viết, văn học, kiến trúc và các kiến thức khoa học tự nhiên. Họ có những di sản vươn tầm thế giới như: kim tự tháp Ai Cập, nghệ thuật ướp xác, kiệt tác hội họa, điêu khắc…</a:t>
            </a:r>
            <a:endParaRPr lang="vi-VN" altLang="vi-VN" sz="2400" dirty="0">
              <a:solidFill>
                <a:prstClr val="black"/>
              </a:solidFill>
              <a:latin typeface="+mj-lt"/>
            </a:endParaRPr>
          </a:p>
          <a:p>
            <a:pPr lvl="0" algn="just" eaLnBrk="0" fontAlgn="base" hangingPunct="0">
              <a:spcBef>
                <a:spcPct val="0"/>
              </a:spcBef>
              <a:spcAft>
                <a:spcPct val="0"/>
              </a:spcAft>
            </a:pPr>
            <a:r>
              <a:rPr lang="vi-VN" altLang="vi-VN" sz="2400" dirty="0">
                <a:solidFill>
                  <a:srgbClr val="333333"/>
                </a:solidFill>
                <a:latin typeface="+mj-lt"/>
              </a:rPr>
              <a:t/>
            </a:r>
            <a:br>
              <a:rPr lang="vi-VN" altLang="vi-VN" sz="2400" dirty="0">
                <a:solidFill>
                  <a:srgbClr val="333333"/>
                </a:solidFill>
                <a:latin typeface="+mj-lt"/>
              </a:rPr>
            </a:br>
            <a:endParaRPr lang="vi-VN" altLang="vi-VN" sz="2400" dirty="0">
              <a:solidFill>
                <a:srgbClr val="333333"/>
              </a:solidFill>
              <a:latin typeface="+mj-lt"/>
            </a:endParaRPr>
          </a:p>
        </p:txBody>
      </p:sp>
      <p:pic>
        <p:nvPicPr>
          <p:cNvPr id="6" name="Picture 5"/>
          <p:cNvPicPr>
            <a:picLocks noChangeAspect="1"/>
          </p:cNvPicPr>
          <p:nvPr/>
        </p:nvPicPr>
        <p:blipFill>
          <a:blip r:embed="rId2"/>
          <a:stretch>
            <a:fillRect/>
          </a:stretch>
        </p:blipFill>
        <p:spPr>
          <a:xfrm>
            <a:off x="6744929" y="823451"/>
            <a:ext cx="5043948" cy="4977581"/>
          </a:xfrm>
          <a:prstGeom prst="rect">
            <a:avLst/>
          </a:prstGeom>
        </p:spPr>
      </p:pic>
      <p:sp>
        <p:nvSpPr>
          <p:cNvPr id="7" name="TextBox 6"/>
          <p:cNvSpPr txBox="1"/>
          <p:nvPr/>
        </p:nvSpPr>
        <p:spPr>
          <a:xfrm>
            <a:off x="8101781" y="6174658"/>
            <a:ext cx="2920180" cy="369332"/>
          </a:xfrm>
          <a:prstGeom prst="rect">
            <a:avLst/>
          </a:prstGeom>
          <a:noFill/>
        </p:spPr>
        <p:txBody>
          <a:bodyPr wrap="square" rtlCol="0">
            <a:spAutoFit/>
          </a:bodyPr>
          <a:lstStyle/>
          <a:p>
            <a:r>
              <a:rPr lang="vi-VN" b="1" dirty="0" smtClean="0">
                <a:solidFill>
                  <a:srgbClr val="FF0000"/>
                </a:solidFill>
                <a:latin typeface="+mj-lt"/>
              </a:rPr>
              <a:t>THÀNH PHỐ MEM-PHIT</a:t>
            </a:r>
            <a:endParaRPr lang="vi-VN" b="1" dirty="0">
              <a:solidFill>
                <a:srgbClr val="FF0000"/>
              </a:solidFill>
              <a:latin typeface="+mj-lt"/>
            </a:endParaRPr>
          </a:p>
        </p:txBody>
      </p:sp>
      <p:pic>
        <p:nvPicPr>
          <p:cNvPr id="8" name="Picture 2" descr="6 nền văn minh nhân loại nào có từ lâu đời nhất thế giới? - Ảnh 2.">
            <a:hlinkClick r:id="rId3" tooltip="Nền văn minh Ai Cập cổ đại. Ảnh: History."/>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7445" y="823451"/>
            <a:ext cx="5279922" cy="4977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13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61" y="101766"/>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CỔ ĐẠI PHƯƠNG ĐÔNG</a:t>
            </a:r>
            <a:endParaRPr lang="vi-VN"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133540" y="649751"/>
            <a:ext cx="6045245" cy="430887"/>
          </a:xfrm>
          <a:prstGeom prst="rect">
            <a:avLst/>
          </a:prstGeom>
        </p:spPr>
        <p:txBody>
          <a:bodyPr wrap="none">
            <a:spAutoFit/>
          </a:bodyPr>
          <a:lstStyle/>
          <a:p>
            <a:pPr lvl="0" algn="just" eaLnBrk="0" fontAlgn="base" hangingPunct="0">
              <a:spcBef>
                <a:spcPct val="0"/>
              </a:spcBef>
              <a:spcAft>
                <a:spcPct val="0"/>
              </a:spcAft>
            </a:pPr>
            <a:r>
              <a:rPr lang="vi-VN" altLang="vi-VN" sz="2200" b="1" dirty="0">
                <a:solidFill>
                  <a:srgbClr val="FF0000"/>
                </a:solidFill>
                <a:latin typeface="Helvetica Neue"/>
              </a:rPr>
              <a:t>Nền văn minh sông </a:t>
            </a:r>
            <a:r>
              <a:rPr lang="vi-VN" altLang="vi-VN" sz="2200" b="1" dirty="0" smtClean="0">
                <a:solidFill>
                  <a:srgbClr val="FF0000"/>
                </a:solidFill>
                <a:latin typeface="Helvetica Neue"/>
              </a:rPr>
              <a:t>Ấn, sông Hằng ( Ấn Độ)</a:t>
            </a:r>
            <a:endParaRPr lang="vi-VN" altLang="vi-VN" sz="2200" b="1" dirty="0">
              <a:solidFill>
                <a:srgbClr val="FF0000"/>
              </a:solidFill>
              <a:latin typeface="Helvetica Neue"/>
            </a:endParaRPr>
          </a:p>
        </p:txBody>
      </p:sp>
      <p:sp>
        <p:nvSpPr>
          <p:cNvPr id="4" name="Rectangle 3"/>
          <p:cNvSpPr/>
          <p:nvPr/>
        </p:nvSpPr>
        <p:spPr>
          <a:xfrm>
            <a:off x="133540" y="1080638"/>
            <a:ext cx="6179578" cy="5355312"/>
          </a:xfrm>
          <a:prstGeom prst="rect">
            <a:avLst/>
          </a:prstGeom>
        </p:spPr>
        <p:txBody>
          <a:bodyPr wrap="square">
            <a:spAutoFit/>
          </a:bodyPr>
          <a:lstStyle/>
          <a:p>
            <a:pPr algn="just" fontAlgn="base"/>
            <a:r>
              <a:rPr lang="vi-VN" b="0" i="0" dirty="0" smtClean="0">
                <a:solidFill>
                  <a:srgbClr val="202124"/>
                </a:solidFill>
                <a:effectLst/>
                <a:latin typeface="NotoSerif"/>
              </a:rPr>
              <a:t>Ở Ấn Độ cổ đại, nơi Ấn Độ giáo được thành lập, tôn giáo rất quan trọng, cùng với những truyền thống văn học tuyệt vời và kiến trúc đáng kinh ngạc. Upanishad, hay các văn bản Hindu thiêng liêng, bao gồm các ý tưởng về luân hồi và hệ thống đẳng cấp dựa trên quyền bẩm sinh, cả hai đều đã tồn tại cho đến thời hiện đại.</a:t>
            </a:r>
          </a:p>
          <a:p>
            <a:pPr algn="just" fontAlgn="base"/>
            <a:r>
              <a:rPr lang="vi-VN" b="0" i="0" dirty="0" smtClean="0">
                <a:solidFill>
                  <a:srgbClr val="202124"/>
                </a:solidFill>
                <a:effectLst/>
                <a:latin typeface="NotoSerif"/>
              </a:rPr>
              <a:t>Không giống như các nền văn minh cổ đại khác, nền văn minh Thung lũng sông Indus, được xây dựng ở Thung lũng sông Indus (Ấn Độ, Afghanistan và Pakistan ngày nay) dường như không bị chiến tranh tàn phá. Thay vào đó, các nhà sử học và khảo cổ học chỉ ra quy hoạch thành phố phức tạp, có tổ chức, hoàn chỉnh với những ngôi nhà bằng gạch nung đồng nhất, cấu trúc dạng lưới và hệ thống thoát nước, nước thải và cấp nước.</a:t>
            </a:r>
          </a:p>
          <a:p>
            <a:pPr algn="just" fontAlgn="base"/>
            <a:r>
              <a:rPr lang="vi-VN" b="0" i="0" dirty="0" smtClean="0">
                <a:solidFill>
                  <a:srgbClr val="202124"/>
                </a:solidFill>
                <a:effectLst/>
                <a:latin typeface="NotoSerif"/>
              </a:rPr>
              <a:t>Sự sụp đổ của Thung lũng Indus, vào khoảng năm 1700 trước Công Nguyên, thường được cho là do sự di cư được thúc đẩy bởi biến đổi khí hậu hoặc vận động kiến tạo có thể khiến sông Saraswati bị khô cạn. Những người khác đã viện dẫn một trận lụt lớn.</a:t>
            </a:r>
            <a:endParaRPr lang="vi-VN" b="0" i="0" dirty="0">
              <a:solidFill>
                <a:srgbClr val="202124"/>
              </a:solidFill>
              <a:effectLst/>
              <a:latin typeface="NotoSerif"/>
            </a:endParaRPr>
          </a:p>
        </p:txBody>
      </p:sp>
      <p:pic>
        <p:nvPicPr>
          <p:cNvPr id="5" name="Picture 4"/>
          <p:cNvPicPr>
            <a:picLocks noChangeAspect="1"/>
          </p:cNvPicPr>
          <p:nvPr/>
        </p:nvPicPr>
        <p:blipFill>
          <a:blip r:embed="rId2"/>
          <a:stretch>
            <a:fillRect/>
          </a:stretch>
        </p:blipFill>
        <p:spPr>
          <a:xfrm>
            <a:off x="6513534" y="1080638"/>
            <a:ext cx="5442491" cy="4907207"/>
          </a:xfrm>
          <a:prstGeom prst="rect">
            <a:avLst/>
          </a:prstGeom>
        </p:spPr>
      </p:pic>
    </p:spTree>
    <p:extLst>
      <p:ext uri="{BB962C8B-B14F-4D97-AF65-F5344CB8AC3E}">
        <p14:creationId xmlns:p14="http://schemas.microsoft.com/office/powerpoint/2010/main" val="32029825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451</TotalTime>
  <Words>2414</Words>
  <Application>Microsoft Office PowerPoint</Application>
  <PresentationFormat>Custom</PresentationFormat>
  <Paragraphs>118</Paragraphs>
  <Slides>32</Slides>
  <Notes>0</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Windows User</cp:lastModifiedBy>
  <cp:revision>40</cp:revision>
  <dcterms:created xsi:type="dcterms:W3CDTF">2022-09-25T13:29:14Z</dcterms:created>
  <dcterms:modified xsi:type="dcterms:W3CDTF">2023-04-19T08:04:34Z</dcterms:modified>
</cp:coreProperties>
</file>