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342" r:id="rId3"/>
    <p:sldId id="343" r:id="rId4"/>
    <p:sldId id="341" r:id="rId5"/>
    <p:sldId id="256" r:id="rId6"/>
    <p:sldId id="302" r:id="rId7"/>
    <p:sldId id="316" r:id="rId8"/>
    <p:sldId id="331" r:id="rId9"/>
    <p:sldId id="332" r:id="rId10"/>
    <p:sldId id="333" r:id="rId11"/>
    <p:sldId id="334" r:id="rId12"/>
    <p:sldId id="335" r:id="rId13"/>
    <p:sldId id="283" r:id="rId14"/>
    <p:sldId id="338" r:id="rId15"/>
    <p:sldId id="276" r:id="rId16"/>
    <p:sldId id="298" r:id="rId17"/>
    <p:sldId id="327" r:id="rId18"/>
    <p:sldId id="325" r:id="rId19"/>
    <p:sldId id="313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BCDCD"/>
    <a:srgbClr val="7192A9"/>
    <a:srgbClr val="EF4B66"/>
    <a:srgbClr val="F3F6F6"/>
    <a:srgbClr val="D8E5E5"/>
    <a:srgbClr val="F26649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20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37102" y="2168625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b</a:t>
            </a:r>
            <a:r>
              <a:rPr lang="en-US" sz="4000" b="1" dirty="0" smtClean="0">
                <a:solidFill>
                  <a:srgbClr val="AD4F0F"/>
                </a:solidFill>
              </a:rPr>
              <a:t>reakout room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/>
              <a:t>Phòng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chia </a:t>
            </a:r>
            <a:r>
              <a:rPr lang="en-US" sz="3200" dirty="0" err="1" smtClean="0"/>
              <a:t>nhỏ</a:t>
            </a:r>
            <a:r>
              <a:rPr lang="en-US" sz="3200" dirty="0" smtClean="0"/>
              <a:t>, chia </a:t>
            </a:r>
            <a:r>
              <a:rPr lang="en-US" sz="3200" dirty="0" err="1" smtClean="0"/>
              <a:t>nhóm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786026" y="3008667"/>
            <a:ext cx="3041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breɪkaʊt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rʊm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175" y="1441024"/>
            <a:ext cx="7355970" cy="4875957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2735" y="475110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52874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</a:t>
            </a:r>
            <a:r>
              <a:rPr lang="en-US" sz="4000" b="1" dirty="0" smtClean="0">
                <a:solidFill>
                  <a:srgbClr val="AD4F0F"/>
                </a:solidFill>
              </a:rPr>
              <a:t>ontact lens </a:t>
            </a:r>
            <a:r>
              <a:rPr lang="en-US" sz="4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/>
              <a:t>Kính</a:t>
            </a:r>
            <a:r>
              <a:rPr lang="en-US" sz="3200" dirty="0" smtClean="0"/>
              <a:t> </a:t>
            </a:r>
            <a:r>
              <a:rPr lang="en-US" sz="3200" dirty="0" err="1" smtClean="0"/>
              <a:t>áp</a:t>
            </a:r>
            <a:r>
              <a:rPr lang="en-US" sz="3200" dirty="0" smtClean="0"/>
              <a:t> </a:t>
            </a:r>
            <a:r>
              <a:rPr lang="en-US" sz="3200" dirty="0" err="1" smtClean="0"/>
              <a:t>tròng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72685" y="3008667"/>
            <a:ext cx="2867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kɒntækt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lenz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01" y="1457966"/>
            <a:ext cx="6958409" cy="4343394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9032" y="4339115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52874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i</a:t>
            </a:r>
            <a:r>
              <a:rPr lang="en-US" sz="4000" b="1" dirty="0" smtClean="0">
                <a:solidFill>
                  <a:srgbClr val="AD4F0F"/>
                </a:solidFill>
              </a:rPr>
              <a:t>nvention </a:t>
            </a:r>
            <a:r>
              <a:rPr lang="en-US" sz="4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minh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3740" y="3008667"/>
            <a:ext cx="1945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ɪnˈvenʃn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106" y="1287819"/>
            <a:ext cx="7620000" cy="5010150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5023" y="435027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00794"/>
              </p:ext>
            </p:extLst>
          </p:nvPr>
        </p:nvGraphicFramePr>
        <p:xfrm>
          <a:off x="1194549" y="1188294"/>
          <a:ext cx="10085976" cy="20275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nghệ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face-to-face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tiếp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mặt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60801"/>
              </p:ext>
            </p:extLst>
          </p:nvPr>
        </p:nvGraphicFramePr>
        <p:xfrm>
          <a:off x="1194551" y="3215823"/>
          <a:ext cx="10085975" cy="133480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epidemics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dịch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breakout room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rʊm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4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35361"/>
              </p:ext>
            </p:extLst>
          </p:nvPr>
        </p:nvGraphicFramePr>
        <p:xfrm>
          <a:off x="1194552" y="5221978"/>
          <a:ext cx="10085975" cy="667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invention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10041"/>
              </p:ext>
            </p:extLst>
          </p:nvPr>
        </p:nvGraphicFramePr>
        <p:xfrm>
          <a:off x="1194550" y="4557479"/>
          <a:ext cx="10085975" cy="667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áp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tròng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6382" y="2003944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6381" y="2666232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6380" y="3328520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1738" y="3990808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4302" y="4653096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8255" y="53570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LEAD-IN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828958" y="89537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177263" y="14907"/>
            <a:ext cx="347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368550" y="1187376"/>
            <a:ext cx="664807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1. Who </a:t>
            </a:r>
            <a:r>
              <a:rPr lang="en-US" sz="2600" b="1" dirty="0"/>
              <a:t>are the girl and the  boy? 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2. Where  </a:t>
            </a:r>
            <a:r>
              <a:rPr lang="en-US" sz="2600" b="1" dirty="0"/>
              <a:t>do  you think  they  are?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3. What  </a:t>
            </a:r>
            <a:r>
              <a:rPr lang="en-US" sz="2600" b="1" dirty="0"/>
              <a:t>might they  be  talking about?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4. What </a:t>
            </a:r>
            <a:r>
              <a:rPr lang="en-US" sz="2600" b="1" dirty="0"/>
              <a:t>can you see in the bubble?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22302" y="3787920"/>
            <a:ext cx="6387013" cy="3084583"/>
            <a:chOff x="5421086" y="3299404"/>
            <a:chExt cx="6788229" cy="3573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086" y="3299404"/>
              <a:ext cx="3545632" cy="35585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056" y="3301264"/>
              <a:ext cx="3261259" cy="357124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28958" y="3615396"/>
            <a:ext cx="4776502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A boy, a computer, an eye …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6468251" y="1160307"/>
            <a:ext cx="3907971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They are Minh and Ann.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6468250" y="1755771"/>
            <a:ext cx="3907971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They are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at school.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6468250" y="2364081"/>
            <a:ext cx="5741066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They are discussing their online class / robot teacher.</a:t>
            </a:r>
          </a:p>
        </p:txBody>
      </p:sp>
    </p:spTree>
    <p:extLst>
      <p:ext uri="{BB962C8B-B14F-4D97-AF65-F5344CB8AC3E}">
        <p14:creationId xmlns:p14="http://schemas.microsoft.com/office/powerpoint/2010/main" val="3609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035276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148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12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5647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really liked yesterday’s online lesson. What about you, Ann?</a:t>
            </a:r>
          </a:p>
          <a:p>
            <a:pPr algn="just"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   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 algn="just"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I think online classes are convenient during bad weather or epidemics. Also, students can still interact when they are in breakout rooms.</a:t>
            </a:r>
          </a:p>
          <a:p>
            <a:pPr algn="just"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  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get tired when I work in front of the computer screen for a long time.</a:t>
            </a:r>
          </a:p>
          <a:p>
            <a:pPr algn="just"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I know what you mean. But there’s some great news for us. 3D contact lenses will soon be available. With them, our eyes won’t get tired when looking at a computer screen all day long.</a:t>
            </a:r>
          </a:p>
          <a:p>
            <a:pPr algn="just"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   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 algn="just"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 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human teachers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are not available or get ill. My uncle said the robots would be able to mark our work and give us feedback too.</a:t>
            </a:r>
          </a:p>
          <a:p>
            <a:pPr algn="just"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  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3" name="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9500" y="1008015"/>
            <a:ext cx="586597" cy="5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      T (True) or F (False).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77" y="1319394"/>
            <a:ext cx="596976" cy="50195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24609"/>
              </p:ext>
            </p:extLst>
          </p:nvPr>
        </p:nvGraphicFramePr>
        <p:xfrm>
          <a:off x="1279312" y="2075672"/>
          <a:ext cx="954701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221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42394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Ann and Minh had a face-to-face</a:t>
                      </a:r>
                      <a:r>
                        <a:rPr lang="en-US" sz="2800" baseline="0" dirty="0" smtClean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Ann likes face-to-face classes because she can interact with</a:t>
                      </a:r>
                      <a:r>
                        <a:rPr lang="en-US" sz="2800" baseline="0" dirty="0" smtClean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Minh finds online</a:t>
                      </a:r>
                      <a:r>
                        <a:rPr lang="en-US" sz="2800" baseline="0" dirty="0" smtClean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en-US" sz="2800" baseline="0" dirty="0" smtClean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 teachers will</a:t>
                      </a:r>
                      <a:r>
                        <a:rPr lang="en-US" sz="2800" baseline="0" dirty="0" smtClean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380" y="2560960"/>
            <a:ext cx="596976" cy="5019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380" y="4050155"/>
            <a:ext cx="596976" cy="501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869" y="3281937"/>
            <a:ext cx="596976" cy="5019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869" y="4739178"/>
            <a:ext cx="596976" cy="5019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869" y="5791872"/>
            <a:ext cx="596976" cy="5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89" y="2813691"/>
            <a:ext cx="4204665" cy="1724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37" y="4786604"/>
            <a:ext cx="5402424" cy="2071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08" y="2505599"/>
            <a:ext cx="4764760" cy="211377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690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3649" y="1698171"/>
            <a:ext cx="8336552" cy="86774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99591" y="1698171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3D contact lenses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73419" y="1710257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omputer screen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0976" y="1707502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obot teacher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84038" y="2093172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reakout rooms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257866" y="2105258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nline class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865423" y="2093172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Internet connection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6888 0.39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14818 0.3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8464 0.3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4817 0.3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25429 0.6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00938 0.6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203649" y="1698171"/>
            <a:ext cx="8336552" cy="86774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phrases in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091966" y="293415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 smtClean="0"/>
              <a:t>I can’t see the documents on the computer very clearly. I need a larger ______________.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 smtClean="0"/>
              <a:t>During our lessons, our teacher puts us into ______________ for group discussions.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 smtClean="0"/>
              <a:t>A____________ in Korea teaches English to primary students.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 smtClean="0"/>
              <a:t>We had a(n)____________ yesterday with a teacher in the US.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400" dirty="0" smtClean="0"/>
              <a:t>Can I wear ________________ and watch a movie too?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9591" y="1698171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3D contact lenses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3419" y="1710257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omputer screen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0976" y="1707502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obot teacher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4038" y="2093172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reakout rooms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7866" y="2105258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</a:t>
            </a:r>
            <a:r>
              <a:rPr lang="en-US" sz="2400" dirty="0" smtClean="0">
                <a:solidFill>
                  <a:srgbClr val="C00000"/>
                </a:solidFill>
              </a:rPr>
              <a:t>nline class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65423" y="2093172"/>
            <a:ext cx="26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Internet connection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1615 0.2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7461 0.24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24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41094 0.42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07929 0.4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13893 0.57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7" y="1314062"/>
            <a:ext cx="1074443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QUIZ:</a:t>
            </a:r>
            <a:r>
              <a:rPr lang="en-US" sz="2800" b="1" dirty="0" smtClean="0"/>
              <a:t> Do you know what things were invented in these years? Work in pairs and find out.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564298" y="2101974"/>
            <a:ext cx="8458404" cy="428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1822:</a:t>
            </a:r>
            <a:r>
              <a:rPr lang="en-US" dirty="0" smtClean="0"/>
              <a:t> Charles Babbage invented it. Students use it to type essays and to learn online. 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1876: </a:t>
            </a:r>
            <a:r>
              <a:rPr lang="en-US" dirty="0" smtClean="0">
                <a:cs typeface="Calibri" panose="020F0502020204030204" pitchFamily="34" charset="0"/>
              </a:rPr>
              <a:t>Alexander Graham Bell invented it. We use it to communicate with our friends and families.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1928: </a:t>
            </a:r>
            <a:r>
              <a:rPr lang="en-US" dirty="0" smtClean="0">
                <a:cs typeface="Calibri" panose="020F0502020204030204" pitchFamily="34" charset="0"/>
              </a:rPr>
              <a:t>Sir Alexander Fleming discovered it. It was the world’s first antibiotic.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1989: </a:t>
            </a:r>
            <a:r>
              <a:rPr lang="en-US" dirty="0" smtClean="0">
                <a:cs typeface="Calibri" panose="020F0502020204030204" pitchFamily="34" charset="0"/>
              </a:rPr>
              <a:t>Tim </a:t>
            </a:r>
            <a:r>
              <a:rPr lang="en-US" dirty="0" err="1" smtClean="0">
                <a:cs typeface="Calibri" panose="020F0502020204030204" pitchFamily="34" charset="0"/>
              </a:rPr>
              <a:t>Berner</a:t>
            </a:r>
            <a:r>
              <a:rPr lang="en-US" dirty="0" smtClean="0">
                <a:cs typeface="Calibri" panose="020F0502020204030204" pitchFamily="34" charset="0"/>
              </a:rPr>
              <a:t>-Lee invented it. It links information sources so everyone can access them.</a:t>
            </a:r>
          </a:p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2000: </a:t>
            </a:r>
            <a:r>
              <a:rPr lang="en-US" dirty="0" smtClean="0">
                <a:cs typeface="Calibri" panose="020F0502020204030204" pitchFamily="34" charset="0"/>
              </a:rPr>
              <a:t>Honda developed it. It can run, jump, and work as a bartender.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45736" y="2145858"/>
            <a:ext cx="2861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computer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45735" y="3111913"/>
            <a:ext cx="2958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telephone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9199" y="4017580"/>
            <a:ext cx="1914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Penicillin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56731" y="4923247"/>
            <a:ext cx="1439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WWW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68699" y="5784943"/>
            <a:ext cx="3221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walking robot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298239" y="5281796"/>
            <a:ext cx="641688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 don't have a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_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27466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MARTPHON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42446" y="1285544"/>
            <a:ext cx="2349186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288091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</a:t>
            </a:r>
            <a:endParaRPr sz="2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616754" y="3689531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62286" y="3757721"/>
            <a:ext cx="531427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favourite bird is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286550" y="5220200"/>
            <a:ext cx="234909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OUNT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>
            <a:off x="3086099" y="1526167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115" y="2365125"/>
            <a:ext cx="2827498" cy="1884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691789" y="1830927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  <a:endParaRPr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</a:t>
            </a:r>
            <a:r>
              <a:rPr lang="en-US" sz="2800" dirty="0" smtClean="0"/>
              <a:t>science and technology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the </a:t>
            </a:r>
            <a:r>
              <a:rPr lang="en-US" sz="2800" dirty="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398191"/>
            <a:ext cx="8149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Learn the new words and phrases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Do </a:t>
            </a:r>
            <a:r>
              <a:rPr lang="en-US" sz="2800" dirty="0"/>
              <a:t>Exercise ………..page ……Unit </a:t>
            </a:r>
            <a:r>
              <a:rPr lang="en-US" sz="2800" dirty="0" smtClean="0"/>
              <a:t>11/Workbook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66" y="2965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 communication of thoughts or feelings from one person to another without using speech, writing, or any other normal method.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2772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51885" y="1727483"/>
            <a:ext cx="18364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JIS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42446" y="1285544"/>
            <a:ext cx="2349186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966976" y="1799581"/>
            <a:ext cx="288091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_ _ _ _ _ _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ETS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 prefer using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to smartphones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TELEPAT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336188" y="122282"/>
            <a:ext cx="36830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EOTLHYGNCO</a:t>
            </a:r>
            <a:endParaRPr sz="36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CHAR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G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663858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Don't unplug my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phone.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It's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7131292" y="4270927"/>
            <a:ext cx="66385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What is this?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893868" y="5055084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MPUTER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038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386080" y="1627699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261032" y="3838707"/>
            <a:ext cx="30380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302710" y="1634977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4301866" y="3702865"/>
            <a:ext cx="31821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4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5437928" y="2518110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7970619" y="1634977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EOTLHYGNCO</a:t>
            </a:r>
          </a:p>
        </p:txBody>
      </p:sp>
      <p:sp>
        <p:nvSpPr>
          <p:cNvPr id="11" name="Google Shape;176;p7"/>
          <p:cNvSpPr/>
          <p:nvPr/>
        </p:nvSpPr>
        <p:spPr>
          <a:xfrm>
            <a:off x="7785652" y="3624162"/>
            <a:ext cx="42336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4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9902466" y="2383102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7970619" y="3815241"/>
            <a:ext cx="49122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</a:t>
            </a: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024661"/>
            <a:ext cx="443308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856265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137426"/>
            <a:ext cx="406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23852" y="1773908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6649"/>
                </a:solidFill>
              </a:rPr>
              <a:t>Great news for students</a:t>
            </a:r>
            <a:endParaRPr lang="en-US" sz="32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11" y="2359009"/>
            <a:ext cx="9299153" cy="42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808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Warm 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5947" y="1856965"/>
            <a:ext cx="5758577" cy="52116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2" y="2541341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tick (v) T (True) or F (False)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760024"/>
            <a:ext cx="5743692" cy="10345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t</a:t>
            </a:r>
            <a:r>
              <a:rPr lang="en-US" sz="4000" b="1" dirty="0" smtClean="0">
                <a:solidFill>
                  <a:srgbClr val="AD4F0F"/>
                </a:solidFill>
              </a:rPr>
              <a:t>echnology </a:t>
            </a:r>
            <a:r>
              <a:rPr lang="en-US" sz="4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c</a:t>
            </a:r>
            <a:r>
              <a:rPr lang="en-US" sz="3200" dirty="0" err="1" smtClean="0"/>
              <a:t>ông</a:t>
            </a:r>
            <a:r>
              <a:rPr lang="en-US" sz="3200" dirty="0" smtClean="0"/>
              <a:t> </a:t>
            </a:r>
            <a:r>
              <a:rPr lang="en-US" sz="3200" dirty="0" err="1" smtClean="0"/>
              <a:t>nghệ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79472" y="3008667"/>
            <a:ext cx="2454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411" y="1660524"/>
            <a:ext cx="7852884" cy="4404995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3697" y="4320417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f</a:t>
            </a:r>
            <a:r>
              <a:rPr lang="en-US" sz="4000" b="1" dirty="0" smtClean="0">
                <a:solidFill>
                  <a:srgbClr val="AD4F0F"/>
                </a:solidFill>
              </a:rPr>
              <a:t>ace to face </a:t>
            </a:r>
            <a:r>
              <a:rPr lang="en-US" sz="4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4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/>
              <a:t>Trực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, 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24104" y="3008667"/>
            <a:ext cx="2565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feɪs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feɪs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794" y="1465014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4809" y="4258666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AD4F0F"/>
                </a:solidFill>
              </a:rPr>
              <a:t>epidemics </a:t>
            </a:r>
            <a:r>
              <a:rPr lang="en-US" sz="4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/>
              <a:t>đại</a:t>
            </a:r>
            <a:r>
              <a:rPr lang="en-US" sz="3200" dirty="0" smtClean="0"/>
              <a:t> </a:t>
            </a:r>
            <a:r>
              <a:rPr lang="en-US" sz="3200" dirty="0" err="1" smtClean="0"/>
              <a:t>dịch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93000" y="3008667"/>
            <a:ext cx="2427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763" y="1470140"/>
            <a:ext cx="6940526" cy="4625860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5023" y="433911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5258</TotalTime>
  <Words>1150</Words>
  <Application>Microsoft Office PowerPoint</Application>
  <PresentationFormat>Widescreen</PresentationFormat>
  <Paragraphs>211</Paragraphs>
  <Slides>22</Slides>
  <Notes>19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XPS</cp:lastModifiedBy>
  <cp:revision>268</cp:revision>
  <dcterms:created xsi:type="dcterms:W3CDTF">2020-12-09T02:04:09Z</dcterms:created>
  <dcterms:modified xsi:type="dcterms:W3CDTF">2023-02-03T00:49:00Z</dcterms:modified>
</cp:coreProperties>
</file>