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302" r:id="rId4"/>
    <p:sldId id="344" r:id="rId5"/>
    <p:sldId id="332" r:id="rId6"/>
    <p:sldId id="345" r:id="rId7"/>
    <p:sldId id="348" r:id="rId8"/>
    <p:sldId id="349" r:id="rId9"/>
    <p:sldId id="346" r:id="rId10"/>
    <p:sldId id="347" r:id="rId11"/>
    <p:sldId id="350" r:id="rId12"/>
    <p:sldId id="340" r:id="rId13"/>
    <p:sldId id="342" r:id="rId14"/>
    <p:sldId id="335" r:id="rId15"/>
    <p:sldId id="343" r:id="rId16"/>
    <p:sldId id="337" r:id="rId17"/>
    <p:sldId id="313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5A5"/>
    <a:srgbClr val="F37D91"/>
    <a:srgbClr val="FBCDCD"/>
    <a:srgbClr val="EF4B66"/>
    <a:srgbClr val="7192A9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7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6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9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6306"/>
            <a:ext cx="12136765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6478" y="2370693"/>
            <a:ext cx="192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Ms. Brown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6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3010" y="2463999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Sarah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4131" y="177656"/>
            <a:ext cx="78463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1589" y="105482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part of the conversation in GETTING STARTED again. Then match Minh’s uncle’s direct speech with his reported speech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71" y="2448022"/>
            <a:ext cx="3836269" cy="27894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960" y="2448022"/>
            <a:ext cx="3836269" cy="27894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425" y="2413956"/>
            <a:ext cx="3883120" cy="28235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2123" y="2659296"/>
            <a:ext cx="35300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Minh</a:t>
            </a:r>
            <a:r>
              <a:rPr lang="en-US" sz="2400" dirty="0"/>
              <a:t>: …My uncle said the robots would be able to mark our work and give us feedback too.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83771" y="2659296"/>
            <a:ext cx="35300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Direct speech</a:t>
            </a:r>
          </a:p>
          <a:p>
            <a:pPr algn="just"/>
            <a:r>
              <a:rPr lang="en-US" sz="2400" dirty="0" smtClean="0"/>
              <a:t>1. The robots will be able to mark our work.</a:t>
            </a:r>
          </a:p>
          <a:p>
            <a:pPr marL="457200" indent="-457200" algn="just">
              <a:buAutoNum type="arabicPeriod"/>
            </a:pPr>
            <a:endParaRPr lang="en-US" sz="2400" dirty="0"/>
          </a:p>
          <a:p>
            <a:pPr algn="just"/>
            <a:r>
              <a:rPr lang="en-US" sz="2400" dirty="0" smtClean="0"/>
              <a:t>2. The robots will be able to give us feedback too.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8440435" y="2486883"/>
            <a:ext cx="35300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Reported speech</a:t>
            </a:r>
          </a:p>
          <a:p>
            <a:pPr algn="just"/>
            <a:r>
              <a:rPr lang="en-US" sz="2400" dirty="0"/>
              <a:t>A</a:t>
            </a:r>
            <a:r>
              <a:rPr lang="en-US" sz="2400" dirty="0" smtClean="0"/>
              <a:t>. My uncle said the robots would be able to give us feedback too.</a:t>
            </a:r>
            <a:endParaRPr lang="en-US" sz="2400" dirty="0"/>
          </a:p>
          <a:p>
            <a:pPr algn="just"/>
            <a:r>
              <a:rPr lang="en-US" sz="2400" dirty="0"/>
              <a:t>B</a:t>
            </a:r>
            <a:r>
              <a:rPr lang="en-US" sz="2400" dirty="0" smtClean="0"/>
              <a:t>. My uncle said the robots will be able to mark our work.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0691" y="5445725"/>
            <a:ext cx="120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Vogue" panose="020B7200000000000000" pitchFamily="34" charset="0"/>
              </a:rPr>
              <a:t>1. B</a:t>
            </a:r>
            <a:endParaRPr lang="en-US" sz="40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24425" y="5448740"/>
            <a:ext cx="120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Vogue" panose="020B7200000000000000" pitchFamily="34" charset="0"/>
              </a:rPr>
              <a:t>2. A</a:t>
            </a:r>
            <a:endParaRPr lang="en-US" sz="40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82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5469" y="177656"/>
            <a:ext cx="78650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21053952">
            <a:off x="106242" y="1219948"/>
            <a:ext cx="2508800" cy="646331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REMEMBER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0367" y="1085214"/>
            <a:ext cx="936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Reported speech is used to report what someone said.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732088"/>
              </p:ext>
            </p:extLst>
          </p:nvPr>
        </p:nvGraphicFramePr>
        <p:xfrm>
          <a:off x="1360642" y="1895322"/>
          <a:ext cx="10651653" cy="4850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551">
                  <a:extLst>
                    <a:ext uri="{9D8B030D-6E8A-4147-A177-3AD203B41FA5}">
                      <a16:colId xmlns:a16="http://schemas.microsoft.com/office/drawing/2014/main" val="3912085108"/>
                    </a:ext>
                  </a:extLst>
                </a:gridCol>
                <a:gridCol w="3550551">
                  <a:extLst>
                    <a:ext uri="{9D8B030D-6E8A-4147-A177-3AD203B41FA5}">
                      <a16:colId xmlns:a16="http://schemas.microsoft.com/office/drawing/2014/main" val="2265218966"/>
                    </a:ext>
                  </a:extLst>
                </a:gridCol>
                <a:gridCol w="3550551">
                  <a:extLst>
                    <a:ext uri="{9D8B030D-6E8A-4147-A177-3AD203B41FA5}">
                      <a16:colId xmlns:a16="http://schemas.microsoft.com/office/drawing/2014/main" val="775495047"/>
                    </a:ext>
                  </a:extLst>
                </a:gridCol>
              </a:tblGrid>
              <a:tr h="4850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Change the verb form</a:t>
                      </a:r>
                    </a:p>
                    <a:p>
                      <a:pPr algn="l"/>
                      <a:endParaRPr lang="en-US" b="1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Present simple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Past simple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760592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Present continuous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Past continuous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12001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Will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would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653191"/>
                  </a:ext>
                </a:extLst>
              </a:tr>
              <a:tr h="485071">
                <a:tc rowSpan="4"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2. Change time and place expressions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now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Then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423815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Today/ this week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That day/ that week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73144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tomorrow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The following day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687985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here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There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742592"/>
                  </a:ext>
                </a:extLst>
              </a:tr>
              <a:tr h="485071">
                <a:tc rowSpan="3"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3. Change pronouns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He/ She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135704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086616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Him/her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255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64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21328 0.6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3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second sentences using the correct verb 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137956" y="1571906"/>
            <a:ext cx="10975956" cy="511814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“I am a member of the IT club.”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=&gt; Minh said that he _______ </a:t>
            </a:r>
            <a:r>
              <a:rPr lang="en-US" dirty="0"/>
              <a:t>a member of the IT </a:t>
            </a:r>
            <a:r>
              <a:rPr lang="en-US" dirty="0" smtClean="0"/>
              <a:t>club.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2. “Mai will take an online course to improve her speaking.”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=&gt; Nam said Mai</a:t>
            </a:r>
            <a:r>
              <a:rPr lang="en-US" dirty="0"/>
              <a:t>________ take an online course to improve her speaking.</a:t>
            </a: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3.  “I am talking to </a:t>
            </a:r>
            <a:r>
              <a:rPr lang="en-US" dirty="0" err="1" smtClean="0"/>
              <a:t>Phong</a:t>
            </a:r>
            <a:r>
              <a:rPr lang="en-US" dirty="0" smtClean="0"/>
              <a:t> on the phone.”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=&gt; Tom said he ___________ </a:t>
            </a:r>
            <a:r>
              <a:rPr lang="en-US" dirty="0"/>
              <a:t>to </a:t>
            </a:r>
            <a:r>
              <a:rPr lang="en-US" dirty="0" err="1"/>
              <a:t>Phong</a:t>
            </a:r>
            <a:r>
              <a:rPr lang="en-US" dirty="0"/>
              <a:t> on the </a:t>
            </a:r>
            <a:r>
              <a:rPr lang="en-US" dirty="0" smtClean="0"/>
              <a:t>phone.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4. “They are going to send me an email.”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 =&gt; He said they </a:t>
            </a:r>
            <a:r>
              <a:rPr lang="en-US" dirty="0"/>
              <a:t>_________ to send me an </a:t>
            </a:r>
            <a:r>
              <a:rPr lang="en-US" dirty="0" smtClean="0"/>
              <a:t>email.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5. “I don’t have an iPod to listen to music.”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She said that </a:t>
            </a:r>
            <a:r>
              <a:rPr lang="en-US" dirty="0" err="1" smtClean="0"/>
              <a:t>she___________an</a:t>
            </a:r>
            <a:r>
              <a:rPr lang="en-US" dirty="0" smtClean="0"/>
              <a:t> iPod to listen to music.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26767" y="2024742"/>
            <a:ext cx="9517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was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68487" y="2970021"/>
            <a:ext cx="12658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would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044" y="3924631"/>
            <a:ext cx="19034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was walking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34775" y="4903766"/>
            <a:ext cx="21169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was going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1522" y="5882901"/>
            <a:ext cx="17396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d</a:t>
            </a:r>
            <a:r>
              <a:rPr lang="en-US" sz="2600" b="1" dirty="0" smtClean="0">
                <a:solidFill>
                  <a:srgbClr val="FF0000"/>
                </a:solidFill>
              </a:rPr>
              <a:t>idn’t have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05469" y="177656"/>
            <a:ext cx="78650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second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02326" y="1478976"/>
            <a:ext cx="9184337" cy="502607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291" y="1459083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here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9563" y="1487073"/>
            <a:ext cx="105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17617" y="1462907"/>
            <a:ext cx="2508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hat year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99457" y="1478609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hat day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76253" y="1488793"/>
            <a:ext cx="2484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he next day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52122" y="177656"/>
            <a:ext cx="78183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911479" y="1909319"/>
            <a:ext cx="10975956" cy="511814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2600" dirty="0" smtClean="0"/>
              <a:t>“I am having a science test tomorrow,” Mary said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/>
              <a:t>=&gt; Minh said she was having a science test _____________.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/>
              <a:t>2. “The group is working on their project now,” Tom said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/>
              <a:t>=&gt; Tom said the group was working on their project ________.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/>
              <a:t>3.  “Mai is reading about Thomas Edison today,” the teacher said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/>
              <a:t>=&gt; The teacher said that Mai was reading about Thomas Edison ___________.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/>
              <a:t>4. “They will invent a smart cooker this year, ” my mom said.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/>
              <a:t> =&gt; My mum said that they would invent a smart cooker____________.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/>
              <a:t>5. “My teacher will park her car here,” said </a:t>
            </a:r>
            <a:r>
              <a:rPr lang="en-US" sz="2600" dirty="0" err="1" smtClean="0"/>
              <a:t>Mi</a:t>
            </a:r>
            <a:endParaRPr lang="en-US" sz="2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err="1" smtClean="0"/>
              <a:t>Mi</a:t>
            </a:r>
            <a:r>
              <a:rPr lang="en-US" sz="2600" dirty="0" smtClean="0"/>
              <a:t> said her teacher would park her car________. 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5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555 L -0.16602 0.12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7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36302 0.27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1706 0.417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6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31041 0.562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21" y="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34128 0.70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3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second sentence in each pair so that it means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same as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first one.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078804" y="1829563"/>
            <a:ext cx="10975956" cy="45525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1. “We will live much longer in the future,” said the scientist.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=&gt; Our scientist said that _________________________________________________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2. “Our school is going to have a new laboratory here, ”said our teacher.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=&gt; Our teacher said that _________________________________________________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3. “They are developing technology to monitor students better,” my dad said.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=&gt; My dad said that _____________________________________________________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4. “There are no classes tomorrow because our teacher is ill,” Tom said.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=&gt; Tom said that ________________________________________________________</a:t>
            </a:r>
          </a:p>
          <a:p>
            <a:pPr marL="0" indent="0">
              <a:buNone/>
            </a:pPr>
            <a:r>
              <a:rPr lang="en-US" sz="2400" dirty="0" smtClean="0"/>
              <a:t>5. “We want some students to join the science club next semester,” the teacher said.</a:t>
            </a:r>
          </a:p>
          <a:p>
            <a:pPr marL="0" indent="0">
              <a:buNone/>
            </a:pPr>
            <a:r>
              <a:rPr lang="en-US" sz="2400" dirty="0" smtClean="0"/>
              <a:t>=&gt; The teacher said that__________________________________________________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142792" y="177656"/>
            <a:ext cx="78277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1217" y="2258009"/>
            <a:ext cx="594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we would live much longer in the future.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52123" y="3167874"/>
            <a:ext cx="751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our school was going to have a new laboratory there.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25099" y="5843248"/>
            <a:ext cx="8548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they wanted some students to join the science club the next semester.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06620" y="4967850"/>
            <a:ext cx="8548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there were no classes the next day because their teacher was ill.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88700" y="4076056"/>
            <a:ext cx="8281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they were developing technology to monitor students better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9416" y="106213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GAME: </a:t>
            </a:r>
            <a:r>
              <a:rPr lang="en-US" sz="2800" b="1" dirty="0" smtClean="0"/>
              <a:t>He/ She said that…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0577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364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76198" y="1703134"/>
            <a:ext cx="11274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Work in pairs. One student says a sentence and the other changes that sentence into reported speech. Then swap roles.</a:t>
            </a:r>
            <a:endParaRPr lang="en-US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4152122" y="177656"/>
            <a:ext cx="78183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17" y="2815982"/>
            <a:ext cx="4674636" cy="39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9770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What direct speech and reported speech are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Rules of changing direct speech to reported speech.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254" y="118833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Learn the rules of changing direct speech into reported speech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Do </a:t>
            </a:r>
            <a:r>
              <a:rPr lang="en-US" sz="2800" dirty="0"/>
              <a:t>Exercise ………..page ……Unit </a:t>
            </a:r>
            <a:r>
              <a:rPr lang="en-US" sz="2800" dirty="0" smtClean="0"/>
              <a:t>11/Workbook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65" y="3583179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88178"/>
            <a:ext cx="505983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58" y="1642754"/>
            <a:ext cx="1450088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485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</a:t>
            </a:r>
            <a:r>
              <a:rPr lang="en-US" sz="2800" b="1" dirty="0" smtClean="0">
                <a:solidFill>
                  <a:schemeClr val="bg1"/>
                </a:solidFill>
              </a:rPr>
              <a:t>3:  </a:t>
            </a:r>
            <a:r>
              <a:rPr lang="en-US" sz="3200" b="1" dirty="0" smtClean="0">
                <a:solidFill>
                  <a:schemeClr val="bg1"/>
                </a:solidFill>
              </a:rPr>
              <a:t>A closer look 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SHOPPING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865926" y="1234017"/>
            <a:ext cx="5740800" cy="393385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48149" y="1706673"/>
            <a:ext cx="5758577" cy="440958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Grammar: Reported speech (Statements)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63034" y="2266880"/>
            <a:ext cx="5743692" cy="3659424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at part of the conversation in GETTING STARTED again. Then match Minh’s uncle’s direct speech with his reported speech.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Complete the second sentences using the correct verb form.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Complete the second sentences with the words and phrases from the box.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Complete the second sentence in each pair so that it means the same the first one.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GAME: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He/She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said that…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One student says a sentence and the other changes that sentence into reported speech. Then swap roles.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865927" y="6023112"/>
            <a:ext cx="5740800" cy="555805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.VnCooper" panose="020B7200000000000000" pitchFamily="34" charset="0"/>
              </a:rPr>
              <a:t>RULE: </a:t>
            </a:r>
          </a:p>
          <a:p>
            <a:r>
              <a:rPr lang="en-US" dirty="0" smtClean="0"/>
              <a:t>Work in 4 groups</a:t>
            </a:r>
          </a:p>
          <a:p>
            <a:r>
              <a:rPr lang="en-US" dirty="0" smtClean="0"/>
              <a:t>Look at the pictures in 30 seconds and try to remember what each people said.</a:t>
            </a:r>
          </a:p>
          <a:p>
            <a:r>
              <a:rPr lang="en-US" dirty="0" smtClean="0"/>
              <a:t>Write down on the posters what each of the people in the picture said.</a:t>
            </a:r>
          </a:p>
          <a:p>
            <a:r>
              <a:rPr lang="en-US" dirty="0" smtClean="0"/>
              <a:t>The group with the most correct answers is the winner.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8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904863"/>
            <a:ext cx="12192000" cy="5967510"/>
            <a:chOff x="0" y="897644"/>
            <a:chExt cx="12192000" cy="59675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97644"/>
              <a:ext cx="12192000" cy="5967510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9778482" y="6102220"/>
              <a:ext cx="2233813" cy="617965"/>
            </a:xfrm>
            <a:prstGeom prst="roundRect">
              <a:avLst/>
            </a:prstGeom>
            <a:solidFill>
              <a:srgbClr val="F7A5A5"/>
            </a:solidFill>
            <a:ln>
              <a:solidFill>
                <a:srgbClr val="F7A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8" name="30 Seconds Timer - Đồng hồ đếm ngược 3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2034" y="0"/>
            <a:ext cx="1608646" cy="9048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86473" y="818989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David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2820" y="762295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Peter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37684" y="78390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Linda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050924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Tom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6464" y="3240718"/>
            <a:ext cx="225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Ms. Brown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9133" y="3455573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Sarah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4766"/>
            <a:ext cx="12190095" cy="600323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David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Peter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Linda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233001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Tom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4443</TotalTime>
  <Words>1016</Words>
  <Application>Microsoft Office PowerPoint</Application>
  <PresentationFormat>Widescreen</PresentationFormat>
  <Paragraphs>176</Paragraphs>
  <Slides>20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.VnCooper</vt:lpstr>
      <vt:lpstr>.VnVogue</vt:lpstr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XPS</cp:lastModifiedBy>
  <cp:revision>268</cp:revision>
  <dcterms:created xsi:type="dcterms:W3CDTF">2020-12-09T02:04:09Z</dcterms:created>
  <dcterms:modified xsi:type="dcterms:W3CDTF">2023-02-10T16:29:32Z</dcterms:modified>
</cp:coreProperties>
</file>