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1" r:id="rId2"/>
    <p:sldId id="342" r:id="rId3"/>
    <p:sldId id="343" r:id="rId4"/>
    <p:sldId id="341" r:id="rId5"/>
    <p:sldId id="256" r:id="rId6"/>
    <p:sldId id="316" r:id="rId7"/>
    <p:sldId id="331" r:id="rId8"/>
    <p:sldId id="332" r:id="rId9"/>
    <p:sldId id="333" r:id="rId10"/>
    <p:sldId id="334" r:id="rId11"/>
    <p:sldId id="335" r:id="rId12"/>
    <p:sldId id="283" r:id="rId13"/>
    <p:sldId id="338" r:id="rId14"/>
    <p:sldId id="276" r:id="rId15"/>
    <p:sldId id="298" r:id="rId16"/>
    <p:sldId id="327" r:id="rId17"/>
    <p:sldId id="325" r:id="rId18"/>
    <p:sldId id="313" r:id="rId19"/>
    <p:sldId id="314" r:id="rId20"/>
    <p:sldId id="33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BCDCD"/>
    <a:srgbClr val="7192A9"/>
    <a:srgbClr val="EF4B66"/>
    <a:srgbClr val="F3F6F6"/>
    <a:srgbClr val="D8E5E5"/>
    <a:srgbClr val="F26649"/>
    <a:srgbClr val="F7A5A5"/>
    <a:srgbClr val="F37D91"/>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63" d="100"/>
          <a:sy n="63" d="100"/>
        </p:scale>
        <p:origin x="933"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07/04/2024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0977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59047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1159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6020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14639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42328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7284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70424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2064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07/04/2024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07/04/2024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07/04/2024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07/04/2024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07/04/2024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07/04/2024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07/04/2024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07/04/2024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3.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5.mp3"/><Relationship Id="rId11" Type="http://schemas.openxmlformats.org/officeDocument/2006/relationships/slideLayout" Target="../slideLayouts/slideLayout2.xml"/><Relationship Id="rId5" Type="http://schemas.microsoft.com/office/2007/relationships/media" Target="../media/media5.mp3"/><Relationship Id="rId10" Type="http://schemas.openxmlformats.org/officeDocument/2006/relationships/audio" Target="../media/media6.mp3"/><Relationship Id="rId4" Type="http://schemas.openxmlformats.org/officeDocument/2006/relationships/audio" Target="../media/media2.mp3"/><Relationship Id="rId9" Type="http://schemas.microsoft.com/office/2007/relationships/media" Target="../media/media6.mp3"/></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52874"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contact lens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Kính</a:t>
            </a:r>
            <a:r>
              <a:rPr lang="en-US" sz="3200" dirty="0"/>
              <a:t> </a:t>
            </a:r>
            <a:r>
              <a:rPr lang="en-US" sz="3200" dirty="0" err="1"/>
              <a:t>áp</a:t>
            </a:r>
            <a:r>
              <a:rPr lang="en-US" sz="3200" dirty="0"/>
              <a:t> </a:t>
            </a:r>
            <a:r>
              <a:rPr lang="en-US" sz="3200" dirty="0" err="1"/>
              <a:t>tròng</a:t>
            </a:r>
            <a:endParaRPr lang="en-US" sz="3200" dirty="0"/>
          </a:p>
        </p:txBody>
      </p:sp>
      <p:sp>
        <p:nvSpPr>
          <p:cNvPr id="2" name="Rectangle 1"/>
          <p:cNvSpPr/>
          <p:nvPr/>
        </p:nvSpPr>
        <p:spPr>
          <a:xfrm>
            <a:off x="872685" y="3008667"/>
            <a:ext cx="2867900"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kɒntækt</a:t>
            </a:r>
            <a:r>
              <a:rPr lang="en-US" sz="3200" b="1" dirty="0">
                <a:solidFill>
                  <a:schemeClr val="accent5">
                    <a:lumMod val="50000"/>
                  </a:schemeClr>
                </a:solidFill>
              </a:rPr>
              <a:t> </a:t>
            </a:r>
            <a:r>
              <a:rPr lang="en-US" sz="3200" b="1" dirty="0" err="1">
                <a:solidFill>
                  <a:schemeClr val="accent5">
                    <a:lumMod val="50000"/>
                  </a:schemeClr>
                </a:solidFill>
              </a:rPr>
              <a:t>lenz</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Picture 7"/>
          <p:cNvPicPr>
            <a:picLocks noChangeAspect="1"/>
          </p:cNvPicPr>
          <p:nvPr/>
        </p:nvPicPr>
        <p:blipFill>
          <a:blip r:embed="rId5"/>
          <a:stretch>
            <a:fillRect/>
          </a:stretch>
        </p:blipFill>
        <p:spPr>
          <a:xfrm>
            <a:off x="4691301" y="1457966"/>
            <a:ext cx="6958409" cy="4343394"/>
          </a:xfrm>
          <a:prstGeom prst="rect">
            <a:avLst/>
          </a:prstGeom>
        </p:spPr>
      </p:pic>
      <p:pic>
        <p:nvPicPr>
          <p:cNvPr id="3" name="contact le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69032" y="4339115"/>
            <a:ext cx="675206" cy="675206"/>
          </a:xfrm>
          <a:prstGeom prst="rect">
            <a:avLst/>
          </a:prstGeom>
        </p:spPr>
      </p:pic>
    </p:spTree>
    <p:extLst>
      <p:ext uri="{BB962C8B-B14F-4D97-AF65-F5344CB8AC3E}">
        <p14:creationId xmlns:p14="http://schemas.microsoft.com/office/powerpoint/2010/main" val="32184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6"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52874"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invention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95932"/>
          </a:xfrm>
          <a:prstGeom prst="rect">
            <a:avLst/>
          </a:prstGeom>
        </p:spPr>
        <p:txBody>
          <a:bodyPr wrap="square">
            <a:spAutoFit/>
          </a:bodyPr>
          <a:lstStyle/>
          <a:p>
            <a:pPr algn="ctr">
              <a:lnSpc>
                <a:spcPct val="107000"/>
              </a:lnSpc>
            </a:pP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Phát</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minh</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333740" y="3008667"/>
            <a:ext cx="1945789"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ɪnˈvenʃn</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208106" y="1287819"/>
            <a:ext cx="7620000" cy="5010150"/>
          </a:xfrm>
          <a:prstGeom prst="rect">
            <a:avLst/>
          </a:prstGeom>
        </p:spPr>
      </p:pic>
      <p:pic>
        <p:nvPicPr>
          <p:cNvPr id="5" name="inven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3" y="4350272"/>
            <a:ext cx="663221" cy="663221"/>
          </a:xfrm>
          <a:prstGeom prst="rect">
            <a:avLst/>
          </a:prstGeom>
        </p:spPr>
      </p:pic>
    </p:spTree>
    <p:extLst>
      <p:ext uri="{BB962C8B-B14F-4D97-AF65-F5344CB8AC3E}">
        <p14:creationId xmlns:p14="http://schemas.microsoft.com/office/powerpoint/2010/main" val="33761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05" y="1905"/>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4231276844"/>
              </p:ext>
            </p:extLst>
          </p:nvPr>
        </p:nvGraphicFramePr>
        <p:xfrm>
          <a:off x="1194549" y="1188294"/>
          <a:ext cx="10085976" cy="2027529"/>
        </p:xfrm>
        <a:graphic>
          <a:graphicData uri="http://schemas.openxmlformats.org/drawingml/2006/table">
            <a:tbl>
              <a:tblPr firstRow="1" bandRow="1">
                <a:tableStyleId>{5DA37D80-6434-44D0-A028-1B22A696006F}</a:tableStyleId>
              </a:tblPr>
              <a:tblGrid>
                <a:gridCol w="3250184">
                  <a:extLst>
                    <a:ext uri="{9D8B030D-6E8A-4147-A177-3AD203B41FA5}">
                      <a16:colId xmlns:a16="http://schemas.microsoft.com/office/drawing/2014/main" val="20000"/>
                    </a:ext>
                  </a:extLst>
                </a:gridCol>
                <a:gridCol w="3730911">
                  <a:extLst>
                    <a:ext uri="{9D8B030D-6E8A-4147-A177-3AD203B41FA5}">
                      <a16:colId xmlns:a16="http://schemas.microsoft.com/office/drawing/2014/main" val="20001"/>
                    </a:ext>
                  </a:extLst>
                </a:gridCol>
                <a:gridCol w="3104881">
                  <a:extLst>
                    <a:ext uri="{9D8B030D-6E8A-4147-A177-3AD203B41FA5}">
                      <a16:colId xmlns:a16="http://schemas.microsoft.com/office/drawing/2014/main" val="20002"/>
                    </a:ext>
                  </a:extLst>
                </a:gridCol>
              </a:tblGrid>
              <a:tr h="692727">
                <a:tc>
                  <a:txBody>
                    <a:bodyPr/>
                    <a:lstStyle/>
                    <a:p>
                      <a:pPr algn="ctr"/>
                      <a:r>
                        <a:rPr lang="en-US" sz="2500" b="1" dirty="0">
                          <a:solidFill>
                            <a:srgbClr val="EF4B66"/>
                          </a:solidFill>
                        </a:rPr>
                        <a:t>Vocabulary</a:t>
                      </a:r>
                    </a:p>
                  </a:txBody>
                  <a:tcPr anchor="ctr"/>
                </a:tc>
                <a:tc>
                  <a:txBody>
                    <a:bodyPr/>
                    <a:lstStyle/>
                    <a:p>
                      <a:pPr algn="ctr"/>
                      <a:r>
                        <a:rPr lang="en-US" sz="2500" b="1" dirty="0">
                          <a:solidFill>
                            <a:srgbClr val="EF4B66"/>
                          </a:solidFill>
                        </a:rPr>
                        <a:t>Pronunciation</a:t>
                      </a:r>
                    </a:p>
                  </a:txBody>
                  <a:tcPr anchor="ctr"/>
                </a:tc>
                <a:tc>
                  <a:txBody>
                    <a:bodyPr/>
                    <a:lstStyle/>
                    <a:p>
                      <a:pPr algn="ctr"/>
                      <a:r>
                        <a:rPr lang="en-US" sz="2500" b="1" dirty="0">
                          <a:solidFill>
                            <a:srgbClr val="EF4B66"/>
                          </a:solidFill>
                        </a:rPr>
                        <a:t>Meaning</a:t>
                      </a:r>
                    </a:p>
                  </a:txBody>
                  <a:tcPr anchor="ctr"/>
                </a:tc>
                <a:extLst>
                  <a:ext uri="{0D108BD9-81ED-4DB2-BD59-A6C34878D82A}">
                    <a16:rowId xmlns:a16="http://schemas.microsoft.com/office/drawing/2014/main" val="10000"/>
                  </a:ext>
                </a:extLst>
              </a:tr>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technology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tekˈnɒlədʒi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aseline="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nghệ</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face-to-face</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/ˌ</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feɪs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tə</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ˈ</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feɪs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Trực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tiếp</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r>
                        <a:rPr lang="en-US" sz="24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đối</a:t>
                      </a:r>
                      <a:r>
                        <a:rPr lang="en-US" sz="24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00460801"/>
              </p:ext>
            </p:extLst>
          </p:nvPr>
        </p:nvGraphicFramePr>
        <p:xfrm>
          <a:off x="1194551" y="3215823"/>
          <a:ext cx="10085975" cy="1334802"/>
        </p:xfrm>
        <a:graphic>
          <a:graphicData uri="http://schemas.openxmlformats.org/drawingml/2006/table">
            <a:tbl>
              <a:tblPr firstRow="1" bandRow="1">
                <a:tableStyleId>{5DA37D80-6434-44D0-A028-1B22A696006F}</a:tableStyleId>
              </a:tblPr>
              <a:tblGrid>
                <a:gridCol w="3245055">
                  <a:extLst>
                    <a:ext uri="{9D8B030D-6E8A-4147-A177-3AD203B41FA5}">
                      <a16:colId xmlns:a16="http://schemas.microsoft.com/office/drawing/2014/main" val="20000"/>
                    </a:ext>
                  </a:extLst>
                </a:gridCol>
                <a:gridCol w="3736039">
                  <a:extLst>
                    <a:ext uri="{9D8B030D-6E8A-4147-A177-3AD203B41FA5}">
                      <a16:colId xmlns:a16="http://schemas.microsoft.com/office/drawing/2014/main" val="20001"/>
                    </a:ext>
                  </a:extLst>
                </a:gridCol>
                <a:gridCol w="3104881">
                  <a:extLst>
                    <a:ext uri="{9D8B030D-6E8A-4147-A177-3AD203B41FA5}">
                      <a16:colId xmlns:a16="http://schemas.microsoft.com/office/drawing/2014/main" val="20002"/>
                    </a:ext>
                  </a:extLst>
                </a:gridCol>
              </a:tblGrid>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epidemics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/ˌ</a:t>
                      </a: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epɪˈdemɪk</a:t>
                      </a: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Đại</a:t>
                      </a: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dịch</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breakout room (n)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breɪkaʊt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rʊm</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36195" marR="36195" marT="71755" marB="7175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Phòng</a:t>
                      </a:r>
                      <a:r>
                        <a:rPr lang="en-US" sz="24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aseline="0" dirty="0" err="1">
                          <a:effectLst/>
                          <a:latin typeface="Calibri" panose="020F0502020204030204" pitchFamily="34" charset="0"/>
                          <a:ea typeface="Times New Roman" panose="02020603050405020304" pitchFamily="18" charset="0"/>
                          <a:cs typeface="Times New Roman" panose="02020603050405020304" pitchFamily="18" charset="0"/>
                        </a:rPr>
                        <a:t>học</a:t>
                      </a:r>
                      <a:r>
                        <a:rPr lang="en-US" sz="2400" baseline="0" dirty="0">
                          <a:effectLst/>
                          <a:latin typeface="Calibri" panose="020F0502020204030204" pitchFamily="34" charset="0"/>
                          <a:ea typeface="Times New Roman" panose="02020603050405020304" pitchFamily="18" charset="0"/>
                          <a:cs typeface="Times New Roman" panose="02020603050405020304" pitchFamily="18" charset="0"/>
                        </a:rPr>
                        <a:t> chia </a:t>
                      </a:r>
                      <a:r>
                        <a:rPr lang="en-US" sz="2400" baseline="0" dirty="0" err="1">
                          <a:effectLst/>
                          <a:latin typeface="Calibri" panose="020F0502020204030204" pitchFamily="34" charset="0"/>
                          <a:ea typeface="Times New Roman" panose="02020603050405020304" pitchFamily="18" charset="0"/>
                          <a:cs typeface="Times New Roman" panose="02020603050405020304" pitchFamily="18" charset="0"/>
                        </a:rPr>
                        <a:t>nhỏ</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53235361"/>
              </p:ext>
            </p:extLst>
          </p:nvPr>
        </p:nvGraphicFramePr>
        <p:xfrm>
          <a:off x="1194552" y="5221978"/>
          <a:ext cx="10085975" cy="667401"/>
        </p:xfrm>
        <a:graphic>
          <a:graphicData uri="http://schemas.openxmlformats.org/drawingml/2006/table">
            <a:tbl>
              <a:tblPr firstRow="1" bandRow="1">
                <a:tableStyleId>{5DA37D80-6434-44D0-A028-1B22A696006F}</a:tableStyleId>
              </a:tblPr>
              <a:tblGrid>
                <a:gridCol w="3245055">
                  <a:extLst>
                    <a:ext uri="{9D8B030D-6E8A-4147-A177-3AD203B41FA5}">
                      <a16:colId xmlns:a16="http://schemas.microsoft.com/office/drawing/2014/main" val="20000"/>
                    </a:ext>
                  </a:extLst>
                </a:gridCol>
                <a:gridCol w="3736039">
                  <a:extLst>
                    <a:ext uri="{9D8B030D-6E8A-4147-A177-3AD203B41FA5}">
                      <a16:colId xmlns:a16="http://schemas.microsoft.com/office/drawing/2014/main" val="20001"/>
                    </a:ext>
                  </a:extLst>
                </a:gridCol>
                <a:gridCol w="3104881">
                  <a:extLst>
                    <a:ext uri="{9D8B030D-6E8A-4147-A177-3AD203B41FA5}">
                      <a16:colId xmlns:a16="http://schemas.microsoft.com/office/drawing/2014/main" val="20002"/>
                    </a:ext>
                  </a:extLst>
                </a:gridCol>
              </a:tblGrid>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invention</a:t>
                      </a:r>
                      <a:r>
                        <a:rPr lang="en-US" sz="2400" b="1"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ɪnˈvenʃn</a:t>
                      </a: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Phát</a:t>
                      </a:r>
                      <a:r>
                        <a:rPr lang="en-US" sz="24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minh</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bl>
          </a:graphicData>
        </a:graphic>
      </p:graphicFrame>
      <p:sp>
        <p:nvSpPr>
          <p:cNvPr id="14" name="Rectangle 1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20" name="Table 19"/>
          <p:cNvGraphicFramePr>
            <a:graphicFrameLocks noGrp="1"/>
          </p:cNvGraphicFramePr>
          <p:nvPr>
            <p:extLst>
              <p:ext uri="{D42A27DB-BD31-4B8C-83A1-F6EECF244321}">
                <p14:modId xmlns:p14="http://schemas.microsoft.com/office/powerpoint/2010/main" val="1221010041"/>
              </p:ext>
            </p:extLst>
          </p:nvPr>
        </p:nvGraphicFramePr>
        <p:xfrm>
          <a:off x="1194550" y="4557479"/>
          <a:ext cx="10085975" cy="667401"/>
        </p:xfrm>
        <a:graphic>
          <a:graphicData uri="http://schemas.openxmlformats.org/drawingml/2006/table">
            <a:tbl>
              <a:tblPr firstRow="1" bandRow="1">
                <a:tableStyleId>{5DA37D80-6434-44D0-A028-1B22A696006F}</a:tableStyleId>
              </a:tblPr>
              <a:tblGrid>
                <a:gridCol w="3245055">
                  <a:extLst>
                    <a:ext uri="{9D8B030D-6E8A-4147-A177-3AD203B41FA5}">
                      <a16:colId xmlns:a16="http://schemas.microsoft.com/office/drawing/2014/main" val="20000"/>
                    </a:ext>
                  </a:extLst>
                </a:gridCol>
                <a:gridCol w="3736039">
                  <a:extLst>
                    <a:ext uri="{9D8B030D-6E8A-4147-A177-3AD203B41FA5}">
                      <a16:colId xmlns:a16="http://schemas.microsoft.com/office/drawing/2014/main" val="20001"/>
                    </a:ext>
                  </a:extLst>
                </a:gridCol>
                <a:gridCol w="3104881">
                  <a:extLst>
                    <a:ext uri="{9D8B030D-6E8A-4147-A177-3AD203B41FA5}">
                      <a16:colId xmlns:a16="http://schemas.microsoft.com/office/drawing/2014/main" val="20002"/>
                    </a:ext>
                  </a:extLst>
                </a:gridCol>
              </a:tblGrid>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contact</a:t>
                      </a:r>
                      <a:r>
                        <a:rPr lang="en-US" sz="2400" b="1"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lens</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kɒntækt</a:t>
                      </a: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lenz</a:t>
                      </a:r>
                      <a:r>
                        <a:rPr lang="en-U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Kính</a:t>
                      </a:r>
                      <a:r>
                        <a:rPr lang="en-US" sz="24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áp</a:t>
                      </a:r>
                      <a:r>
                        <a:rPr lang="en-US" sz="24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tròng</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bl>
          </a:graphicData>
        </a:graphic>
      </p:graphicFrame>
      <p:pic>
        <p:nvPicPr>
          <p:cNvPr id="2" name="technolog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26382" y="2003944"/>
            <a:ext cx="487363" cy="487363"/>
          </a:xfrm>
          <a:prstGeom prst="rect">
            <a:avLst/>
          </a:prstGeom>
        </p:spPr>
      </p:pic>
      <p:pic>
        <p:nvPicPr>
          <p:cNvPr id="3" name="face to fac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626381" y="2666232"/>
            <a:ext cx="487363" cy="487363"/>
          </a:xfrm>
          <a:prstGeom prst="rect">
            <a:avLst/>
          </a:prstGeom>
        </p:spPr>
      </p:pic>
      <p:pic>
        <p:nvPicPr>
          <p:cNvPr id="4" name="contact len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26380" y="3328520"/>
            <a:ext cx="487363" cy="487363"/>
          </a:xfrm>
          <a:prstGeom prst="rect">
            <a:avLst/>
          </a:prstGeom>
        </p:spPr>
      </p:pic>
      <p:pic>
        <p:nvPicPr>
          <p:cNvPr id="5" name="breakout room">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661738" y="3990808"/>
            <a:ext cx="487363" cy="487363"/>
          </a:xfrm>
          <a:prstGeom prst="rect">
            <a:avLst/>
          </a:prstGeom>
        </p:spPr>
      </p:pic>
      <p:pic>
        <p:nvPicPr>
          <p:cNvPr id="7" name="contact len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14302" y="4653096"/>
            <a:ext cx="487363" cy="487363"/>
          </a:xfrm>
          <a:prstGeom prst="rect">
            <a:avLst/>
          </a:prstGeom>
        </p:spPr>
      </p:pic>
      <p:pic>
        <p:nvPicPr>
          <p:cNvPr id="8" name="inventio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618255" y="5357070"/>
            <a:ext cx="487363" cy="48736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4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36"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48"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36" fill="hold"/>
                                        <p:tgtEl>
                                          <p:spTgt spid="7"/>
                                        </p:tgtEl>
                                      </p:cBhvr>
                                    </p:cmd>
                                  </p:childTnLst>
                                </p:cTn>
                              </p:par>
                            </p:childTnLst>
                          </p:cTn>
                        </p:par>
                      </p:childTnLst>
                    </p:cTn>
                  </p:par>
                </p:childTnLst>
              </p:cTn>
              <p:nextCondLst>
                <p:cond evt="onClick" delay="0">
                  <p:tgtEl>
                    <p:spTgt spid="7"/>
                  </p:tgtEl>
                </p:cond>
              </p:nextCondLst>
            </p:seq>
            <p:audio>
              <p:cMediaNode vol="80000">
                <p:cTn id="31" fill="hold" display="0">
                  <p:stCondLst>
                    <p:cond delay="indefinite"/>
                  </p:stCondLst>
                  <p:endCondLst>
                    <p:cond evt="onStopAudio" delay="0">
                      <p:tgtEl>
                        <p:sldTgt/>
                      </p:tgtEl>
                    </p:cond>
                  </p:endCondLst>
                </p:cTn>
                <p:tgtEl>
                  <p:spTgt spid="7"/>
                </p:tgtEl>
              </p:cMediaNode>
            </p:audio>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04" fill="hold"/>
                                        <p:tgtEl>
                                          <p:spTgt spid="8"/>
                                        </p:tgtEl>
                                      </p:cBhvr>
                                    </p:cmd>
                                  </p:childTnLst>
                                </p:cTn>
                              </p:par>
                            </p:childTnLst>
                          </p:cTn>
                        </p:par>
                      </p:childTnLst>
                    </p:cTn>
                  </p:par>
                </p:childTnLst>
              </p:cTn>
              <p:nextCondLst>
                <p:cond evt="onClick" delay="0">
                  <p:tgtEl>
                    <p:spTgt spid="8"/>
                  </p:tgtEl>
                </p:cond>
              </p:nextCondLst>
            </p:seq>
            <p:audio>
              <p:cMediaNode vol="80000">
                <p:cTn id="3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905" y="1905"/>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LEAD-IN</a:t>
            </a:r>
          </a:p>
        </p:txBody>
      </p:sp>
      <p:sp>
        <p:nvSpPr>
          <p:cNvPr id="4" name="TextBox 3">
            <a:extLst>
              <a:ext uri="{FF2B5EF4-FFF2-40B4-BE49-F238E27FC236}">
                <a16:creationId xmlns:a16="http://schemas.microsoft.com/office/drawing/2014/main" id="{90A3E95A-3D5D-4E3E-A00D-CA3CAC576081}"/>
              </a:ext>
            </a:extLst>
          </p:cNvPr>
          <p:cNvSpPr txBox="1"/>
          <p:nvPr/>
        </p:nvSpPr>
        <p:spPr>
          <a:xfrm>
            <a:off x="828958" y="895376"/>
            <a:ext cx="3907971" cy="523220"/>
          </a:xfrm>
          <a:prstGeom prst="rect">
            <a:avLst/>
          </a:prstGeom>
          <a:noFill/>
        </p:spPr>
        <p:txBody>
          <a:bodyPr wrap="square" rtlCol="0">
            <a:spAutoFit/>
          </a:bodyPr>
          <a:lstStyle/>
          <a:p>
            <a:r>
              <a:rPr lang="en-US" sz="2800" b="1" dirty="0">
                <a:solidFill>
                  <a:srgbClr val="FF0000"/>
                </a:solidFill>
              </a:rPr>
              <a:t>Answer the questions:</a:t>
            </a:r>
          </a:p>
        </p:txBody>
      </p:sp>
      <p:sp>
        <p:nvSpPr>
          <p:cNvPr id="5" name="TextBox 4">
            <a:extLst>
              <a:ext uri="{FF2B5EF4-FFF2-40B4-BE49-F238E27FC236}">
                <a16:creationId xmlns:a16="http://schemas.microsoft.com/office/drawing/2014/main" id="{337A5E1E-3CA0-4464-8CDD-31E8FAFCE4DB}"/>
              </a:ext>
            </a:extLst>
          </p:cNvPr>
          <p:cNvSpPr txBox="1"/>
          <p:nvPr/>
        </p:nvSpPr>
        <p:spPr>
          <a:xfrm>
            <a:off x="5177263" y="14907"/>
            <a:ext cx="3478831" cy="923330"/>
          </a:xfrm>
          <a:prstGeom prst="rect">
            <a:avLst/>
          </a:prstGeom>
          <a:noFill/>
        </p:spPr>
        <p:txBody>
          <a:bodyPr wrap="square" rtlCol="0">
            <a:spAutoFit/>
          </a:bodyPr>
          <a:lstStyle/>
          <a:p>
            <a:pPr algn="ctr"/>
            <a:r>
              <a:rPr lang="en-US" sz="5400" b="1" dirty="0">
                <a:solidFill>
                  <a:srgbClr val="FFFF00"/>
                </a:solidFill>
                <a:effectLst>
                  <a:outerShdw blurRad="38100" dist="38100" dir="2700000" algn="tl">
                    <a:srgbClr val="000000">
                      <a:alpha val="43137"/>
                    </a:srgbClr>
                  </a:outerShdw>
                </a:effectLst>
              </a:rPr>
              <a:t>CHATTING</a:t>
            </a:r>
          </a:p>
        </p:txBody>
      </p:sp>
      <p:sp>
        <p:nvSpPr>
          <p:cNvPr id="21" name="TextBox 20">
            <a:extLst>
              <a:ext uri="{FF2B5EF4-FFF2-40B4-BE49-F238E27FC236}">
                <a16:creationId xmlns:a16="http://schemas.microsoft.com/office/drawing/2014/main" id="{A982B3A6-EACF-42EF-B0CF-D6FC910459A8}"/>
              </a:ext>
            </a:extLst>
          </p:cNvPr>
          <p:cNvSpPr txBox="1"/>
          <p:nvPr/>
        </p:nvSpPr>
        <p:spPr>
          <a:xfrm>
            <a:off x="368550" y="1187376"/>
            <a:ext cx="6648070" cy="2430922"/>
          </a:xfrm>
          <a:prstGeom prst="rect">
            <a:avLst/>
          </a:prstGeom>
          <a:noFill/>
        </p:spPr>
        <p:txBody>
          <a:bodyPr wrap="square">
            <a:spAutoFit/>
          </a:bodyPr>
          <a:lstStyle/>
          <a:p>
            <a:pPr>
              <a:lnSpc>
                <a:spcPct val="150000"/>
              </a:lnSpc>
            </a:pPr>
            <a:r>
              <a:rPr lang="en-US" sz="2600" b="1" dirty="0"/>
              <a:t>1. Who are the girl and the  boy?  </a:t>
            </a:r>
          </a:p>
          <a:p>
            <a:pPr>
              <a:lnSpc>
                <a:spcPct val="150000"/>
              </a:lnSpc>
            </a:pPr>
            <a:r>
              <a:rPr lang="en-US" sz="2600" b="1" dirty="0"/>
              <a:t>2. Where  do  you think  they  are? </a:t>
            </a:r>
          </a:p>
          <a:p>
            <a:pPr>
              <a:lnSpc>
                <a:spcPct val="150000"/>
              </a:lnSpc>
            </a:pPr>
            <a:r>
              <a:rPr lang="en-US" sz="2600" b="1" dirty="0"/>
              <a:t>3. What  might they  be  talking about? </a:t>
            </a:r>
          </a:p>
          <a:p>
            <a:pPr>
              <a:lnSpc>
                <a:spcPct val="150000"/>
              </a:lnSpc>
            </a:pPr>
            <a:r>
              <a:rPr lang="en-US" sz="2600" b="1" dirty="0"/>
              <a:t>4. What can you see in the bubble? </a:t>
            </a:r>
          </a:p>
        </p:txBody>
      </p:sp>
      <p:grpSp>
        <p:nvGrpSpPr>
          <p:cNvPr id="8" name="Group 7"/>
          <p:cNvGrpSpPr/>
          <p:nvPr/>
        </p:nvGrpSpPr>
        <p:grpSpPr>
          <a:xfrm>
            <a:off x="5822302" y="3787920"/>
            <a:ext cx="6387013" cy="3084583"/>
            <a:chOff x="5421086" y="3299404"/>
            <a:chExt cx="6788229" cy="35731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086" y="3299404"/>
              <a:ext cx="3545632" cy="35585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056" y="3301264"/>
              <a:ext cx="3261259" cy="3571240"/>
            </a:xfrm>
            <a:prstGeom prst="rect">
              <a:avLst/>
            </a:prstGeom>
          </p:spPr>
        </p:pic>
      </p:grpSp>
      <p:sp>
        <p:nvSpPr>
          <p:cNvPr id="9" name="Rectangle 8"/>
          <p:cNvSpPr/>
          <p:nvPr/>
        </p:nvSpPr>
        <p:spPr>
          <a:xfrm>
            <a:off x="828958" y="3615396"/>
            <a:ext cx="4776502" cy="630429"/>
          </a:xfrm>
          <a:prstGeom prst="rect">
            <a:avLst/>
          </a:prstGeom>
        </p:spPr>
        <p:txBody>
          <a:bodyPr wrap="square">
            <a:spAutoFit/>
          </a:bodyPr>
          <a:lstStyle/>
          <a:p>
            <a:pPr>
              <a:lnSpc>
                <a:spcPct val="150000"/>
              </a:lnSpc>
            </a:pPr>
            <a:r>
              <a:rPr lang="en-US" sz="2600" b="1" dirty="0">
                <a:solidFill>
                  <a:schemeClr val="accent6">
                    <a:lumMod val="75000"/>
                  </a:schemeClr>
                </a:solidFill>
              </a:rPr>
              <a:t>A boy, a computer, an eye …</a:t>
            </a:r>
          </a:p>
        </p:txBody>
      </p:sp>
      <p:sp>
        <p:nvSpPr>
          <p:cNvPr id="16" name="TextBox 15">
            <a:extLst>
              <a:ext uri="{FF2B5EF4-FFF2-40B4-BE49-F238E27FC236}">
                <a16:creationId xmlns:a16="http://schemas.microsoft.com/office/drawing/2014/main" id="{90A3E95A-3D5D-4E3E-A00D-CA3CAC576081}"/>
              </a:ext>
            </a:extLst>
          </p:cNvPr>
          <p:cNvSpPr txBox="1"/>
          <p:nvPr/>
        </p:nvSpPr>
        <p:spPr>
          <a:xfrm>
            <a:off x="6468251" y="1160307"/>
            <a:ext cx="3907971" cy="630429"/>
          </a:xfrm>
          <a:prstGeom prst="rect">
            <a:avLst/>
          </a:prstGeom>
          <a:noFill/>
        </p:spPr>
        <p:txBody>
          <a:bodyPr wrap="square" rtlCol="0">
            <a:spAutoFit/>
          </a:bodyPr>
          <a:lstStyle/>
          <a:p>
            <a:pPr>
              <a:lnSpc>
                <a:spcPct val="150000"/>
              </a:lnSpc>
            </a:pPr>
            <a:r>
              <a:rPr lang="en-US" sz="2600" b="1" dirty="0">
                <a:solidFill>
                  <a:schemeClr val="accent6">
                    <a:lumMod val="75000"/>
                  </a:schemeClr>
                </a:solidFill>
              </a:rPr>
              <a:t>They are Minh and Ann.</a:t>
            </a:r>
          </a:p>
        </p:txBody>
      </p:sp>
      <p:sp>
        <p:nvSpPr>
          <p:cNvPr id="17" name="TextBox 16">
            <a:extLst>
              <a:ext uri="{FF2B5EF4-FFF2-40B4-BE49-F238E27FC236}">
                <a16:creationId xmlns:a16="http://schemas.microsoft.com/office/drawing/2014/main" id="{90A3E95A-3D5D-4E3E-A00D-CA3CAC576081}"/>
              </a:ext>
            </a:extLst>
          </p:cNvPr>
          <p:cNvSpPr txBox="1"/>
          <p:nvPr/>
        </p:nvSpPr>
        <p:spPr>
          <a:xfrm>
            <a:off x="6468250" y="1755771"/>
            <a:ext cx="3907971" cy="630429"/>
          </a:xfrm>
          <a:prstGeom prst="rect">
            <a:avLst/>
          </a:prstGeom>
          <a:noFill/>
        </p:spPr>
        <p:txBody>
          <a:bodyPr wrap="square" rtlCol="0">
            <a:spAutoFit/>
          </a:bodyPr>
          <a:lstStyle/>
          <a:p>
            <a:pPr>
              <a:lnSpc>
                <a:spcPct val="150000"/>
              </a:lnSpc>
            </a:pPr>
            <a:r>
              <a:rPr lang="en-US" sz="2600" b="1" dirty="0">
                <a:solidFill>
                  <a:schemeClr val="accent6">
                    <a:lumMod val="75000"/>
                  </a:schemeClr>
                </a:solidFill>
              </a:rPr>
              <a:t>They are at school.</a:t>
            </a:r>
          </a:p>
        </p:txBody>
      </p:sp>
      <p:sp>
        <p:nvSpPr>
          <p:cNvPr id="18" name="TextBox 17">
            <a:extLst>
              <a:ext uri="{FF2B5EF4-FFF2-40B4-BE49-F238E27FC236}">
                <a16:creationId xmlns:a16="http://schemas.microsoft.com/office/drawing/2014/main" id="{90A3E95A-3D5D-4E3E-A00D-CA3CAC576081}"/>
              </a:ext>
            </a:extLst>
          </p:cNvPr>
          <p:cNvSpPr txBox="1"/>
          <p:nvPr/>
        </p:nvSpPr>
        <p:spPr>
          <a:xfrm>
            <a:off x="6468250" y="2364081"/>
            <a:ext cx="5741066" cy="1230593"/>
          </a:xfrm>
          <a:prstGeom prst="rect">
            <a:avLst/>
          </a:prstGeom>
          <a:noFill/>
        </p:spPr>
        <p:txBody>
          <a:bodyPr wrap="square" rtlCol="0">
            <a:spAutoFit/>
          </a:bodyPr>
          <a:lstStyle/>
          <a:p>
            <a:pPr>
              <a:lnSpc>
                <a:spcPct val="150000"/>
              </a:lnSpc>
            </a:pPr>
            <a:r>
              <a:rPr lang="en-US" sz="2600" b="1" dirty="0">
                <a:solidFill>
                  <a:schemeClr val="accent6">
                    <a:lumMod val="75000"/>
                  </a:schemeClr>
                </a:solidFill>
              </a:rPr>
              <a:t>They are discussing their online class / robot teacher.</a:t>
            </a:r>
          </a:p>
        </p:txBody>
      </p:sp>
    </p:spTree>
    <p:extLst>
      <p:ext uri="{BB962C8B-B14F-4D97-AF65-F5344CB8AC3E}">
        <p14:creationId xmlns:p14="http://schemas.microsoft.com/office/powerpoint/2010/main" val="36099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1" y="1035276"/>
            <a:ext cx="802263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read.</a:t>
            </a:r>
          </a:p>
        </p:txBody>
      </p:sp>
      <p:sp>
        <p:nvSpPr>
          <p:cNvPr id="16" name="Rounded Rectangle 15"/>
          <p:cNvSpPr/>
          <p:nvPr/>
        </p:nvSpPr>
        <p:spPr>
          <a:xfrm>
            <a:off x="487067" y="10148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91216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B762BA3-5846-49A1-A041-93C20AA09C52}"/>
              </a:ext>
            </a:extLst>
          </p:cNvPr>
          <p:cNvSpPr txBox="1"/>
          <p:nvPr/>
        </p:nvSpPr>
        <p:spPr>
          <a:xfrm>
            <a:off x="295564" y="1656472"/>
            <a:ext cx="11716731" cy="5093702"/>
          </a:xfrm>
          <a:prstGeom prst="rect">
            <a:avLst/>
          </a:prstGeom>
          <a:noFill/>
        </p:spPr>
        <p:txBody>
          <a:bodyPr wrap="square">
            <a:spAutoFit/>
          </a:bodyPr>
          <a:lstStyle/>
          <a:p>
            <a:pPr algn="just">
              <a:lnSpc>
                <a:spcPts val="3000"/>
              </a:lnSpc>
            </a:pPr>
            <a:r>
              <a:rPr lang="en-US" sz="2000" b="1" i="1" dirty="0">
                <a:solidFill>
                  <a:srgbClr val="242021"/>
                </a:solidFill>
                <a:latin typeface="ChronicaProMediumIt"/>
              </a:rPr>
              <a:t>Minh</a:t>
            </a:r>
            <a:r>
              <a:rPr lang="en-US" sz="2000" dirty="0">
                <a:solidFill>
                  <a:srgbClr val="242021"/>
                </a:solidFill>
                <a:latin typeface="ChronicaProMediumIt"/>
              </a:rPr>
              <a:t>: I really liked yesterday’s online lesson. What about you, Ann?</a:t>
            </a:r>
          </a:p>
          <a:p>
            <a:pPr algn="just">
              <a:lnSpc>
                <a:spcPts val="3000"/>
              </a:lnSpc>
            </a:pPr>
            <a:r>
              <a:rPr lang="en-US" sz="2000" b="1" i="1" dirty="0">
                <a:solidFill>
                  <a:srgbClr val="242021"/>
                </a:solidFill>
                <a:latin typeface="ChronicaProMediumIt"/>
              </a:rPr>
              <a:t>Ann</a:t>
            </a:r>
            <a:r>
              <a:rPr lang="en-US" sz="2000" dirty="0">
                <a:solidFill>
                  <a:srgbClr val="242021"/>
                </a:solidFill>
                <a:latin typeface="ChronicaProMediumIt"/>
              </a:rPr>
              <a:t>:   I prefer having face-to-face classes. I like to interact with my classmates during the lessons.</a:t>
            </a:r>
          </a:p>
          <a:p>
            <a:pPr algn="just">
              <a:lnSpc>
                <a:spcPts val="3000"/>
              </a:lnSpc>
            </a:pPr>
            <a:r>
              <a:rPr lang="en-US" sz="2000" b="1" i="1" dirty="0">
                <a:solidFill>
                  <a:srgbClr val="242021"/>
                </a:solidFill>
                <a:latin typeface="ChronicaProMediumIt"/>
              </a:rPr>
              <a:t>Minh</a:t>
            </a:r>
            <a:r>
              <a:rPr lang="en-US" sz="2000" dirty="0">
                <a:solidFill>
                  <a:srgbClr val="242021"/>
                </a:solidFill>
                <a:latin typeface="ChronicaProMediumIt"/>
              </a:rPr>
              <a:t>: I think online classes are convenient during bad weather or epidemics. Also, students can still interact when they are in breakout rooms.</a:t>
            </a:r>
          </a:p>
          <a:p>
            <a:pPr algn="just">
              <a:lnSpc>
                <a:spcPts val="3000"/>
              </a:lnSpc>
            </a:pPr>
            <a:r>
              <a:rPr lang="en-US" sz="2000" b="1" i="1" dirty="0">
                <a:solidFill>
                  <a:srgbClr val="242021"/>
                </a:solidFill>
                <a:latin typeface="ChronicaProMediumIt"/>
              </a:rPr>
              <a:t>Ann</a:t>
            </a:r>
            <a:r>
              <a:rPr lang="en-US" sz="2000" dirty="0">
                <a:solidFill>
                  <a:srgbClr val="242021"/>
                </a:solidFill>
                <a:latin typeface="ChronicaProMediumIt"/>
              </a:rPr>
              <a:t>:  But the Internet connection doesn’t always work well enough to learn online. And my eyes get tired when I work in front of the computer screen for a long time.</a:t>
            </a:r>
          </a:p>
          <a:p>
            <a:pPr algn="just">
              <a:lnSpc>
                <a:spcPts val="3000"/>
              </a:lnSpc>
            </a:pPr>
            <a:r>
              <a:rPr lang="en-US" sz="2000" b="1" i="1" dirty="0">
                <a:solidFill>
                  <a:srgbClr val="242021"/>
                </a:solidFill>
                <a:latin typeface="ChronicaProMediumIt"/>
              </a:rPr>
              <a:t>Minh</a:t>
            </a:r>
            <a:r>
              <a:rPr lang="en-US" sz="2000" dirty="0">
                <a:solidFill>
                  <a:srgbClr val="242021"/>
                </a:solidFill>
                <a:latin typeface="ChronicaProMediumIt"/>
              </a:rPr>
              <a:t>: I know what you mean. But there’s some great news for us. 3D contact lenses will soon be available. With them, our eyes won’t get tired when looking at a computer screen all day long.</a:t>
            </a:r>
          </a:p>
          <a:p>
            <a:pPr algn="just">
              <a:lnSpc>
                <a:spcPts val="3000"/>
              </a:lnSpc>
            </a:pPr>
            <a:r>
              <a:rPr lang="en-US" sz="2000" b="1" i="1" dirty="0">
                <a:solidFill>
                  <a:srgbClr val="242021"/>
                </a:solidFill>
                <a:latin typeface="ChronicaProMediumIt"/>
              </a:rPr>
              <a:t>Ann</a:t>
            </a:r>
            <a:r>
              <a:rPr lang="en-US" sz="2000" dirty="0">
                <a:solidFill>
                  <a:srgbClr val="242021"/>
                </a:solidFill>
                <a:latin typeface="ChronicaProMediumIt"/>
              </a:rPr>
              <a:t>:   Wow, that’s brilliant!</a:t>
            </a:r>
          </a:p>
          <a:p>
            <a:pPr algn="just">
              <a:lnSpc>
                <a:spcPts val="3000"/>
              </a:lnSpc>
            </a:pPr>
            <a:r>
              <a:rPr lang="en-US" sz="2000" b="1" i="1" dirty="0">
                <a:solidFill>
                  <a:srgbClr val="242021"/>
                </a:solidFill>
                <a:latin typeface="ChronicaProMediumIt"/>
              </a:rPr>
              <a:t>Minh</a:t>
            </a:r>
            <a:r>
              <a:rPr lang="en-US" sz="2000" dirty="0">
                <a:solidFill>
                  <a:srgbClr val="242021"/>
                </a:solidFill>
                <a:latin typeface="ChronicaProMediumIt"/>
              </a:rPr>
              <a:t>:  Another helpful invention is robot teachers. They will teach us when our human teachers are not available or get ill. My uncle said the robots would be able to mark our work and give us feedback too.</a:t>
            </a:r>
          </a:p>
          <a:p>
            <a:pPr algn="just">
              <a:lnSpc>
                <a:spcPts val="3000"/>
              </a:lnSpc>
            </a:pPr>
            <a:r>
              <a:rPr lang="en-US" sz="2000" b="1" i="1" dirty="0">
                <a:solidFill>
                  <a:srgbClr val="242021"/>
                </a:solidFill>
                <a:latin typeface="ChronicaProMediumIt"/>
              </a:rPr>
              <a:t>Ann</a:t>
            </a:r>
            <a:r>
              <a:rPr lang="en-US" sz="2000" dirty="0">
                <a:solidFill>
                  <a:srgbClr val="242021"/>
                </a:solidFill>
                <a:latin typeface="ChronicaProMediumIt"/>
              </a:rPr>
              <a:t>:  Fantastic! I can’t wait.</a:t>
            </a:r>
          </a:p>
        </p:txBody>
      </p:sp>
      <p:pic>
        <p:nvPicPr>
          <p:cNvPr id="3" name="06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49500" y="1008015"/>
            <a:ext cx="586597" cy="586597"/>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5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
        <p:nvSpPr>
          <p:cNvPr id="13" name="Rounded Rectangle 12"/>
          <p:cNvSpPr/>
          <p:nvPr/>
        </p:nvSpPr>
        <p:spPr>
          <a:xfrm>
            <a:off x="604692" y="13395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77792" y="1339539"/>
            <a:ext cx="1033824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conversation again and tick       T (True) or F (False).</a:t>
            </a:r>
          </a:p>
        </p:txBody>
      </p:sp>
      <p:sp>
        <p:nvSpPr>
          <p:cNvPr id="17" name="TextBox 16"/>
          <p:cNvSpPr txBox="1"/>
          <p:nvPr/>
        </p:nvSpPr>
        <p:spPr>
          <a:xfrm>
            <a:off x="657478" y="12368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pic>
        <p:nvPicPr>
          <p:cNvPr id="15" name="Picture 14"/>
          <p:cNvPicPr>
            <a:picLocks noChangeAspect="1"/>
          </p:cNvPicPr>
          <p:nvPr/>
        </p:nvPicPr>
        <p:blipFill>
          <a:blip r:embed="rId3"/>
          <a:stretch>
            <a:fillRect/>
          </a:stretch>
        </p:blipFill>
        <p:spPr>
          <a:xfrm>
            <a:off x="6715477" y="1319394"/>
            <a:ext cx="596976" cy="501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02524609"/>
              </p:ext>
            </p:extLst>
          </p:nvPr>
        </p:nvGraphicFramePr>
        <p:xfrm>
          <a:off x="1279312" y="2075672"/>
          <a:ext cx="9547015" cy="4389120"/>
        </p:xfrm>
        <a:graphic>
          <a:graphicData uri="http://schemas.openxmlformats.org/drawingml/2006/table">
            <a:tbl>
              <a:tblPr firstRow="1" bandRow="1">
                <a:tableStyleId>{5C22544A-7EE6-4342-B048-85BDC9FD1C3A}</a:tableStyleId>
              </a:tblPr>
              <a:tblGrid>
                <a:gridCol w="7690221">
                  <a:extLst>
                    <a:ext uri="{9D8B030D-6E8A-4147-A177-3AD203B41FA5}">
                      <a16:colId xmlns:a16="http://schemas.microsoft.com/office/drawing/2014/main" val="605699159"/>
                    </a:ext>
                  </a:extLst>
                </a:gridCol>
                <a:gridCol w="914400">
                  <a:extLst>
                    <a:ext uri="{9D8B030D-6E8A-4147-A177-3AD203B41FA5}">
                      <a16:colId xmlns:a16="http://schemas.microsoft.com/office/drawing/2014/main" val="3118911899"/>
                    </a:ext>
                  </a:extLst>
                </a:gridCol>
                <a:gridCol w="942394">
                  <a:extLst>
                    <a:ext uri="{9D8B030D-6E8A-4147-A177-3AD203B41FA5}">
                      <a16:colId xmlns:a16="http://schemas.microsoft.com/office/drawing/2014/main" val="3778230252"/>
                    </a:ext>
                  </a:extLst>
                </a:gridCol>
              </a:tblGrid>
              <a:tr h="370840">
                <a:tc>
                  <a:txBody>
                    <a:bodyPr/>
                    <a:lstStyle/>
                    <a:p>
                      <a:pPr algn="ctr"/>
                      <a:r>
                        <a:rPr lang="en-US" sz="2800" dirty="0">
                          <a:solidFill>
                            <a:schemeClr val="tx1"/>
                          </a:solidFill>
                        </a:rPr>
                        <a:t>STATEMENTS</a:t>
                      </a:r>
                    </a:p>
                  </a:txBody>
                  <a:tcPr>
                    <a:solidFill>
                      <a:srgbClr val="FBCDCD"/>
                    </a:solidFill>
                  </a:tcPr>
                </a:tc>
                <a:tc>
                  <a:txBody>
                    <a:bodyPr/>
                    <a:lstStyle/>
                    <a:p>
                      <a:pPr algn="ctr"/>
                      <a:r>
                        <a:rPr lang="en-US" sz="2800" dirty="0">
                          <a:solidFill>
                            <a:schemeClr val="tx1"/>
                          </a:solidFill>
                        </a:rPr>
                        <a:t>T</a:t>
                      </a:r>
                    </a:p>
                  </a:txBody>
                  <a:tcPr>
                    <a:solidFill>
                      <a:srgbClr val="FBCDCD"/>
                    </a:solidFill>
                  </a:tcPr>
                </a:tc>
                <a:tc>
                  <a:txBody>
                    <a:bodyPr/>
                    <a:lstStyle/>
                    <a:p>
                      <a:pPr algn="ctr"/>
                      <a:r>
                        <a:rPr lang="en-US" sz="2800" dirty="0">
                          <a:solidFill>
                            <a:schemeClr val="tx1"/>
                          </a:solidFill>
                        </a:rPr>
                        <a:t>F</a:t>
                      </a:r>
                    </a:p>
                  </a:txBody>
                  <a:tcPr>
                    <a:solidFill>
                      <a:srgbClr val="FBCDCD"/>
                    </a:solidFill>
                  </a:tcPr>
                </a:tc>
                <a:extLst>
                  <a:ext uri="{0D108BD9-81ED-4DB2-BD59-A6C34878D82A}">
                    <a16:rowId xmlns:a16="http://schemas.microsoft.com/office/drawing/2014/main" val="4028307752"/>
                  </a:ext>
                </a:extLst>
              </a:tr>
              <a:tr h="370840">
                <a:tc>
                  <a:txBody>
                    <a:bodyPr/>
                    <a:lstStyle/>
                    <a:p>
                      <a:r>
                        <a:rPr lang="en-US" sz="2800" dirty="0"/>
                        <a:t>1. Ann and Minh had a face-to-face</a:t>
                      </a:r>
                      <a:r>
                        <a:rPr lang="en-US" sz="2800" baseline="0" dirty="0"/>
                        <a:t> class yesterday.</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678086981"/>
                  </a:ext>
                </a:extLst>
              </a:tr>
              <a:tr h="370840">
                <a:tc>
                  <a:txBody>
                    <a:bodyPr/>
                    <a:lstStyle/>
                    <a:p>
                      <a:r>
                        <a:rPr lang="en-US" sz="2800" dirty="0"/>
                        <a:t>2. Ann likes face-to-face classes because she can interact with</a:t>
                      </a:r>
                      <a:r>
                        <a:rPr lang="en-US" sz="2800" baseline="0" dirty="0"/>
                        <a:t> her classmates.</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91618194"/>
                  </a:ext>
                </a:extLst>
              </a:tr>
              <a:tr h="370840">
                <a:tc>
                  <a:txBody>
                    <a:bodyPr/>
                    <a:lstStyle/>
                    <a:p>
                      <a:r>
                        <a:rPr lang="en-US" sz="2800" dirty="0"/>
                        <a:t>3. Minh finds online</a:t>
                      </a:r>
                      <a:r>
                        <a:rPr lang="en-US" sz="2800" baseline="0" dirty="0"/>
                        <a:t> classes inconvenient.</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801932977"/>
                  </a:ext>
                </a:extLst>
              </a:tr>
              <a:tr h="370840">
                <a:tc>
                  <a:txBody>
                    <a:bodyPr/>
                    <a:lstStyle/>
                    <a:p>
                      <a:r>
                        <a:rPr lang="en-US" sz="2800" dirty="0"/>
                        <a:t>4.</a:t>
                      </a:r>
                      <a:r>
                        <a:rPr lang="en-US" sz="2800" baseline="0" dirty="0"/>
                        <a:t> When students use 3D contact lenses, their eyes will not get tired.</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845748516"/>
                  </a:ext>
                </a:extLst>
              </a:tr>
              <a:tr h="370840">
                <a:tc>
                  <a:txBody>
                    <a:bodyPr/>
                    <a:lstStyle/>
                    <a:p>
                      <a:r>
                        <a:rPr lang="en-US" sz="2800" dirty="0"/>
                        <a:t>5. Robot teachers will</a:t>
                      </a:r>
                      <a:r>
                        <a:rPr lang="en-US" sz="2800" baseline="0" dirty="0"/>
                        <a:t> be able to mark papers and comment on students’ work.</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296459958"/>
                  </a:ext>
                </a:extLst>
              </a:tr>
            </a:tbl>
          </a:graphicData>
        </a:graphic>
      </p:graphicFrame>
      <p:pic>
        <p:nvPicPr>
          <p:cNvPr id="18" name="Picture 17"/>
          <p:cNvPicPr>
            <a:picLocks noChangeAspect="1"/>
          </p:cNvPicPr>
          <p:nvPr/>
        </p:nvPicPr>
        <p:blipFill>
          <a:blip r:embed="rId3"/>
          <a:stretch>
            <a:fillRect/>
          </a:stretch>
        </p:blipFill>
        <p:spPr>
          <a:xfrm>
            <a:off x="10099380" y="2560960"/>
            <a:ext cx="596976" cy="501953"/>
          </a:xfrm>
          <a:prstGeom prst="rect">
            <a:avLst/>
          </a:prstGeom>
        </p:spPr>
      </p:pic>
      <p:pic>
        <p:nvPicPr>
          <p:cNvPr id="19" name="Picture 18"/>
          <p:cNvPicPr>
            <a:picLocks noChangeAspect="1"/>
          </p:cNvPicPr>
          <p:nvPr/>
        </p:nvPicPr>
        <p:blipFill>
          <a:blip r:embed="rId3"/>
          <a:stretch>
            <a:fillRect/>
          </a:stretch>
        </p:blipFill>
        <p:spPr>
          <a:xfrm>
            <a:off x="10099380" y="4050155"/>
            <a:ext cx="596976" cy="501953"/>
          </a:xfrm>
          <a:prstGeom prst="rect">
            <a:avLst/>
          </a:prstGeom>
        </p:spPr>
      </p:pic>
      <p:pic>
        <p:nvPicPr>
          <p:cNvPr id="20" name="Picture 19"/>
          <p:cNvPicPr>
            <a:picLocks noChangeAspect="1"/>
          </p:cNvPicPr>
          <p:nvPr/>
        </p:nvPicPr>
        <p:blipFill>
          <a:blip r:embed="rId3"/>
          <a:stretch>
            <a:fillRect/>
          </a:stretch>
        </p:blipFill>
        <p:spPr>
          <a:xfrm>
            <a:off x="9181869" y="3281937"/>
            <a:ext cx="596976" cy="501953"/>
          </a:xfrm>
          <a:prstGeom prst="rect">
            <a:avLst/>
          </a:prstGeom>
        </p:spPr>
      </p:pic>
      <p:pic>
        <p:nvPicPr>
          <p:cNvPr id="21" name="Picture 20"/>
          <p:cNvPicPr>
            <a:picLocks noChangeAspect="1"/>
          </p:cNvPicPr>
          <p:nvPr/>
        </p:nvPicPr>
        <p:blipFill>
          <a:blip r:embed="rId3"/>
          <a:stretch>
            <a:fillRect/>
          </a:stretch>
        </p:blipFill>
        <p:spPr>
          <a:xfrm>
            <a:off x="9181869" y="4739178"/>
            <a:ext cx="596976" cy="501953"/>
          </a:xfrm>
          <a:prstGeom prst="rect">
            <a:avLst/>
          </a:prstGeom>
        </p:spPr>
      </p:pic>
      <p:pic>
        <p:nvPicPr>
          <p:cNvPr id="22" name="Picture 21"/>
          <p:cNvPicPr>
            <a:picLocks noChangeAspect="1"/>
          </p:cNvPicPr>
          <p:nvPr/>
        </p:nvPicPr>
        <p:blipFill>
          <a:blip r:embed="rId3"/>
          <a:stretch>
            <a:fillRect/>
          </a:stretch>
        </p:blipFill>
        <p:spPr>
          <a:xfrm>
            <a:off x="9181869" y="5791872"/>
            <a:ext cx="596976" cy="501953"/>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89" y="2813691"/>
            <a:ext cx="4204665" cy="17241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037" y="4786604"/>
            <a:ext cx="5402424" cy="20713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208" y="2505599"/>
            <a:ext cx="4764760" cy="2113779"/>
          </a:xfrm>
          <a:prstGeom prst="rect">
            <a:avLst/>
          </a:prstGeom>
        </p:spPr>
      </p:pic>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6690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Label each picture with a phrase from the box.</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Rounded Rectangle 1"/>
          <p:cNvSpPr/>
          <p:nvPr/>
        </p:nvSpPr>
        <p:spPr>
          <a:xfrm>
            <a:off x="1203649" y="1698171"/>
            <a:ext cx="8336552" cy="867747"/>
          </a:xfrm>
          <a:prstGeom prst="roundRect">
            <a:avLst/>
          </a:prstGeom>
          <a:solidFill>
            <a:srgbClr val="FBCD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TextBox 2"/>
          <p:cNvSpPr txBox="1"/>
          <p:nvPr/>
        </p:nvSpPr>
        <p:spPr>
          <a:xfrm>
            <a:off x="1399591" y="1698171"/>
            <a:ext cx="2659225" cy="461665"/>
          </a:xfrm>
          <a:prstGeom prst="rect">
            <a:avLst/>
          </a:prstGeom>
          <a:noFill/>
        </p:spPr>
        <p:txBody>
          <a:bodyPr wrap="square" rtlCol="0">
            <a:spAutoFit/>
          </a:bodyPr>
          <a:lstStyle/>
          <a:p>
            <a:r>
              <a:rPr lang="en-US" sz="2400" dirty="0"/>
              <a:t>3D contact lenses</a:t>
            </a:r>
          </a:p>
        </p:txBody>
      </p:sp>
      <p:sp>
        <p:nvSpPr>
          <p:cNvPr id="18" name="TextBox 17"/>
          <p:cNvSpPr txBox="1"/>
          <p:nvPr/>
        </p:nvSpPr>
        <p:spPr>
          <a:xfrm>
            <a:off x="4273419" y="1710257"/>
            <a:ext cx="2659225" cy="461665"/>
          </a:xfrm>
          <a:prstGeom prst="rect">
            <a:avLst/>
          </a:prstGeom>
          <a:noFill/>
        </p:spPr>
        <p:txBody>
          <a:bodyPr wrap="square" rtlCol="0">
            <a:spAutoFit/>
          </a:bodyPr>
          <a:lstStyle/>
          <a:p>
            <a:r>
              <a:rPr lang="en-US" sz="2400" dirty="0"/>
              <a:t>computer screen</a:t>
            </a:r>
          </a:p>
        </p:txBody>
      </p:sp>
      <p:sp>
        <p:nvSpPr>
          <p:cNvPr id="19" name="TextBox 18"/>
          <p:cNvSpPr txBox="1"/>
          <p:nvPr/>
        </p:nvSpPr>
        <p:spPr>
          <a:xfrm>
            <a:off x="6880976" y="1707502"/>
            <a:ext cx="2659225" cy="461665"/>
          </a:xfrm>
          <a:prstGeom prst="rect">
            <a:avLst/>
          </a:prstGeom>
          <a:noFill/>
        </p:spPr>
        <p:txBody>
          <a:bodyPr wrap="square" rtlCol="0">
            <a:spAutoFit/>
          </a:bodyPr>
          <a:lstStyle/>
          <a:p>
            <a:r>
              <a:rPr lang="en-US" sz="2400" dirty="0"/>
              <a:t>robot teacher</a:t>
            </a:r>
          </a:p>
        </p:txBody>
      </p:sp>
      <p:sp>
        <p:nvSpPr>
          <p:cNvPr id="20" name="TextBox 19"/>
          <p:cNvSpPr txBox="1"/>
          <p:nvPr/>
        </p:nvSpPr>
        <p:spPr>
          <a:xfrm>
            <a:off x="1384038" y="2093172"/>
            <a:ext cx="2659225" cy="461665"/>
          </a:xfrm>
          <a:prstGeom prst="rect">
            <a:avLst/>
          </a:prstGeom>
          <a:noFill/>
        </p:spPr>
        <p:txBody>
          <a:bodyPr wrap="square" rtlCol="0">
            <a:spAutoFit/>
          </a:bodyPr>
          <a:lstStyle/>
          <a:p>
            <a:r>
              <a:rPr lang="en-US" sz="2400" dirty="0"/>
              <a:t>breakout rooms</a:t>
            </a:r>
          </a:p>
        </p:txBody>
      </p:sp>
      <p:sp>
        <p:nvSpPr>
          <p:cNvPr id="28" name="TextBox 27"/>
          <p:cNvSpPr txBox="1"/>
          <p:nvPr/>
        </p:nvSpPr>
        <p:spPr>
          <a:xfrm>
            <a:off x="4257866" y="2105258"/>
            <a:ext cx="2659225" cy="461665"/>
          </a:xfrm>
          <a:prstGeom prst="rect">
            <a:avLst/>
          </a:prstGeom>
          <a:noFill/>
        </p:spPr>
        <p:txBody>
          <a:bodyPr wrap="square" rtlCol="0">
            <a:spAutoFit/>
          </a:bodyPr>
          <a:lstStyle/>
          <a:p>
            <a:r>
              <a:rPr lang="en-US" sz="2400" dirty="0"/>
              <a:t>online class</a:t>
            </a:r>
          </a:p>
        </p:txBody>
      </p:sp>
      <p:sp>
        <p:nvSpPr>
          <p:cNvPr id="29" name="TextBox 28"/>
          <p:cNvSpPr txBox="1"/>
          <p:nvPr/>
        </p:nvSpPr>
        <p:spPr>
          <a:xfrm>
            <a:off x="6865423" y="2093172"/>
            <a:ext cx="2659225" cy="461665"/>
          </a:xfrm>
          <a:prstGeom prst="rect">
            <a:avLst/>
          </a:prstGeom>
          <a:noFill/>
        </p:spPr>
        <p:txBody>
          <a:bodyPr wrap="square" rtlCol="0">
            <a:spAutoFit/>
          </a:bodyPr>
          <a:lstStyle/>
          <a:p>
            <a:r>
              <a:rPr lang="en-US" sz="2400" dirty="0"/>
              <a:t>Internet connection</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79167E-6 -3.7037E-7 L -0.26888 0.39468 " pathEditMode="relative" rAng="0" ptsTypes="AA">
                                      <p:cBhvr>
                                        <p:cTn id="6" dur="2000" fill="hold"/>
                                        <p:tgtEl>
                                          <p:spTgt spid="18"/>
                                        </p:tgtEl>
                                        <p:attrNameLst>
                                          <p:attrName>ppt_x</p:attrName>
                                          <p:attrName>ppt_y</p:attrName>
                                        </p:attrNameLst>
                                      </p:cBhvr>
                                      <p:rCtr x="-13451" y="19722"/>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1.875E-6 0 L 0.14818 0.3963 " pathEditMode="relative" rAng="0" ptsTypes="AA">
                                      <p:cBhvr>
                                        <p:cTn id="10" dur="2000" fill="hold"/>
                                        <p:tgtEl>
                                          <p:spTgt spid="3"/>
                                        </p:tgtEl>
                                        <p:attrNameLst>
                                          <p:attrName>ppt_x</p:attrName>
                                          <p:attrName>ppt_y</p:attrName>
                                        </p:attrNameLst>
                                      </p:cBhvr>
                                      <p:rCtr x="7409" y="19815"/>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125E-6 7.40741E-7 L 0.18464 0.33704 " pathEditMode="relative" rAng="0" ptsTypes="AA">
                                      <p:cBhvr>
                                        <p:cTn id="14" dur="2000" fill="hold"/>
                                        <p:tgtEl>
                                          <p:spTgt spid="28"/>
                                        </p:tgtEl>
                                        <p:attrNameLst>
                                          <p:attrName>ppt_x</p:attrName>
                                          <p:attrName>ppt_y</p:attrName>
                                        </p:attrNameLst>
                                      </p:cBhvr>
                                      <p:rCtr x="9232" y="16852"/>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5E-6 1.11111E-6 L 0.14817 0.38426 " pathEditMode="relative" rAng="0" ptsTypes="AA">
                                      <p:cBhvr>
                                        <p:cTn id="18" dur="2000" fill="hold"/>
                                        <p:tgtEl>
                                          <p:spTgt spid="19"/>
                                        </p:tgtEl>
                                        <p:attrNameLst>
                                          <p:attrName>ppt_x</p:attrName>
                                          <p:attrName>ppt_y</p:attrName>
                                        </p:attrNameLst>
                                      </p:cBhvr>
                                      <p:rCtr x="7409" y="19213"/>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95833E-6 1.11111E-6 L 0.25429 0.61088 " pathEditMode="relative" rAng="0" ptsTypes="AA">
                                      <p:cBhvr>
                                        <p:cTn id="22" dur="2000" fill="hold"/>
                                        <p:tgtEl>
                                          <p:spTgt spid="20"/>
                                        </p:tgtEl>
                                        <p:attrNameLst>
                                          <p:attrName>ppt_x</p:attrName>
                                          <p:attrName>ppt_y</p:attrName>
                                        </p:attrNameLst>
                                      </p:cBhvr>
                                      <p:rCtr x="12708" y="30532"/>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4.58333E-6 1.11111E-6 L -0.00938 0.61342 " pathEditMode="relative" rAng="0" ptsTypes="AA">
                                      <p:cBhvr>
                                        <p:cTn id="26" dur="2000" fill="hold"/>
                                        <p:tgtEl>
                                          <p:spTgt spid="29"/>
                                        </p:tgtEl>
                                        <p:attrNameLst>
                                          <p:attrName>ppt_x</p:attrName>
                                          <p:attrName>ppt_y</p:attrName>
                                        </p:attrNameLst>
                                      </p:cBhvr>
                                      <p:rCtr x="-469" y="3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03649" y="1698171"/>
            <a:ext cx="8336552" cy="867747"/>
          </a:xfrm>
          <a:prstGeom prst="roundRect">
            <a:avLst/>
          </a:prstGeom>
          <a:solidFill>
            <a:srgbClr val="FBCD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05482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Complete the sentences, using the phrases in </a:t>
            </a:r>
            <a:r>
              <a:rPr lang="en-US" sz="2400" b="1" dirty="0">
                <a:solidFill>
                  <a:srgbClr val="FF0000"/>
                </a:solidFill>
                <a:effectLst>
                  <a:glow rad="88900">
                    <a:schemeClr val="bg1"/>
                  </a:glow>
                </a:effectLst>
                <a:latin typeface="Arial" panose="020B0604020202020204" pitchFamily="34" charset="0"/>
                <a:cs typeface="Arial" panose="020B0604020202020204" pitchFamily="34" charset="0"/>
              </a:rPr>
              <a:t>3</a:t>
            </a:r>
          </a:p>
        </p:txBody>
      </p:sp>
      <p:sp>
        <p:nvSpPr>
          <p:cNvPr id="16" name="Rounded Rectangle 15"/>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9666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Content Placeholder 2"/>
          <p:cNvSpPr>
            <a:spLocks noGrp="1"/>
          </p:cNvSpPr>
          <p:nvPr>
            <p:ph idx="1"/>
          </p:nvPr>
        </p:nvSpPr>
        <p:spPr>
          <a:xfrm>
            <a:off x="1091966" y="2934159"/>
            <a:ext cx="10515600" cy="4351338"/>
          </a:xfrm>
        </p:spPr>
        <p:txBody>
          <a:bodyPr>
            <a:normAutofit/>
          </a:bodyPr>
          <a:lstStyle/>
          <a:p>
            <a:pPr marL="514350" indent="-514350">
              <a:lnSpc>
                <a:spcPct val="100000"/>
              </a:lnSpc>
              <a:buAutoNum type="arabicPeriod"/>
            </a:pPr>
            <a:r>
              <a:rPr lang="en-US" sz="2400" dirty="0"/>
              <a:t>I can’t see the documents on the computer very clearly. I need a larger ______________.</a:t>
            </a:r>
          </a:p>
          <a:p>
            <a:pPr marL="514350" indent="-514350">
              <a:lnSpc>
                <a:spcPct val="100000"/>
              </a:lnSpc>
              <a:buAutoNum type="arabicPeriod"/>
            </a:pPr>
            <a:r>
              <a:rPr lang="en-US" sz="2400" dirty="0"/>
              <a:t>During our lessons, our teacher puts us into ______________ for group discussions.</a:t>
            </a:r>
          </a:p>
          <a:p>
            <a:pPr marL="514350" indent="-514350">
              <a:lnSpc>
                <a:spcPct val="100000"/>
              </a:lnSpc>
              <a:buAutoNum type="arabicPeriod"/>
            </a:pPr>
            <a:r>
              <a:rPr lang="en-US" sz="2400" dirty="0"/>
              <a:t>A____________ in Korea teaches English to primary students.</a:t>
            </a:r>
          </a:p>
          <a:p>
            <a:pPr marL="514350" indent="-514350">
              <a:lnSpc>
                <a:spcPct val="100000"/>
              </a:lnSpc>
              <a:buAutoNum type="arabicPeriod"/>
            </a:pPr>
            <a:r>
              <a:rPr lang="en-US" sz="2400" dirty="0"/>
              <a:t>We had a(n)____________ yesterday with a teacher in the US.</a:t>
            </a:r>
          </a:p>
          <a:p>
            <a:pPr marL="514350" indent="-514350">
              <a:lnSpc>
                <a:spcPct val="100000"/>
              </a:lnSpc>
              <a:buAutoNum type="arabicPeriod"/>
            </a:pPr>
            <a:r>
              <a:rPr lang="en-US" sz="2400" dirty="0"/>
              <a:t>Can I wear ________________ and watch a movie too?</a:t>
            </a:r>
          </a:p>
          <a:p>
            <a:pPr marL="514350" indent="-514350">
              <a:lnSpc>
                <a:spcPct val="150000"/>
              </a:lnSpc>
              <a:buAutoNum type="arabicPeriod"/>
            </a:pPr>
            <a:endParaRPr lang="en-US" dirty="0"/>
          </a:p>
          <a:p>
            <a:pPr marL="514350" indent="-514350">
              <a:buAutoNum type="arabicPeriod"/>
            </a:pPr>
            <a:endParaRPr lang="en-US" dirty="0"/>
          </a:p>
        </p:txBody>
      </p:sp>
      <p:sp>
        <p:nvSpPr>
          <p:cNvPr id="18" name="Rounded Rectangle 17"/>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399591" y="1698171"/>
            <a:ext cx="2659225" cy="461665"/>
          </a:xfrm>
          <a:prstGeom prst="rect">
            <a:avLst/>
          </a:prstGeom>
          <a:noFill/>
        </p:spPr>
        <p:txBody>
          <a:bodyPr wrap="square" rtlCol="0">
            <a:spAutoFit/>
          </a:bodyPr>
          <a:lstStyle/>
          <a:p>
            <a:r>
              <a:rPr lang="en-US" sz="2400" dirty="0">
                <a:solidFill>
                  <a:srgbClr val="C00000"/>
                </a:solidFill>
              </a:rPr>
              <a:t>3D contact lenses</a:t>
            </a:r>
          </a:p>
        </p:txBody>
      </p:sp>
      <p:sp>
        <p:nvSpPr>
          <p:cNvPr id="20" name="TextBox 19"/>
          <p:cNvSpPr txBox="1"/>
          <p:nvPr/>
        </p:nvSpPr>
        <p:spPr>
          <a:xfrm>
            <a:off x="4273419" y="1710257"/>
            <a:ext cx="2659225" cy="461665"/>
          </a:xfrm>
          <a:prstGeom prst="rect">
            <a:avLst/>
          </a:prstGeom>
          <a:noFill/>
        </p:spPr>
        <p:txBody>
          <a:bodyPr wrap="square" rtlCol="0">
            <a:spAutoFit/>
          </a:bodyPr>
          <a:lstStyle/>
          <a:p>
            <a:r>
              <a:rPr lang="en-US" sz="2400" dirty="0">
                <a:solidFill>
                  <a:srgbClr val="C00000"/>
                </a:solidFill>
              </a:rPr>
              <a:t>computer screen</a:t>
            </a:r>
          </a:p>
        </p:txBody>
      </p:sp>
      <p:sp>
        <p:nvSpPr>
          <p:cNvPr id="21" name="TextBox 20"/>
          <p:cNvSpPr txBox="1"/>
          <p:nvPr/>
        </p:nvSpPr>
        <p:spPr>
          <a:xfrm>
            <a:off x="6880976" y="1707502"/>
            <a:ext cx="2659225" cy="461665"/>
          </a:xfrm>
          <a:prstGeom prst="rect">
            <a:avLst/>
          </a:prstGeom>
          <a:noFill/>
        </p:spPr>
        <p:txBody>
          <a:bodyPr wrap="square" rtlCol="0">
            <a:spAutoFit/>
          </a:bodyPr>
          <a:lstStyle/>
          <a:p>
            <a:r>
              <a:rPr lang="en-US" sz="2400" dirty="0">
                <a:solidFill>
                  <a:srgbClr val="C00000"/>
                </a:solidFill>
              </a:rPr>
              <a:t>robot teacher</a:t>
            </a:r>
          </a:p>
        </p:txBody>
      </p:sp>
      <p:sp>
        <p:nvSpPr>
          <p:cNvPr id="23" name="TextBox 22"/>
          <p:cNvSpPr txBox="1"/>
          <p:nvPr/>
        </p:nvSpPr>
        <p:spPr>
          <a:xfrm>
            <a:off x="1384038" y="2093172"/>
            <a:ext cx="2659225" cy="461665"/>
          </a:xfrm>
          <a:prstGeom prst="rect">
            <a:avLst/>
          </a:prstGeom>
          <a:noFill/>
        </p:spPr>
        <p:txBody>
          <a:bodyPr wrap="square" rtlCol="0">
            <a:spAutoFit/>
          </a:bodyPr>
          <a:lstStyle/>
          <a:p>
            <a:r>
              <a:rPr lang="en-US" sz="2400" dirty="0">
                <a:solidFill>
                  <a:srgbClr val="C00000"/>
                </a:solidFill>
              </a:rPr>
              <a:t>breakout rooms</a:t>
            </a:r>
          </a:p>
        </p:txBody>
      </p:sp>
      <p:sp>
        <p:nvSpPr>
          <p:cNvPr id="25" name="TextBox 24"/>
          <p:cNvSpPr txBox="1"/>
          <p:nvPr/>
        </p:nvSpPr>
        <p:spPr>
          <a:xfrm>
            <a:off x="4257866" y="2105258"/>
            <a:ext cx="2659225" cy="461665"/>
          </a:xfrm>
          <a:prstGeom prst="rect">
            <a:avLst/>
          </a:prstGeom>
          <a:noFill/>
        </p:spPr>
        <p:txBody>
          <a:bodyPr wrap="square" rtlCol="0">
            <a:spAutoFit/>
          </a:bodyPr>
          <a:lstStyle/>
          <a:p>
            <a:r>
              <a:rPr lang="en-US" sz="2400" dirty="0">
                <a:solidFill>
                  <a:srgbClr val="C00000"/>
                </a:solidFill>
              </a:rPr>
              <a:t>online class</a:t>
            </a:r>
          </a:p>
        </p:txBody>
      </p:sp>
      <p:sp>
        <p:nvSpPr>
          <p:cNvPr id="33" name="TextBox 32"/>
          <p:cNvSpPr txBox="1"/>
          <p:nvPr/>
        </p:nvSpPr>
        <p:spPr>
          <a:xfrm>
            <a:off x="6865423" y="2093172"/>
            <a:ext cx="2659225" cy="461665"/>
          </a:xfrm>
          <a:prstGeom prst="rect">
            <a:avLst/>
          </a:prstGeom>
          <a:noFill/>
        </p:spPr>
        <p:txBody>
          <a:bodyPr wrap="square" rtlCol="0">
            <a:spAutoFit/>
          </a:bodyPr>
          <a:lstStyle/>
          <a:p>
            <a:r>
              <a:rPr lang="en-US" sz="2400" dirty="0">
                <a:solidFill>
                  <a:srgbClr val="C00000"/>
                </a:solidFill>
              </a:rPr>
              <a:t>Internet connection</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79167E-6 -3.7037E-7 L -0.21615 0.23009 " pathEditMode="relative" rAng="0" ptsTypes="AA">
                                      <p:cBhvr>
                                        <p:cTn id="6" dur="2000" fill="hold"/>
                                        <p:tgtEl>
                                          <p:spTgt spid="20"/>
                                        </p:tgtEl>
                                        <p:attrNameLst>
                                          <p:attrName>ppt_x</p:attrName>
                                          <p:attrName>ppt_y</p:attrName>
                                        </p:attrNameLst>
                                      </p:cBhvr>
                                      <p:rCtr x="-10807" y="11505"/>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95833E-6 1.11111E-6 L 0.47461 0.24606 " pathEditMode="relative" rAng="0" ptsTypes="AA">
                                      <p:cBhvr>
                                        <p:cTn id="10" dur="2000" fill="hold"/>
                                        <p:tgtEl>
                                          <p:spTgt spid="23"/>
                                        </p:tgtEl>
                                        <p:attrNameLst>
                                          <p:attrName>ppt_x</p:attrName>
                                          <p:attrName>ppt_y</p:attrName>
                                        </p:attrNameLst>
                                      </p:cBhvr>
                                      <p:rCtr x="23724" y="12292"/>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2.5E-6 1.11111E-6 L -0.41094 0.42616 " pathEditMode="relative" rAng="0" ptsTypes="AA">
                                      <p:cBhvr>
                                        <p:cTn id="14" dur="2000" fill="hold"/>
                                        <p:tgtEl>
                                          <p:spTgt spid="21"/>
                                        </p:tgtEl>
                                        <p:attrNameLst>
                                          <p:attrName>ppt_x</p:attrName>
                                          <p:attrName>ppt_y</p:attrName>
                                        </p:attrNameLst>
                                      </p:cBhvr>
                                      <p:rCtr x="-20547" y="21296"/>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125E-6 7.40741E-7 L -0.07929 0.44051 " pathEditMode="relative" rAng="0" ptsTypes="AA">
                                      <p:cBhvr>
                                        <p:cTn id="18" dur="2000" fill="hold"/>
                                        <p:tgtEl>
                                          <p:spTgt spid="25"/>
                                        </p:tgtEl>
                                        <p:attrNameLst>
                                          <p:attrName>ppt_x</p:attrName>
                                          <p:attrName>ppt_y</p:attrName>
                                        </p:attrNameLst>
                                      </p:cBhvr>
                                      <p:rCtr x="-3971" y="22014"/>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1.875E-6 0 L 0.13893 0.57454 " pathEditMode="relative" rAng="0" ptsTypes="AA">
                                      <p:cBhvr>
                                        <p:cTn id="22" dur="2000" fill="hold"/>
                                        <p:tgtEl>
                                          <p:spTgt spid="19"/>
                                        </p:tgtEl>
                                        <p:attrNameLst>
                                          <p:attrName>ppt_x</p:attrName>
                                          <p:attrName>ppt_y</p:attrName>
                                        </p:attrNameLst>
                                      </p:cBhvr>
                                      <p:rCtr x="6940" y="2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05" y="1905"/>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89417" y="1314062"/>
            <a:ext cx="10744436" cy="954107"/>
          </a:xfrm>
          <a:prstGeom prst="rect">
            <a:avLst/>
          </a:prstGeom>
          <a:noFill/>
          <a:effectLst/>
        </p:spPr>
        <p:txBody>
          <a:bodyPr wrap="square" rtlCol="0">
            <a:spAutoFit/>
          </a:bodyPr>
          <a:lstStyle/>
          <a:p>
            <a:pPr algn="just"/>
            <a:r>
              <a:rPr lang="en-US" sz="2800" b="1" dirty="0">
                <a:solidFill>
                  <a:srgbClr val="FF0000"/>
                </a:solidFill>
              </a:rPr>
              <a:t>QUIZ:</a:t>
            </a:r>
            <a:r>
              <a:rPr lang="en-US" sz="2800" b="1" dirty="0"/>
              <a:t> Do you know what things were invented in these years? Work in pairs and find out.</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13" name="Google Shape;1881;p31"/>
          <p:cNvSpPr txBox="1">
            <a:spLocks/>
          </p:cNvSpPr>
          <p:nvPr/>
        </p:nvSpPr>
        <p:spPr>
          <a:xfrm>
            <a:off x="564298" y="2101974"/>
            <a:ext cx="8458404" cy="4289572"/>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AutoNum type="arabicPeriod"/>
            </a:pPr>
            <a:r>
              <a:rPr lang="en-US" dirty="0">
                <a:solidFill>
                  <a:srgbClr val="FF0000"/>
                </a:solidFill>
              </a:rPr>
              <a:t>1822:</a:t>
            </a:r>
            <a:r>
              <a:rPr lang="en-US" dirty="0"/>
              <a:t> Charles Babbage invented it. Students use it to type essays and to learn online. </a:t>
            </a:r>
          </a:p>
          <a:p>
            <a:pPr marL="514350" indent="-514350" algn="just">
              <a:buAutoNum type="arabicPeriod"/>
            </a:pPr>
            <a:r>
              <a:rPr lang="en-US" dirty="0">
                <a:solidFill>
                  <a:srgbClr val="FF0000"/>
                </a:solidFill>
                <a:cs typeface="Calibri" panose="020F0502020204030204" pitchFamily="34" charset="0"/>
              </a:rPr>
              <a:t>1876: </a:t>
            </a:r>
            <a:r>
              <a:rPr lang="en-US" dirty="0">
                <a:cs typeface="Calibri" panose="020F0502020204030204" pitchFamily="34" charset="0"/>
              </a:rPr>
              <a:t>Alexander Graham Bell invented it. We use it to communicate with our friends and families.</a:t>
            </a:r>
          </a:p>
          <a:p>
            <a:pPr marL="514350" indent="-514350" algn="just">
              <a:buAutoNum type="arabicPeriod"/>
            </a:pPr>
            <a:r>
              <a:rPr lang="en-US" dirty="0">
                <a:solidFill>
                  <a:srgbClr val="FF0000"/>
                </a:solidFill>
                <a:cs typeface="Calibri" panose="020F0502020204030204" pitchFamily="34" charset="0"/>
              </a:rPr>
              <a:t>1928: </a:t>
            </a:r>
            <a:r>
              <a:rPr lang="en-US" dirty="0">
                <a:cs typeface="Calibri" panose="020F0502020204030204" pitchFamily="34" charset="0"/>
              </a:rPr>
              <a:t>Sir Alexander Fleming discovered it. It was the world’s first antibiotic.</a:t>
            </a:r>
          </a:p>
          <a:p>
            <a:pPr marL="514350" indent="-514350" algn="just">
              <a:buAutoNum type="arabicPeriod"/>
            </a:pPr>
            <a:r>
              <a:rPr lang="en-US" dirty="0">
                <a:solidFill>
                  <a:srgbClr val="FF0000"/>
                </a:solidFill>
                <a:cs typeface="Calibri" panose="020F0502020204030204" pitchFamily="34" charset="0"/>
              </a:rPr>
              <a:t>1989: </a:t>
            </a:r>
            <a:r>
              <a:rPr lang="en-US" dirty="0">
                <a:cs typeface="Calibri" panose="020F0502020204030204" pitchFamily="34" charset="0"/>
              </a:rPr>
              <a:t>Tim </a:t>
            </a:r>
            <a:r>
              <a:rPr lang="en-US" dirty="0" err="1">
                <a:cs typeface="Calibri" panose="020F0502020204030204" pitchFamily="34" charset="0"/>
              </a:rPr>
              <a:t>Berner</a:t>
            </a:r>
            <a:r>
              <a:rPr lang="en-US" dirty="0">
                <a:cs typeface="Calibri" panose="020F0502020204030204" pitchFamily="34" charset="0"/>
              </a:rPr>
              <a:t>-Lee invented it. It links information sources so everyone can access them.</a:t>
            </a:r>
          </a:p>
          <a:p>
            <a:pPr marL="514350" indent="-514350" algn="just">
              <a:buAutoNum type="arabicPeriod"/>
            </a:pPr>
            <a:r>
              <a:rPr lang="en-US" dirty="0">
                <a:solidFill>
                  <a:srgbClr val="FF0000"/>
                </a:solidFill>
                <a:cs typeface="Calibri" panose="020F0502020204030204" pitchFamily="34" charset="0"/>
              </a:rPr>
              <a:t>2000: </a:t>
            </a:r>
            <a:r>
              <a:rPr lang="en-US" dirty="0">
                <a:cs typeface="Calibri" panose="020F0502020204030204" pitchFamily="34" charset="0"/>
              </a:rPr>
              <a:t>Honda developed it. It can run, jump, and work as a bartender.</a:t>
            </a:r>
          </a:p>
        </p:txBody>
      </p:sp>
      <p:sp>
        <p:nvSpPr>
          <p:cNvPr id="2" name="Rectangle 1"/>
          <p:cNvSpPr/>
          <p:nvPr/>
        </p:nvSpPr>
        <p:spPr>
          <a:xfrm>
            <a:off x="9245736" y="2145858"/>
            <a:ext cx="2861809"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The computer</a:t>
            </a:r>
            <a:endPar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22" name="Rectangle 21"/>
          <p:cNvSpPr/>
          <p:nvPr/>
        </p:nvSpPr>
        <p:spPr>
          <a:xfrm>
            <a:off x="9245735" y="3111913"/>
            <a:ext cx="2958630"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The telephone</a:t>
            </a:r>
            <a:endPar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23" name="Rectangle 22"/>
          <p:cNvSpPr/>
          <p:nvPr/>
        </p:nvSpPr>
        <p:spPr>
          <a:xfrm>
            <a:off x="9719199" y="4017580"/>
            <a:ext cx="1914884"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Penicillin</a:t>
            </a:r>
            <a:endPar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24" name="Rectangle 23"/>
          <p:cNvSpPr/>
          <p:nvPr/>
        </p:nvSpPr>
        <p:spPr>
          <a:xfrm>
            <a:off x="9956731" y="4923247"/>
            <a:ext cx="1439818"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WWW</a:t>
            </a:r>
            <a:endPar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25" name="Rectangle 24"/>
          <p:cNvSpPr/>
          <p:nvPr/>
        </p:nvSpPr>
        <p:spPr>
          <a:xfrm>
            <a:off x="8968699" y="5784943"/>
            <a:ext cx="3221396"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A walking robot</a:t>
            </a:r>
            <a:endPar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99796" y="2453580"/>
            <a:ext cx="9770226" cy="2677656"/>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a:t>identify the topic of the unit</a:t>
            </a:r>
          </a:p>
          <a:p>
            <a:pPr marL="457200" indent="-457200">
              <a:lnSpc>
                <a:spcPct val="150000"/>
              </a:lnSpc>
              <a:buFont typeface="Wingdings" panose="05000000000000000000" pitchFamily="2" charset="2"/>
              <a:buChar char="ü"/>
            </a:pPr>
            <a:r>
              <a:rPr lang="en-US" sz="2800" dirty="0"/>
              <a:t>use lexical items related to science and technology</a:t>
            </a:r>
          </a:p>
          <a:p>
            <a:pPr marL="457200" indent="-457200">
              <a:lnSpc>
                <a:spcPct val="150000"/>
              </a:lnSpc>
              <a:buFont typeface="Wingdings" panose="05000000000000000000" pitchFamily="2" charset="2"/>
              <a:buChar char="ü"/>
            </a:pPr>
            <a:r>
              <a:rPr lang="en-US" sz="2800" dirty="0"/>
              <a:t>identify the language features that are covered in the unit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Google Shape;152;p6"/>
          <p:cNvSpPr/>
          <p:nvPr/>
        </p:nvSpPr>
        <p:spPr>
          <a:xfrm>
            <a:off x="298239" y="5281796"/>
            <a:ext cx="6416886" cy="492402"/>
          </a:xfrm>
          <a:prstGeom prst="rect">
            <a:avLst/>
          </a:prstGeom>
          <a:noFill/>
          <a:ln>
            <a:noFill/>
          </a:ln>
        </p:spPr>
        <p:txBody>
          <a:bodyPr spcFirstLastPara="1" wrap="square" lIns="91425" tIns="45700" rIns="91425" bIns="45700" anchor="t" anchorCtr="0">
            <a:spAutoFit/>
          </a:bodyPr>
          <a:lstStyle/>
          <a:p>
            <a:pPr lvl="0"/>
            <a:r>
              <a:rPr lang="en-US" sz="2600" dirty="0">
                <a:solidFill>
                  <a:schemeClr val="dk1"/>
                </a:solidFill>
                <a:latin typeface="Arial"/>
                <a:ea typeface="Arial"/>
                <a:cs typeface="Arial"/>
                <a:sym typeface="Arial"/>
              </a:rPr>
              <a:t>3. I don't have a Facebook _ _ _ _ _ _ _ .”</a:t>
            </a:r>
            <a:endParaRPr sz="2600" dirty="0">
              <a:solidFill>
                <a:schemeClr val="dk1"/>
              </a:solidFill>
              <a:latin typeface="Arial"/>
              <a:ea typeface="Arial"/>
              <a:cs typeface="Arial"/>
              <a:sym typeface="Arial"/>
            </a:endParaRPr>
          </a:p>
        </p:txBody>
      </p:sp>
      <p:pic>
        <p:nvPicPr>
          <p:cNvPr id="153" name="Google Shape;153;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54" name="Google Shape;154;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sp>
        <p:nvSpPr>
          <p:cNvPr id="155" name="Google Shape;155;p6"/>
          <p:cNvSpPr/>
          <p:nvPr/>
        </p:nvSpPr>
        <p:spPr>
          <a:xfrm>
            <a:off x="339480" y="1264577"/>
            <a:ext cx="274661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1. What is this?</a:t>
            </a:r>
            <a:endParaRPr sz="2800" dirty="0">
              <a:solidFill>
                <a:schemeClr val="dk1"/>
              </a:solidFill>
              <a:latin typeface="Arial"/>
              <a:ea typeface="Arial"/>
              <a:cs typeface="Arial"/>
              <a:sym typeface="Arial"/>
            </a:endParaRPr>
          </a:p>
        </p:txBody>
      </p:sp>
      <p:sp>
        <p:nvSpPr>
          <p:cNvPr id="156" name="Google Shape;156;p6"/>
          <p:cNvSpPr/>
          <p:nvPr/>
        </p:nvSpPr>
        <p:spPr>
          <a:xfrm>
            <a:off x="298239" y="2088076"/>
            <a:ext cx="331851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C00000"/>
                </a:solidFill>
                <a:latin typeface="Arial"/>
                <a:ea typeface="Arial"/>
                <a:cs typeface="Arial"/>
                <a:sym typeface="Arial"/>
              </a:rPr>
              <a:t>S</a:t>
            </a:r>
            <a:r>
              <a:rPr lang="en-US" sz="3000" b="1" dirty="0">
                <a:solidFill>
                  <a:schemeClr val="dk1"/>
                </a:solidFill>
                <a:latin typeface="Arial"/>
                <a:ea typeface="Arial"/>
                <a:cs typeface="Arial"/>
                <a:sym typeface="Arial"/>
              </a:rPr>
              <a:t>MARTPHON</a:t>
            </a:r>
            <a:r>
              <a:rPr lang="en-US" sz="3000" b="1" dirty="0">
                <a:solidFill>
                  <a:srgbClr val="C00000"/>
                </a:solidFill>
                <a:latin typeface="Arial"/>
                <a:ea typeface="Arial"/>
                <a:cs typeface="Arial"/>
                <a:sym typeface="Arial"/>
              </a:rPr>
              <a:t>E</a:t>
            </a:r>
            <a:endParaRPr sz="3000" b="1" dirty="0">
              <a:solidFill>
                <a:srgbClr val="C00000"/>
              </a:solidFill>
              <a:latin typeface="Arial"/>
              <a:ea typeface="Arial"/>
              <a:cs typeface="Arial"/>
              <a:sym typeface="Arial"/>
            </a:endParaRPr>
          </a:p>
        </p:txBody>
      </p:sp>
      <p:sp>
        <p:nvSpPr>
          <p:cNvPr id="157" name="Google Shape;157;p6"/>
          <p:cNvSpPr/>
          <p:nvPr/>
        </p:nvSpPr>
        <p:spPr>
          <a:xfrm>
            <a:off x="3442446" y="1285544"/>
            <a:ext cx="23491865"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6"/>
          <p:cNvSpPr/>
          <p:nvPr/>
        </p:nvSpPr>
        <p:spPr>
          <a:xfrm>
            <a:off x="310939" y="2195332"/>
            <a:ext cx="2880917"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chemeClr val="dk1"/>
                </a:solidFill>
                <a:latin typeface="Arial"/>
                <a:ea typeface="Arial"/>
                <a:cs typeface="Arial"/>
                <a:sym typeface="Arial"/>
              </a:rPr>
              <a:t>_ _ _ _ _ _ _ _ _ _</a:t>
            </a:r>
            <a:endParaRPr sz="2600" b="1" dirty="0">
              <a:solidFill>
                <a:schemeClr val="dk1"/>
              </a:solidFill>
              <a:latin typeface="Arial"/>
              <a:ea typeface="Arial"/>
              <a:cs typeface="Arial"/>
              <a:sym typeface="Arial"/>
            </a:endParaRPr>
          </a:p>
        </p:txBody>
      </p:sp>
      <p:sp>
        <p:nvSpPr>
          <p:cNvPr id="160" name="Google Shape;160;p6"/>
          <p:cNvSpPr/>
          <p:nvPr/>
        </p:nvSpPr>
        <p:spPr>
          <a:xfrm>
            <a:off x="3616754" y="3689531"/>
            <a:ext cx="19784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dk1"/>
                </a:solidFill>
                <a:latin typeface="Arial"/>
                <a:ea typeface="Arial"/>
                <a:cs typeface="Arial"/>
                <a:sym typeface="Arial"/>
              </a:rPr>
              <a:t>P</a:t>
            </a:r>
            <a:r>
              <a:rPr lang="en-US" sz="3000" b="1" dirty="0">
                <a:solidFill>
                  <a:srgbClr val="C00000"/>
                </a:solidFill>
                <a:latin typeface="Arial"/>
                <a:ea typeface="Arial"/>
                <a:cs typeface="Arial"/>
                <a:sym typeface="Arial"/>
              </a:rPr>
              <a:t>I</a:t>
            </a:r>
            <a:r>
              <a:rPr lang="en-US" sz="3000" b="1" dirty="0">
                <a:solidFill>
                  <a:schemeClr val="dk1"/>
                </a:solidFill>
                <a:latin typeface="Arial"/>
                <a:ea typeface="Arial"/>
                <a:cs typeface="Arial"/>
                <a:sym typeface="Arial"/>
              </a:rPr>
              <a:t>G</a:t>
            </a:r>
            <a:r>
              <a:rPr lang="en-US" sz="3000" b="1" dirty="0">
                <a:solidFill>
                  <a:srgbClr val="C00000"/>
                </a:solidFill>
                <a:latin typeface="Arial"/>
                <a:ea typeface="Arial"/>
                <a:cs typeface="Arial"/>
                <a:sym typeface="Arial"/>
              </a:rPr>
              <a:t>E</a:t>
            </a:r>
            <a:r>
              <a:rPr lang="en-US" sz="3000" b="1" dirty="0">
                <a:solidFill>
                  <a:schemeClr val="dk1"/>
                </a:solidFill>
                <a:latin typeface="Arial"/>
                <a:ea typeface="Arial"/>
                <a:cs typeface="Arial"/>
                <a:sym typeface="Arial"/>
              </a:rPr>
              <a:t>O</a:t>
            </a:r>
            <a:r>
              <a:rPr lang="en-US" sz="3000" b="1" dirty="0">
                <a:solidFill>
                  <a:srgbClr val="C00000"/>
                </a:solidFill>
                <a:latin typeface="Arial"/>
                <a:ea typeface="Arial"/>
                <a:cs typeface="Arial"/>
                <a:sym typeface="Arial"/>
              </a:rPr>
              <a:t>N</a:t>
            </a:r>
            <a:endParaRPr sz="3000" b="1" dirty="0">
              <a:solidFill>
                <a:srgbClr val="C00000"/>
              </a:solidFill>
              <a:latin typeface="Arial"/>
              <a:ea typeface="Arial"/>
              <a:cs typeface="Arial"/>
              <a:sym typeface="Arial"/>
            </a:endParaRPr>
          </a:p>
        </p:txBody>
      </p:sp>
      <p:sp>
        <p:nvSpPr>
          <p:cNvPr id="161" name="Google Shape;161;p6"/>
          <p:cNvSpPr/>
          <p:nvPr/>
        </p:nvSpPr>
        <p:spPr>
          <a:xfrm>
            <a:off x="362286" y="3757721"/>
            <a:ext cx="5314275"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Arial"/>
                <a:ea typeface="Arial"/>
                <a:cs typeface="Arial"/>
                <a:sym typeface="Arial"/>
              </a:rPr>
              <a:t>2. My favourite bird is </a:t>
            </a:r>
            <a:r>
              <a:rPr lang="en-US" sz="2400" dirty="0">
                <a:solidFill>
                  <a:schemeClr val="dk1"/>
                </a:solidFill>
                <a:latin typeface="Arial"/>
                <a:ea typeface="Arial"/>
                <a:cs typeface="Arial"/>
                <a:sym typeface="Arial"/>
              </a:rPr>
              <a:t>_ _ _ _ _ _ </a:t>
            </a:r>
            <a:r>
              <a:rPr lang="en-US" sz="2600" dirty="0">
                <a:solidFill>
                  <a:schemeClr val="dk1"/>
                </a:solidFill>
                <a:latin typeface="Arial"/>
                <a:ea typeface="Arial"/>
                <a:cs typeface="Arial"/>
                <a:sym typeface="Arial"/>
              </a:rPr>
              <a:t>.</a:t>
            </a:r>
            <a:endParaRPr sz="2600" dirty="0">
              <a:solidFill>
                <a:schemeClr val="dk1"/>
              </a:solidFill>
              <a:latin typeface="Arial"/>
              <a:ea typeface="Arial"/>
              <a:cs typeface="Arial"/>
              <a:sym typeface="Arial"/>
            </a:endParaRPr>
          </a:p>
        </p:txBody>
      </p:sp>
      <p:sp>
        <p:nvSpPr>
          <p:cNvPr id="162" name="Google Shape;162;p6"/>
          <p:cNvSpPr/>
          <p:nvPr/>
        </p:nvSpPr>
        <p:spPr>
          <a:xfrm>
            <a:off x="4286550" y="5220200"/>
            <a:ext cx="2349099" cy="553957"/>
          </a:xfrm>
          <a:prstGeom prst="rect">
            <a:avLst/>
          </a:prstGeom>
          <a:noFill/>
          <a:ln>
            <a:noFill/>
          </a:ln>
        </p:spPr>
        <p:txBody>
          <a:bodyPr spcFirstLastPara="1" wrap="square" lIns="91425" tIns="45700" rIns="91425" bIns="45700" anchor="t" anchorCtr="0">
            <a:spAutoFit/>
          </a:bodyPr>
          <a:lstStyle/>
          <a:p>
            <a:pPr lvl="0"/>
            <a:r>
              <a:rPr lang="en-US" sz="3000" b="1" dirty="0">
                <a:solidFill>
                  <a:schemeClr val="dk1"/>
                </a:solidFill>
                <a:latin typeface="Arial"/>
                <a:ea typeface="Arial"/>
                <a:cs typeface="Arial"/>
                <a:sym typeface="Arial"/>
              </a:rPr>
              <a:t>A</a:t>
            </a:r>
            <a:r>
              <a:rPr lang="en-US" sz="3000" b="1" dirty="0">
                <a:solidFill>
                  <a:srgbClr val="C00000"/>
                </a:solidFill>
                <a:latin typeface="Arial"/>
                <a:ea typeface="Arial"/>
                <a:cs typeface="Arial"/>
                <a:sym typeface="Arial"/>
              </a:rPr>
              <a:t>CC</a:t>
            </a:r>
            <a:r>
              <a:rPr lang="en-US" sz="3000" b="1" dirty="0">
                <a:solidFill>
                  <a:schemeClr val="dk1"/>
                </a:solidFill>
                <a:latin typeface="Arial"/>
                <a:ea typeface="Arial"/>
                <a:cs typeface="Arial"/>
                <a:sym typeface="Arial"/>
              </a:rPr>
              <a:t>OUNT</a:t>
            </a:r>
            <a:endParaRPr sz="3000" b="1" dirty="0">
              <a:solidFill>
                <a:srgbClr val="C00000"/>
              </a:solidFill>
              <a:latin typeface="Arial"/>
              <a:ea typeface="Arial"/>
              <a:cs typeface="Arial"/>
              <a:sym typeface="Arial"/>
            </a:endParaRPr>
          </a:p>
        </p:txBody>
      </p:sp>
      <p:cxnSp>
        <p:nvCxnSpPr>
          <p:cNvPr id="165" name="Google Shape;165;p6"/>
          <p:cNvCxnSpPr>
            <a:stCxn id="155" idx="3"/>
          </p:cNvCxnSpPr>
          <p:nvPr/>
        </p:nvCxnSpPr>
        <p:spPr>
          <a:xfrm>
            <a:off x="3086099" y="1526167"/>
            <a:ext cx="1219501" cy="7333"/>
          </a:xfrm>
          <a:prstGeom prst="straightConnector1">
            <a:avLst/>
          </a:prstGeom>
          <a:noFill/>
          <a:ln w="57150" cap="flat" cmpd="sng">
            <a:solidFill>
              <a:srgbClr val="00A9A5"/>
            </a:solidFill>
            <a:prstDash val="solid"/>
            <a:miter lim="800000"/>
            <a:headEnd type="none" w="sm" len="sm"/>
            <a:tailEnd type="stealth" w="med" len="med"/>
          </a:ln>
        </p:spPr>
      </p:cxnSp>
      <p:pic>
        <p:nvPicPr>
          <p:cNvPr id="2" name="Picture 1"/>
          <p:cNvPicPr>
            <a:picLocks noChangeAspect="1"/>
          </p:cNvPicPr>
          <p:nvPr/>
        </p:nvPicPr>
        <p:blipFill>
          <a:blip r:embed="rId4"/>
          <a:stretch>
            <a:fillRect/>
          </a:stretch>
        </p:blipFill>
        <p:spPr>
          <a:xfrm>
            <a:off x="4411357" y="1119035"/>
            <a:ext cx="1799249" cy="1945134"/>
          </a:xfrm>
          <a:prstGeom prst="rect">
            <a:avLst/>
          </a:prstGeom>
        </p:spPr>
      </p:pic>
      <p:pic>
        <p:nvPicPr>
          <p:cNvPr id="5" name="Picture 4"/>
          <p:cNvPicPr>
            <a:picLocks noChangeAspect="1"/>
          </p:cNvPicPr>
          <p:nvPr/>
        </p:nvPicPr>
        <p:blipFill>
          <a:blip r:embed="rId5"/>
          <a:stretch>
            <a:fillRect/>
          </a:stretch>
        </p:blipFill>
        <p:spPr>
          <a:xfrm>
            <a:off x="6122115" y="2365125"/>
            <a:ext cx="2827498" cy="1884998"/>
          </a:xfrm>
          <a:prstGeom prst="rect">
            <a:avLst/>
          </a:prstGeom>
        </p:spPr>
      </p:pic>
      <p:pic>
        <p:nvPicPr>
          <p:cNvPr id="10" name="Picture 9"/>
          <p:cNvPicPr>
            <a:picLocks noChangeAspect="1"/>
          </p:cNvPicPr>
          <p:nvPr/>
        </p:nvPicPr>
        <p:blipFill>
          <a:blip r:embed="rId6"/>
          <a:stretch>
            <a:fillRect/>
          </a:stretch>
        </p:blipFill>
        <p:spPr>
          <a:xfrm>
            <a:off x="7000874" y="4567832"/>
            <a:ext cx="3724275" cy="2094905"/>
          </a:xfrm>
          <a:prstGeom prst="rect">
            <a:avLst/>
          </a:prstGeom>
        </p:spPr>
      </p:pic>
      <p:sp>
        <p:nvSpPr>
          <p:cNvPr id="29" name="Google Shape;173;p7"/>
          <p:cNvSpPr/>
          <p:nvPr/>
        </p:nvSpPr>
        <p:spPr>
          <a:xfrm>
            <a:off x="7936602" y="1251609"/>
            <a:ext cx="359746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Arial"/>
                <a:ea typeface="Arial"/>
                <a:cs typeface="Arial"/>
                <a:sym typeface="Arial"/>
              </a:rPr>
              <a:t>The hidden word:</a:t>
            </a:r>
            <a:endParaRPr sz="3200" b="1" dirty="0">
              <a:solidFill>
                <a:schemeClr val="dk1"/>
              </a:solidFill>
              <a:latin typeface="Arial"/>
              <a:ea typeface="Arial"/>
              <a:cs typeface="Arial"/>
              <a:sym typeface="Arial"/>
            </a:endParaRPr>
          </a:p>
        </p:txBody>
      </p:sp>
      <p:sp>
        <p:nvSpPr>
          <p:cNvPr id="30" name="Google Shape;175;p7"/>
          <p:cNvSpPr/>
          <p:nvPr/>
        </p:nvSpPr>
        <p:spPr>
          <a:xfrm>
            <a:off x="8691789" y="1830927"/>
            <a:ext cx="25442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Arial"/>
                <a:ea typeface="Arial"/>
                <a:cs typeface="Arial"/>
                <a:sym typeface="Arial"/>
              </a:rPr>
              <a:t>SEIENCC</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76970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 assignments</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36603" y="2398191"/>
            <a:ext cx="8149852" cy="1318181"/>
          </a:xfrm>
          <a:prstGeom prst="rect">
            <a:avLst/>
          </a:prstGeom>
          <a:noFill/>
        </p:spPr>
        <p:txBody>
          <a:bodyPr wrap="square" rtlCol="0">
            <a:spAutoFit/>
          </a:bodyPr>
          <a:lstStyle/>
          <a:p>
            <a:pPr marL="457200" indent="-457200">
              <a:lnSpc>
                <a:spcPct val="150000"/>
              </a:lnSpc>
              <a:buFontTx/>
              <a:buChar char="-"/>
            </a:pPr>
            <a:r>
              <a:rPr lang="en-US" sz="2800" dirty="0"/>
              <a:t>Make sentences using the vocabulary and phrases Do Exercise in part </a:t>
            </a:r>
            <a:r>
              <a:rPr lang="en-US" sz="2800"/>
              <a:t>A in Unit </a:t>
            </a:r>
            <a:r>
              <a:rPr lang="en-US" sz="2800" dirty="0"/>
              <a:t>11/Workbook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762866" y="2965121"/>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endParaRPr lang="en-GB"/>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260461" y="4926463"/>
            <a:ext cx="1931537" cy="1931537"/>
          </a:xfrm>
          <a:prstGeom prst="rect">
            <a:avLst/>
          </a:prstGeom>
        </p:spPr>
      </p:pic>
      <p:sp>
        <p:nvSpPr>
          <p:cNvPr id="152" name="Google Shape;152;p6"/>
          <p:cNvSpPr/>
          <p:nvPr/>
        </p:nvSpPr>
        <p:spPr>
          <a:xfrm>
            <a:off x="339480" y="5088404"/>
            <a:ext cx="6386440" cy="1600398"/>
          </a:xfrm>
          <a:prstGeom prst="rect">
            <a:avLst/>
          </a:prstGeom>
          <a:noFill/>
          <a:ln>
            <a:noFill/>
          </a:ln>
        </p:spPr>
        <p:txBody>
          <a:bodyPr spcFirstLastPara="1" wrap="square" lIns="91425" tIns="45700" rIns="91425" bIns="45700" anchor="t" anchorCtr="0">
            <a:spAutoFit/>
          </a:bodyPr>
          <a:lstStyle/>
          <a:p>
            <a:pPr lvl="0" algn="just"/>
            <a:r>
              <a:rPr lang="en-US" sz="2600" dirty="0">
                <a:solidFill>
                  <a:schemeClr val="dk1"/>
                </a:solidFill>
                <a:latin typeface="Arial"/>
                <a:ea typeface="Arial"/>
                <a:cs typeface="Arial"/>
                <a:sym typeface="Arial"/>
              </a:rPr>
              <a:t>6. </a:t>
            </a:r>
            <a:r>
              <a:rPr lang="en-US" sz="2200" dirty="0">
                <a:solidFill>
                  <a:schemeClr val="dk1"/>
                </a:solidFill>
                <a:latin typeface="Arial"/>
                <a:ea typeface="Arial"/>
                <a:cs typeface="Arial"/>
                <a:sym typeface="Arial"/>
              </a:rPr>
              <a:t>_ _ _ _ _ _ _ _ _  </a:t>
            </a:r>
            <a:r>
              <a:rPr lang="en-US" sz="2400" dirty="0">
                <a:solidFill>
                  <a:schemeClr val="dk1"/>
                </a:solidFill>
                <a:latin typeface="Arial"/>
                <a:ea typeface="Arial"/>
                <a:cs typeface="Arial"/>
                <a:sym typeface="Arial"/>
              </a:rPr>
              <a:t>the direct communication of thoughts or feelings from one person to another without using speech, writing, or any other normal method.</a:t>
            </a:r>
          </a:p>
        </p:txBody>
      </p:sp>
      <p:pic>
        <p:nvPicPr>
          <p:cNvPr id="153" name="Google Shape;153;p6"/>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154" name="Google Shape;154;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sp>
        <p:nvSpPr>
          <p:cNvPr id="155" name="Google Shape;155;p6"/>
          <p:cNvSpPr/>
          <p:nvPr/>
        </p:nvSpPr>
        <p:spPr>
          <a:xfrm>
            <a:off x="339480" y="1264577"/>
            <a:ext cx="327727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4. What are they?</a:t>
            </a:r>
            <a:endParaRPr sz="2800" dirty="0">
              <a:solidFill>
                <a:schemeClr val="dk1"/>
              </a:solidFill>
              <a:latin typeface="Arial"/>
              <a:ea typeface="Arial"/>
              <a:cs typeface="Arial"/>
              <a:sym typeface="Arial"/>
            </a:endParaRPr>
          </a:p>
        </p:txBody>
      </p:sp>
      <p:sp>
        <p:nvSpPr>
          <p:cNvPr id="156" name="Google Shape;156;p6"/>
          <p:cNvSpPr/>
          <p:nvPr/>
        </p:nvSpPr>
        <p:spPr>
          <a:xfrm>
            <a:off x="1151885" y="1727483"/>
            <a:ext cx="183641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C00000"/>
                </a:solidFill>
                <a:latin typeface="Arial"/>
                <a:ea typeface="Arial"/>
                <a:cs typeface="Arial"/>
                <a:sym typeface="Arial"/>
              </a:rPr>
              <a:t>E</a:t>
            </a:r>
            <a:r>
              <a:rPr lang="en-US" sz="3000" b="1" dirty="0">
                <a:latin typeface="Arial"/>
                <a:ea typeface="Arial"/>
                <a:cs typeface="Arial"/>
                <a:sym typeface="Arial"/>
              </a:rPr>
              <a:t>M</a:t>
            </a:r>
            <a:r>
              <a:rPr lang="en-US" sz="3000" b="1" dirty="0">
                <a:solidFill>
                  <a:srgbClr val="C00000"/>
                </a:solidFill>
                <a:latin typeface="Arial"/>
                <a:ea typeface="Arial"/>
                <a:cs typeface="Arial"/>
                <a:sym typeface="Arial"/>
              </a:rPr>
              <a:t>O</a:t>
            </a:r>
            <a:r>
              <a:rPr lang="en-US" sz="3000" b="1" dirty="0">
                <a:latin typeface="Arial"/>
                <a:ea typeface="Arial"/>
                <a:cs typeface="Arial"/>
                <a:sym typeface="Arial"/>
              </a:rPr>
              <a:t>JIS</a:t>
            </a:r>
            <a:endParaRPr sz="3000" b="1" dirty="0">
              <a:latin typeface="Arial"/>
              <a:ea typeface="Arial"/>
              <a:cs typeface="Arial"/>
              <a:sym typeface="Arial"/>
            </a:endParaRPr>
          </a:p>
        </p:txBody>
      </p:sp>
      <p:sp>
        <p:nvSpPr>
          <p:cNvPr id="157" name="Google Shape;157;p6"/>
          <p:cNvSpPr/>
          <p:nvPr/>
        </p:nvSpPr>
        <p:spPr>
          <a:xfrm>
            <a:off x="3442446" y="1285544"/>
            <a:ext cx="23491865"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6"/>
          <p:cNvSpPr/>
          <p:nvPr/>
        </p:nvSpPr>
        <p:spPr>
          <a:xfrm>
            <a:off x="966976" y="1799581"/>
            <a:ext cx="2880917"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chemeClr val="dk1"/>
                </a:solidFill>
                <a:latin typeface="Arial"/>
                <a:ea typeface="Arial"/>
                <a:cs typeface="Arial"/>
                <a:sym typeface="Arial"/>
              </a:rPr>
              <a:t>  </a:t>
            </a:r>
            <a:r>
              <a:rPr lang="en-US" sz="2400" b="1" dirty="0">
                <a:latin typeface="Arial"/>
                <a:ea typeface="Arial"/>
                <a:cs typeface="Arial"/>
                <a:sym typeface="Arial"/>
              </a:rPr>
              <a:t>_ _ _ _ _ _</a:t>
            </a:r>
            <a:endParaRPr sz="2400" b="1" dirty="0">
              <a:latin typeface="Arial"/>
              <a:ea typeface="Arial"/>
              <a:cs typeface="Arial"/>
              <a:sym typeface="Arial"/>
            </a:endParaRPr>
          </a:p>
        </p:txBody>
      </p:sp>
      <p:sp>
        <p:nvSpPr>
          <p:cNvPr id="160" name="Google Shape;160;p6"/>
          <p:cNvSpPr/>
          <p:nvPr/>
        </p:nvSpPr>
        <p:spPr>
          <a:xfrm>
            <a:off x="2703678" y="2516252"/>
            <a:ext cx="19784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C00000"/>
                </a:solidFill>
                <a:latin typeface="Arial"/>
                <a:ea typeface="Arial"/>
                <a:cs typeface="Arial"/>
                <a:sym typeface="Arial"/>
              </a:rPr>
              <a:t>T</a:t>
            </a:r>
            <a:r>
              <a:rPr lang="en-US" sz="3000" b="1" dirty="0">
                <a:solidFill>
                  <a:schemeClr val="dk1"/>
                </a:solidFill>
                <a:latin typeface="Arial"/>
                <a:ea typeface="Arial"/>
                <a:cs typeface="Arial"/>
                <a:sym typeface="Arial"/>
              </a:rPr>
              <a:t>AB</a:t>
            </a:r>
            <a:r>
              <a:rPr lang="en-US" sz="3000" b="1" dirty="0">
                <a:solidFill>
                  <a:srgbClr val="C00000"/>
                </a:solidFill>
                <a:latin typeface="Arial"/>
                <a:ea typeface="Arial"/>
                <a:cs typeface="Arial"/>
                <a:sym typeface="Arial"/>
              </a:rPr>
              <a:t>L</a:t>
            </a:r>
            <a:r>
              <a:rPr lang="en-US" sz="3000" b="1" dirty="0">
                <a:solidFill>
                  <a:schemeClr val="dk1"/>
                </a:solidFill>
                <a:latin typeface="Arial"/>
                <a:ea typeface="Arial"/>
                <a:cs typeface="Arial"/>
                <a:sym typeface="Arial"/>
              </a:rPr>
              <a:t>ETS</a:t>
            </a:r>
            <a:endParaRPr sz="3000" b="1" dirty="0">
              <a:solidFill>
                <a:srgbClr val="C00000"/>
              </a:solidFill>
              <a:latin typeface="Arial"/>
              <a:ea typeface="Arial"/>
              <a:cs typeface="Arial"/>
              <a:sym typeface="Arial"/>
            </a:endParaRPr>
          </a:p>
        </p:txBody>
      </p:sp>
      <p:sp>
        <p:nvSpPr>
          <p:cNvPr id="161" name="Google Shape;161;p6"/>
          <p:cNvSpPr/>
          <p:nvPr/>
        </p:nvSpPr>
        <p:spPr>
          <a:xfrm>
            <a:off x="339480" y="2576670"/>
            <a:ext cx="6638588"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Arial"/>
                <a:ea typeface="Arial"/>
                <a:cs typeface="Arial"/>
                <a:sym typeface="Arial"/>
              </a:rPr>
              <a:t>5. I prefer using </a:t>
            </a:r>
            <a:r>
              <a:rPr lang="en-US" sz="2400" dirty="0">
                <a:solidFill>
                  <a:schemeClr val="dk1"/>
                </a:solidFill>
                <a:latin typeface="Arial"/>
                <a:ea typeface="Arial"/>
                <a:cs typeface="Arial"/>
                <a:sym typeface="Arial"/>
              </a:rPr>
              <a:t>_ _ _ _ _ _ _ to smartphones </a:t>
            </a:r>
            <a:r>
              <a:rPr lang="en-US" sz="2600" dirty="0">
                <a:solidFill>
                  <a:schemeClr val="dk1"/>
                </a:solidFill>
                <a:latin typeface="Arial"/>
                <a:ea typeface="Arial"/>
                <a:cs typeface="Arial"/>
                <a:sym typeface="Arial"/>
              </a:rPr>
              <a:t>.</a:t>
            </a:r>
            <a:endParaRPr sz="2600" dirty="0">
              <a:solidFill>
                <a:schemeClr val="dk1"/>
              </a:solidFill>
              <a:latin typeface="Arial"/>
              <a:ea typeface="Arial"/>
              <a:cs typeface="Arial"/>
              <a:sym typeface="Arial"/>
            </a:endParaRPr>
          </a:p>
        </p:txBody>
      </p:sp>
      <p:sp>
        <p:nvSpPr>
          <p:cNvPr id="162" name="Google Shape;162;p6"/>
          <p:cNvSpPr/>
          <p:nvPr/>
        </p:nvSpPr>
        <p:spPr>
          <a:xfrm>
            <a:off x="744852" y="5028699"/>
            <a:ext cx="2444141" cy="553957"/>
          </a:xfrm>
          <a:prstGeom prst="rect">
            <a:avLst/>
          </a:prstGeom>
          <a:noFill/>
          <a:ln>
            <a:noFill/>
          </a:ln>
        </p:spPr>
        <p:txBody>
          <a:bodyPr spcFirstLastPara="1" wrap="square" lIns="91425" tIns="45700" rIns="91425" bIns="45700" anchor="t" anchorCtr="0">
            <a:spAutoFit/>
          </a:bodyPr>
          <a:lstStyle/>
          <a:p>
            <a:pPr lvl="0"/>
            <a:r>
              <a:rPr lang="en-US" sz="3000" b="1" dirty="0">
                <a:solidFill>
                  <a:schemeClr val="dk1"/>
                </a:solidFill>
                <a:latin typeface="Arial"/>
                <a:ea typeface="Arial"/>
                <a:cs typeface="Arial"/>
                <a:sym typeface="Arial"/>
              </a:rPr>
              <a:t>TELEPAT</a:t>
            </a:r>
            <a:r>
              <a:rPr lang="en-US" sz="3000" b="1" dirty="0">
                <a:solidFill>
                  <a:srgbClr val="C00000"/>
                </a:solidFill>
                <a:latin typeface="Arial"/>
                <a:ea typeface="Arial"/>
                <a:cs typeface="Arial"/>
                <a:sym typeface="Arial"/>
              </a:rPr>
              <a:t>HY</a:t>
            </a:r>
            <a:endParaRPr sz="3000" b="1" dirty="0">
              <a:solidFill>
                <a:srgbClr val="C00000"/>
              </a:solidFill>
              <a:latin typeface="Arial"/>
              <a:ea typeface="Arial"/>
              <a:cs typeface="Arial"/>
              <a:sym typeface="Arial"/>
            </a:endParaRPr>
          </a:p>
        </p:txBody>
      </p:sp>
      <p:cxnSp>
        <p:nvCxnSpPr>
          <p:cNvPr id="165" name="Google Shape;165;p6"/>
          <p:cNvCxnSpPr/>
          <p:nvPr/>
        </p:nvCxnSpPr>
        <p:spPr>
          <a:xfrm>
            <a:off x="3191856" y="1619304"/>
            <a:ext cx="1219501" cy="7333"/>
          </a:xfrm>
          <a:prstGeom prst="straightConnector1">
            <a:avLst/>
          </a:prstGeom>
          <a:noFill/>
          <a:ln w="57150" cap="flat" cmpd="sng">
            <a:solidFill>
              <a:srgbClr val="00A9A5"/>
            </a:solidFill>
            <a:prstDash val="solid"/>
            <a:miter lim="800000"/>
            <a:headEnd type="none" w="sm" len="sm"/>
            <a:tailEnd type="stealth" w="med" len="med"/>
          </a:ln>
        </p:spPr>
      </p:cxnSp>
      <p:sp>
        <p:nvSpPr>
          <p:cNvPr id="29" name="Google Shape;173;p7"/>
          <p:cNvSpPr/>
          <p:nvPr/>
        </p:nvSpPr>
        <p:spPr>
          <a:xfrm>
            <a:off x="4411357" y="166340"/>
            <a:ext cx="359746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Arial"/>
                <a:ea typeface="Arial"/>
                <a:cs typeface="Arial"/>
                <a:sym typeface="Arial"/>
              </a:rPr>
              <a:t>The hidden word:</a:t>
            </a:r>
            <a:endParaRPr sz="3200" b="1" dirty="0">
              <a:solidFill>
                <a:schemeClr val="dk1"/>
              </a:solidFill>
              <a:latin typeface="Arial"/>
              <a:ea typeface="Arial"/>
              <a:cs typeface="Arial"/>
              <a:sym typeface="Arial"/>
            </a:endParaRPr>
          </a:p>
        </p:txBody>
      </p:sp>
      <p:sp>
        <p:nvSpPr>
          <p:cNvPr id="30" name="Google Shape;175;p7"/>
          <p:cNvSpPr/>
          <p:nvPr/>
        </p:nvSpPr>
        <p:spPr>
          <a:xfrm>
            <a:off x="8336188" y="122282"/>
            <a:ext cx="368309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bg1"/>
                </a:solidFill>
                <a:latin typeface="Arial"/>
                <a:ea typeface="Arial"/>
                <a:cs typeface="Arial"/>
                <a:sym typeface="Arial"/>
              </a:rPr>
              <a:t>EOTLHYGNCO</a:t>
            </a:r>
            <a:endParaRPr sz="3600" b="1" dirty="0">
              <a:solidFill>
                <a:schemeClr val="bg1"/>
              </a:solidFill>
              <a:latin typeface="Arial"/>
              <a:ea typeface="Arial"/>
              <a:cs typeface="Arial"/>
              <a:sym typeface="Arial"/>
            </a:endParaRPr>
          </a:p>
        </p:txBody>
      </p:sp>
      <p:pic>
        <p:nvPicPr>
          <p:cNvPr id="4" name="Picture 3"/>
          <p:cNvPicPr>
            <a:picLocks noChangeAspect="1"/>
          </p:cNvPicPr>
          <p:nvPr/>
        </p:nvPicPr>
        <p:blipFill>
          <a:blip r:embed="rId5"/>
          <a:stretch>
            <a:fillRect/>
          </a:stretch>
        </p:blipFill>
        <p:spPr>
          <a:xfrm>
            <a:off x="4417071" y="1144904"/>
            <a:ext cx="1404610" cy="1404610"/>
          </a:xfrm>
          <a:prstGeom prst="rect">
            <a:avLst/>
          </a:prstGeom>
        </p:spPr>
      </p:pic>
      <p:pic>
        <p:nvPicPr>
          <p:cNvPr id="6" name="Picture 5"/>
          <p:cNvPicPr>
            <a:picLocks noChangeAspect="1"/>
          </p:cNvPicPr>
          <p:nvPr/>
        </p:nvPicPr>
        <p:blipFill>
          <a:blip r:embed="rId6"/>
          <a:stretch>
            <a:fillRect/>
          </a:stretch>
        </p:blipFill>
        <p:spPr>
          <a:xfrm>
            <a:off x="1422400" y="3202537"/>
            <a:ext cx="3733830" cy="1723926"/>
          </a:xfrm>
          <a:prstGeom prst="rect">
            <a:avLst/>
          </a:prstGeom>
        </p:spPr>
      </p:pic>
      <p:sp>
        <p:nvSpPr>
          <p:cNvPr id="24" name="Google Shape;160;p6"/>
          <p:cNvSpPr/>
          <p:nvPr/>
        </p:nvSpPr>
        <p:spPr>
          <a:xfrm>
            <a:off x="7646344" y="1503207"/>
            <a:ext cx="242635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latin typeface="Arial"/>
                <a:ea typeface="Arial"/>
                <a:cs typeface="Arial"/>
                <a:sym typeface="Arial"/>
              </a:rPr>
              <a:t>CHAR</a:t>
            </a:r>
            <a:r>
              <a:rPr lang="en-US" sz="3000" b="1" dirty="0">
                <a:solidFill>
                  <a:srgbClr val="C00000"/>
                </a:solidFill>
                <a:latin typeface="Arial"/>
                <a:ea typeface="Arial"/>
                <a:cs typeface="Arial"/>
                <a:sym typeface="Arial"/>
              </a:rPr>
              <a:t>G</a:t>
            </a:r>
            <a:r>
              <a:rPr lang="en-US" sz="3000" b="1" dirty="0">
                <a:latin typeface="Arial"/>
                <a:ea typeface="Arial"/>
                <a:cs typeface="Arial"/>
                <a:sym typeface="Arial"/>
              </a:rPr>
              <a:t>I</a:t>
            </a:r>
            <a:r>
              <a:rPr lang="en-US" sz="3000" b="1" dirty="0">
                <a:solidFill>
                  <a:srgbClr val="C00000"/>
                </a:solidFill>
                <a:latin typeface="Arial"/>
                <a:ea typeface="Arial"/>
                <a:cs typeface="Arial"/>
                <a:sym typeface="Arial"/>
              </a:rPr>
              <a:t>N</a:t>
            </a:r>
            <a:r>
              <a:rPr lang="en-US" sz="3000" b="1" dirty="0">
                <a:latin typeface="Arial"/>
                <a:ea typeface="Arial"/>
                <a:cs typeface="Arial"/>
                <a:sym typeface="Arial"/>
              </a:rPr>
              <a:t>G</a:t>
            </a:r>
            <a:endParaRPr sz="3000" b="1" dirty="0">
              <a:latin typeface="Arial"/>
              <a:ea typeface="Arial"/>
              <a:cs typeface="Arial"/>
              <a:sym typeface="Arial"/>
            </a:endParaRPr>
          </a:p>
        </p:txBody>
      </p:sp>
      <p:sp>
        <p:nvSpPr>
          <p:cNvPr id="25" name="Google Shape;161;p6"/>
          <p:cNvSpPr/>
          <p:nvPr/>
        </p:nvSpPr>
        <p:spPr>
          <a:xfrm>
            <a:off x="7100989" y="1143685"/>
            <a:ext cx="6638588" cy="892512"/>
          </a:xfrm>
          <a:prstGeom prst="rect">
            <a:avLst/>
          </a:prstGeom>
          <a:noFill/>
          <a:ln>
            <a:noFill/>
          </a:ln>
        </p:spPr>
        <p:txBody>
          <a:bodyPr spcFirstLastPara="1" wrap="square" lIns="91425" tIns="45700" rIns="91425" bIns="45700" anchor="t" anchorCtr="0">
            <a:spAutoFit/>
          </a:bodyPr>
          <a:lstStyle/>
          <a:p>
            <a:pPr lvl="0"/>
            <a:r>
              <a:rPr lang="en-US" sz="2600" dirty="0">
                <a:solidFill>
                  <a:schemeClr val="dk1"/>
                </a:solidFill>
                <a:latin typeface="Arial"/>
                <a:ea typeface="Arial"/>
                <a:cs typeface="Arial"/>
                <a:sym typeface="Arial"/>
              </a:rPr>
              <a:t>7. Don't unplug my phone.</a:t>
            </a:r>
          </a:p>
          <a:p>
            <a:pPr lvl="0"/>
            <a:r>
              <a:rPr lang="en-US" sz="2600" dirty="0">
                <a:solidFill>
                  <a:schemeClr val="dk1"/>
                </a:solidFill>
                <a:latin typeface="Arial"/>
                <a:ea typeface="Arial"/>
                <a:cs typeface="Arial"/>
                <a:sym typeface="Arial"/>
              </a:rPr>
              <a:t> It's </a:t>
            </a:r>
            <a:r>
              <a:rPr lang="en-US" sz="2400" dirty="0">
                <a:solidFill>
                  <a:schemeClr val="dk1"/>
                </a:solidFill>
                <a:latin typeface="Arial"/>
                <a:ea typeface="Arial"/>
                <a:cs typeface="Arial"/>
                <a:sym typeface="Arial"/>
              </a:rPr>
              <a:t>_ _ _ _ _ _ _ _ </a:t>
            </a:r>
            <a:r>
              <a:rPr lang="en-US" sz="2600" dirty="0">
                <a:solidFill>
                  <a:schemeClr val="dk1"/>
                </a:solidFill>
                <a:latin typeface="Arial"/>
                <a:ea typeface="Arial"/>
                <a:cs typeface="Arial"/>
                <a:sym typeface="Arial"/>
              </a:rPr>
              <a:t>.</a:t>
            </a:r>
            <a:endParaRPr sz="2600" dirty="0">
              <a:solidFill>
                <a:schemeClr val="dk1"/>
              </a:solidFill>
              <a:latin typeface="Arial"/>
              <a:ea typeface="Arial"/>
              <a:cs typeface="Arial"/>
              <a:sym typeface="Arial"/>
            </a:endParaRPr>
          </a:p>
        </p:txBody>
      </p:sp>
      <p:sp>
        <p:nvSpPr>
          <p:cNvPr id="31" name="Google Shape;161;p6"/>
          <p:cNvSpPr/>
          <p:nvPr/>
        </p:nvSpPr>
        <p:spPr>
          <a:xfrm>
            <a:off x="7131292" y="4270927"/>
            <a:ext cx="6638588" cy="1292621"/>
          </a:xfrm>
          <a:prstGeom prst="rect">
            <a:avLst/>
          </a:prstGeom>
          <a:noFill/>
          <a:ln>
            <a:noFill/>
          </a:ln>
        </p:spPr>
        <p:txBody>
          <a:bodyPr spcFirstLastPara="1" wrap="square" lIns="91425" tIns="45700" rIns="91425" bIns="45700" anchor="t" anchorCtr="0">
            <a:spAutoFit/>
          </a:bodyPr>
          <a:lstStyle/>
          <a:p>
            <a:pPr lvl="0"/>
            <a:r>
              <a:rPr lang="en-US" sz="2600" dirty="0">
                <a:solidFill>
                  <a:schemeClr val="dk1"/>
                </a:solidFill>
                <a:latin typeface="Arial"/>
                <a:ea typeface="Arial"/>
                <a:cs typeface="Arial"/>
                <a:sym typeface="Arial"/>
              </a:rPr>
              <a:t>8. What is this?</a:t>
            </a:r>
          </a:p>
          <a:p>
            <a:pPr lvl="0"/>
            <a:r>
              <a:rPr lang="en-US" sz="2600" dirty="0">
                <a:solidFill>
                  <a:schemeClr val="dk1"/>
                </a:solidFill>
                <a:latin typeface="Arial"/>
                <a:ea typeface="Arial"/>
                <a:cs typeface="Arial"/>
                <a:sym typeface="Arial"/>
              </a:rPr>
              <a:t> </a:t>
            </a:r>
          </a:p>
          <a:p>
            <a:pPr lvl="0"/>
            <a:r>
              <a:rPr lang="en-US" sz="2600" dirty="0">
                <a:solidFill>
                  <a:schemeClr val="dk1"/>
                </a:solidFill>
                <a:latin typeface="Arial"/>
                <a:ea typeface="Arial"/>
                <a:cs typeface="Arial"/>
                <a:sym typeface="Arial"/>
              </a:rPr>
              <a:t>It's a _ _ _ _ _ _ _ _ .</a:t>
            </a:r>
            <a:endParaRPr sz="2600" dirty="0">
              <a:solidFill>
                <a:schemeClr val="dk1"/>
              </a:solidFill>
              <a:latin typeface="Arial"/>
              <a:ea typeface="Arial"/>
              <a:cs typeface="Arial"/>
              <a:sym typeface="Arial"/>
            </a:endParaRPr>
          </a:p>
        </p:txBody>
      </p:sp>
      <p:pic>
        <p:nvPicPr>
          <p:cNvPr id="8" name="Picture 7"/>
          <p:cNvPicPr>
            <a:picLocks noChangeAspect="1"/>
          </p:cNvPicPr>
          <p:nvPr/>
        </p:nvPicPr>
        <p:blipFill>
          <a:blip r:embed="rId7"/>
          <a:stretch>
            <a:fillRect/>
          </a:stretch>
        </p:blipFill>
        <p:spPr>
          <a:xfrm>
            <a:off x="7646344" y="2081690"/>
            <a:ext cx="3301365" cy="2143744"/>
          </a:xfrm>
          <a:prstGeom prst="rect">
            <a:avLst/>
          </a:prstGeom>
        </p:spPr>
      </p:pic>
      <p:sp>
        <p:nvSpPr>
          <p:cNvPr id="32" name="Google Shape;162;p6"/>
          <p:cNvSpPr/>
          <p:nvPr/>
        </p:nvSpPr>
        <p:spPr>
          <a:xfrm>
            <a:off x="7893868" y="5055084"/>
            <a:ext cx="2444141" cy="553957"/>
          </a:xfrm>
          <a:prstGeom prst="rect">
            <a:avLst/>
          </a:prstGeom>
          <a:noFill/>
          <a:ln>
            <a:noFill/>
          </a:ln>
        </p:spPr>
        <p:txBody>
          <a:bodyPr spcFirstLastPara="1" wrap="square" lIns="91425" tIns="45700" rIns="91425" bIns="45700" anchor="t" anchorCtr="0">
            <a:spAutoFit/>
          </a:bodyPr>
          <a:lstStyle/>
          <a:p>
            <a:pPr lvl="0"/>
            <a:r>
              <a:rPr lang="en-US" sz="3000" b="1" dirty="0">
                <a:solidFill>
                  <a:srgbClr val="C00000"/>
                </a:solidFill>
                <a:latin typeface="Arial"/>
                <a:ea typeface="Arial"/>
                <a:cs typeface="Arial"/>
                <a:sym typeface="Arial"/>
              </a:rPr>
              <a:t>CO</a:t>
            </a:r>
            <a:r>
              <a:rPr lang="en-US" sz="3000" b="1" dirty="0">
                <a:solidFill>
                  <a:schemeClr val="dk1"/>
                </a:solidFill>
                <a:latin typeface="Arial"/>
                <a:ea typeface="Arial"/>
                <a:cs typeface="Arial"/>
                <a:sym typeface="Arial"/>
              </a:rPr>
              <a:t>MPUTER</a:t>
            </a:r>
            <a:endParaRPr sz="3000" b="1" dirty="0">
              <a:solidFill>
                <a:srgbClr val="C00000"/>
              </a:solidFill>
              <a:latin typeface="Arial"/>
              <a:ea typeface="Arial"/>
              <a:cs typeface="Arial"/>
              <a:sym typeface="Arial"/>
            </a:endParaRPr>
          </a:p>
        </p:txBody>
      </p:sp>
      <p:cxnSp>
        <p:nvCxnSpPr>
          <p:cNvPr id="33" name="Google Shape;165;p6"/>
          <p:cNvCxnSpPr/>
          <p:nvPr/>
        </p:nvCxnSpPr>
        <p:spPr>
          <a:xfrm>
            <a:off x="9623136" y="4595028"/>
            <a:ext cx="1342993" cy="710649"/>
          </a:xfrm>
          <a:prstGeom prst="straightConnector1">
            <a:avLst/>
          </a:prstGeom>
          <a:noFill/>
          <a:ln w="57150" cap="flat" cmpd="sng">
            <a:solidFill>
              <a:srgbClr val="00A9A5"/>
            </a:solidFill>
            <a:prstDash val="solid"/>
            <a:miter lim="800000"/>
            <a:headEnd type="none" w="sm" len="sm"/>
            <a:tailEnd type="stealth" w="med" len="med"/>
          </a:ln>
        </p:spPr>
      </p:cxnSp>
    </p:spTree>
    <p:extLst>
      <p:ext uri="{BB962C8B-B14F-4D97-AF65-F5344CB8AC3E}">
        <p14:creationId xmlns:p14="http://schemas.microsoft.com/office/powerpoint/2010/main" val="20382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72" name="Google Shape;172;p7"/>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sp>
        <p:nvSpPr>
          <p:cNvPr id="173" name="Google Shape;173;p7"/>
          <p:cNvSpPr/>
          <p:nvPr/>
        </p:nvSpPr>
        <p:spPr>
          <a:xfrm>
            <a:off x="386080" y="1627699"/>
            <a:ext cx="387495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Arial"/>
                <a:ea typeface="Arial"/>
                <a:cs typeface="Arial"/>
                <a:sym typeface="Arial"/>
              </a:rPr>
              <a:t>The hidden words:</a:t>
            </a:r>
            <a:endParaRPr sz="3200" b="1" dirty="0">
              <a:solidFill>
                <a:schemeClr val="dk1"/>
              </a:solidFill>
              <a:latin typeface="Arial"/>
              <a:ea typeface="Arial"/>
              <a:cs typeface="Arial"/>
              <a:sym typeface="Arial"/>
            </a:endParaRPr>
          </a:p>
        </p:txBody>
      </p:sp>
      <p:sp>
        <p:nvSpPr>
          <p:cNvPr id="174" name="Google Shape;174;p7"/>
          <p:cNvSpPr/>
          <p:nvPr/>
        </p:nvSpPr>
        <p:spPr>
          <a:xfrm>
            <a:off x="4261032" y="3838707"/>
            <a:ext cx="303801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_ _ _ _ _ _ _</a:t>
            </a:r>
            <a:endParaRPr sz="3600" b="1" dirty="0">
              <a:solidFill>
                <a:schemeClr val="dk1"/>
              </a:solidFill>
              <a:latin typeface="Arial"/>
              <a:ea typeface="Arial"/>
              <a:cs typeface="Arial"/>
              <a:sym typeface="Arial"/>
            </a:endParaRPr>
          </a:p>
        </p:txBody>
      </p:sp>
      <p:sp>
        <p:nvSpPr>
          <p:cNvPr id="175" name="Google Shape;175;p7"/>
          <p:cNvSpPr/>
          <p:nvPr/>
        </p:nvSpPr>
        <p:spPr>
          <a:xfrm>
            <a:off x="4302710" y="1634977"/>
            <a:ext cx="2544286" cy="646331"/>
          </a:xfrm>
          <a:prstGeom prst="rect">
            <a:avLst/>
          </a:prstGeom>
          <a:noFill/>
          <a:ln>
            <a:noFill/>
          </a:ln>
        </p:spPr>
        <p:txBody>
          <a:bodyPr spcFirstLastPara="1" wrap="square" lIns="91425" tIns="45700" rIns="91425" bIns="45700" anchor="t" anchorCtr="0">
            <a:spAutoFit/>
          </a:bodyPr>
          <a:lstStyle/>
          <a:p>
            <a:pPr lvl="0"/>
            <a:r>
              <a:rPr lang="en-US" sz="3600" b="1" dirty="0">
                <a:solidFill>
                  <a:srgbClr val="C00000"/>
                </a:solidFill>
                <a:latin typeface="Arial"/>
                <a:ea typeface="Arial"/>
                <a:cs typeface="Arial"/>
                <a:sym typeface="Arial"/>
              </a:rPr>
              <a:t>SEIENCC</a:t>
            </a:r>
          </a:p>
        </p:txBody>
      </p:sp>
      <p:sp>
        <p:nvSpPr>
          <p:cNvPr id="176" name="Google Shape;176;p7"/>
          <p:cNvSpPr/>
          <p:nvPr/>
        </p:nvSpPr>
        <p:spPr>
          <a:xfrm>
            <a:off x="4301866" y="3702865"/>
            <a:ext cx="318214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2A5"/>
                </a:solidFill>
                <a:latin typeface="Arial"/>
                <a:ea typeface="Arial"/>
                <a:cs typeface="Arial"/>
                <a:sym typeface="Arial"/>
              </a:rPr>
              <a:t>SCIENCE</a:t>
            </a:r>
            <a:endParaRPr sz="4400" b="1" dirty="0">
              <a:solidFill>
                <a:srgbClr val="00B2A5"/>
              </a:solidFill>
              <a:latin typeface="Arial"/>
              <a:ea typeface="Arial"/>
              <a:cs typeface="Arial"/>
              <a:sym typeface="Arial"/>
            </a:endParaRPr>
          </a:p>
        </p:txBody>
      </p:sp>
      <p:cxnSp>
        <p:nvCxnSpPr>
          <p:cNvPr id="177" name="Google Shape;177;p7"/>
          <p:cNvCxnSpPr/>
          <p:nvPr/>
        </p:nvCxnSpPr>
        <p:spPr>
          <a:xfrm>
            <a:off x="5437928" y="2518110"/>
            <a:ext cx="0" cy="1173092"/>
          </a:xfrm>
          <a:prstGeom prst="straightConnector1">
            <a:avLst/>
          </a:prstGeom>
          <a:noFill/>
          <a:ln w="76200" cap="flat" cmpd="sng">
            <a:solidFill>
              <a:srgbClr val="00A9A5"/>
            </a:solidFill>
            <a:prstDash val="solid"/>
            <a:miter lim="800000"/>
            <a:headEnd type="none" w="sm" len="sm"/>
            <a:tailEnd type="stealth" w="med" len="med"/>
          </a:ln>
        </p:spPr>
      </p:cxnSp>
      <p:sp>
        <p:nvSpPr>
          <p:cNvPr id="3" name="Rectangle 2"/>
          <p:cNvSpPr/>
          <p:nvPr/>
        </p:nvSpPr>
        <p:spPr>
          <a:xfrm>
            <a:off x="7970619" y="1634977"/>
            <a:ext cx="3441968" cy="646331"/>
          </a:xfrm>
          <a:prstGeom prst="rect">
            <a:avLst/>
          </a:prstGeom>
        </p:spPr>
        <p:txBody>
          <a:bodyPr wrap="none">
            <a:spAutoFit/>
          </a:bodyPr>
          <a:lstStyle/>
          <a:p>
            <a:r>
              <a:rPr lang="en-US" sz="3600" b="1" dirty="0">
                <a:solidFill>
                  <a:srgbClr val="C00000"/>
                </a:solidFill>
                <a:latin typeface="Arial"/>
                <a:ea typeface="Arial"/>
                <a:cs typeface="Arial"/>
              </a:rPr>
              <a:t>EOTLHYGNCO</a:t>
            </a:r>
          </a:p>
        </p:txBody>
      </p:sp>
      <p:sp>
        <p:nvSpPr>
          <p:cNvPr id="11" name="Google Shape;176;p7"/>
          <p:cNvSpPr/>
          <p:nvPr/>
        </p:nvSpPr>
        <p:spPr>
          <a:xfrm>
            <a:off x="7785652" y="3624162"/>
            <a:ext cx="423362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2A5"/>
                </a:solidFill>
                <a:latin typeface="Arial"/>
                <a:ea typeface="Arial"/>
                <a:cs typeface="Arial"/>
                <a:sym typeface="Arial"/>
              </a:rPr>
              <a:t>TECHNOLOGY</a:t>
            </a:r>
            <a:endParaRPr sz="4400" b="1" dirty="0">
              <a:solidFill>
                <a:srgbClr val="00B2A5"/>
              </a:solidFill>
              <a:latin typeface="Arial"/>
              <a:ea typeface="Arial"/>
              <a:cs typeface="Arial"/>
              <a:sym typeface="Arial"/>
            </a:endParaRPr>
          </a:p>
        </p:txBody>
      </p:sp>
      <p:cxnSp>
        <p:nvCxnSpPr>
          <p:cNvPr id="12" name="Google Shape;177;p7"/>
          <p:cNvCxnSpPr/>
          <p:nvPr/>
        </p:nvCxnSpPr>
        <p:spPr>
          <a:xfrm>
            <a:off x="9902466" y="2383102"/>
            <a:ext cx="0" cy="1173092"/>
          </a:xfrm>
          <a:prstGeom prst="straightConnector1">
            <a:avLst/>
          </a:prstGeom>
          <a:noFill/>
          <a:ln w="76200" cap="flat" cmpd="sng">
            <a:solidFill>
              <a:srgbClr val="00A9A5"/>
            </a:solidFill>
            <a:prstDash val="solid"/>
            <a:miter lim="800000"/>
            <a:headEnd type="none" w="sm" len="sm"/>
            <a:tailEnd type="stealth" w="med" len="med"/>
          </a:ln>
        </p:spPr>
      </p:cxnSp>
      <p:sp>
        <p:nvSpPr>
          <p:cNvPr id="13" name="Google Shape;174;p7"/>
          <p:cNvSpPr/>
          <p:nvPr/>
        </p:nvSpPr>
        <p:spPr>
          <a:xfrm>
            <a:off x="7970619" y="3815241"/>
            <a:ext cx="491226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_ _ _ _ _ _ _ _ _ _</a:t>
            </a:r>
            <a:endParaRPr sz="36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30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024661"/>
            <a:ext cx="4433082"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856265"/>
            <a:ext cx="964452" cy="916490"/>
          </a:xfrm>
          <a:prstGeom prst="rect">
            <a:avLst/>
          </a:prstGeom>
        </p:spPr>
      </p:pic>
      <p:sp>
        <p:nvSpPr>
          <p:cNvPr id="36" name="TextBox 35"/>
          <p:cNvSpPr txBox="1"/>
          <p:nvPr/>
        </p:nvSpPr>
        <p:spPr>
          <a:xfrm>
            <a:off x="4294503" y="1137426"/>
            <a:ext cx="4065726" cy="461665"/>
          </a:xfrm>
          <a:prstGeom prst="rect">
            <a:avLst/>
          </a:prstGeom>
          <a:noFill/>
        </p:spPr>
        <p:txBody>
          <a:bodyPr wrap="square" rtlCol="0">
            <a:spAutoFit/>
          </a:bodyPr>
          <a:lstStyle/>
          <a:p>
            <a:r>
              <a:rPr lang="en-US" sz="2400" b="1" dirty="0">
                <a:solidFill>
                  <a:schemeClr val="bg1"/>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7813218" cy="707886"/>
          </a:xfrm>
          <a:prstGeom prst="rect">
            <a:avLst/>
          </a:prstGeom>
          <a:noFill/>
        </p:spPr>
        <p:txBody>
          <a:bodyPr wrap="square" rtlCol="0">
            <a:spAutoFit/>
          </a:bodyPr>
          <a:lstStyle/>
          <a:p>
            <a:r>
              <a:rPr lang="en-US" sz="4000" b="1" dirty="0">
                <a:solidFill>
                  <a:schemeClr val="bg1"/>
                </a:solidFill>
                <a:latin typeface="Myriad Pro" pitchFamily="34" charset="0"/>
              </a:rPr>
              <a:t>SCIENCE AND TECHNOLOGY</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43" name="TextBox 42">
            <a:extLst>
              <a:ext uri="{FF2B5EF4-FFF2-40B4-BE49-F238E27FC236}">
                <a16:creationId xmlns:a16="http://schemas.microsoft.com/office/drawing/2014/main" id="{607B7897-B16D-44E3-91AE-9D0FF2697117}"/>
              </a:ext>
            </a:extLst>
          </p:cNvPr>
          <p:cNvSpPr txBox="1"/>
          <p:nvPr/>
        </p:nvSpPr>
        <p:spPr>
          <a:xfrm>
            <a:off x="3523852" y="1773908"/>
            <a:ext cx="5370766" cy="584775"/>
          </a:xfrm>
          <a:prstGeom prst="rect">
            <a:avLst/>
          </a:prstGeom>
          <a:noFill/>
        </p:spPr>
        <p:txBody>
          <a:bodyPr wrap="square" rtlCol="0">
            <a:spAutoFit/>
          </a:bodyPr>
          <a:lstStyle/>
          <a:p>
            <a:pPr algn="ctr"/>
            <a:r>
              <a:rPr lang="en-US" sz="3200" b="1" dirty="0">
                <a:solidFill>
                  <a:srgbClr val="F26649"/>
                </a:solidFill>
              </a:rPr>
              <a:t>Great news for students</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pic>
        <p:nvPicPr>
          <p:cNvPr id="4" name="Picture 3"/>
          <p:cNvPicPr>
            <a:picLocks noChangeAspect="1"/>
          </p:cNvPicPr>
          <p:nvPr/>
        </p:nvPicPr>
        <p:blipFill>
          <a:blip r:embed="rId4"/>
          <a:stretch>
            <a:fillRect/>
          </a:stretch>
        </p:blipFill>
        <p:spPr>
          <a:xfrm>
            <a:off x="1494111" y="2359009"/>
            <a:ext cx="9299153" cy="4248344"/>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technology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công</a:t>
            </a:r>
            <a:r>
              <a:rPr lang="en-US" sz="3200" dirty="0"/>
              <a:t> </a:t>
            </a:r>
            <a:r>
              <a:rPr lang="en-US" sz="3200" dirty="0" err="1"/>
              <a:t>nghệ</a:t>
            </a:r>
            <a:endParaRPr lang="en-US" sz="3200" dirty="0"/>
          </a:p>
        </p:txBody>
      </p:sp>
      <p:sp>
        <p:nvSpPr>
          <p:cNvPr id="2" name="Rectangle 1"/>
          <p:cNvSpPr/>
          <p:nvPr/>
        </p:nvSpPr>
        <p:spPr>
          <a:xfrm>
            <a:off x="1079472" y="3008667"/>
            <a:ext cx="2454326"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tekˈnɒlədʒi</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159411" y="1660524"/>
            <a:ext cx="7852884" cy="4404995"/>
          </a:xfrm>
          <a:prstGeom prst="rect">
            <a:avLst/>
          </a:prstGeom>
        </p:spPr>
      </p:pic>
      <p:pic>
        <p:nvPicPr>
          <p:cNvPr id="3" name="technolog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33697" y="4320417"/>
            <a:ext cx="806306" cy="806306"/>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0"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face to face </a:t>
            </a:r>
            <a:r>
              <a:rPr lang="en-US" sz="4000" b="1" dirty="0">
                <a:solidFill>
                  <a:srgbClr val="AD4F0F"/>
                </a:solidFill>
                <a:cs typeface="Calibri" panose="020F0502020204030204" pitchFamily="34" charset="0"/>
              </a:rPr>
              <a:t>(</a:t>
            </a:r>
            <a:r>
              <a:rPr lang="en-US" sz="4000" b="1" dirty="0" err="1">
                <a:solidFill>
                  <a:srgbClr val="AD4F0F"/>
                </a:solidFill>
                <a:cs typeface="Calibri" panose="020F0502020204030204" pitchFamily="34" charset="0"/>
              </a:rPr>
              <a:t>adj</a:t>
            </a:r>
            <a:r>
              <a:rPr lang="en-US" sz="4000" b="1" dirty="0">
                <a:solidFill>
                  <a:srgbClr val="AD4F0F"/>
                </a:solidFill>
                <a:cs typeface="Calibri" panose="020F0502020204030204" pitchFamily="34" charset="0"/>
              </a:rPr>
              <a:t>)</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Trực</a:t>
            </a:r>
            <a:r>
              <a:rPr lang="en-US" sz="3200" dirty="0"/>
              <a:t> </a:t>
            </a:r>
            <a:r>
              <a:rPr lang="en-US" sz="3200" dirty="0" err="1"/>
              <a:t>tiếp</a:t>
            </a:r>
            <a:r>
              <a:rPr lang="en-US" sz="3200" dirty="0"/>
              <a:t>, </a:t>
            </a:r>
            <a:r>
              <a:rPr lang="en-US" sz="3200" dirty="0" err="1"/>
              <a:t>mặt</a:t>
            </a:r>
            <a:r>
              <a:rPr lang="en-US" sz="3200" dirty="0"/>
              <a:t> </a:t>
            </a:r>
            <a:r>
              <a:rPr lang="en-US" sz="3200" dirty="0" err="1"/>
              <a:t>đối</a:t>
            </a:r>
            <a:r>
              <a:rPr lang="en-US" sz="3200" dirty="0"/>
              <a:t> </a:t>
            </a:r>
            <a:r>
              <a:rPr lang="en-US" sz="3200" dirty="0" err="1"/>
              <a:t>mặt</a:t>
            </a:r>
            <a:endParaRPr lang="en-US" sz="3200" dirty="0"/>
          </a:p>
        </p:txBody>
      </p:sp>
      <p:sp>
        <p:nvSpPr>
          <p:cNvPr id="2" name="Rectangle 1"/>
          <p:cNvSpPr/>
          <p:nvPr/>
        </p:nvSpPr>
        <p:spPr>
          <a:xfrm>
            <a:off x="1024104" y="3008667"/>
            <a:ext cx="2565061" cy="584775"/>
          </a:xfrm>
          <a:prstGeom prst="rect">
            <a:avLst/>
          </a:prstGeom>
        </p:spPr>
        <p:txBody>
          <a:bodyPr wrap="none">
            <a:spAutoFit/>
          </a:bodyPr>
          <a:lstStyle/>
          <a:p>
            <a:pPr algn="ctr"/>
            <a:r>
              <a:rPr lang="en-US" sz="3200" b="1" dirty="0">
                <a:solidFill>
                  <a:schemeClr val="accent5">
                    <a:lumMod val="50000"/>
                  </a:schemeClr>
                </a:solidFill>
              </a:rPr>
              <a:t>/ˌ</a:t>
            </a:r>
            <a:r>
              <a:rPr lang="en-US" sz="3200" b="1" dirty="0" err="1">
                <a:solidFill>
                  <a:schemeClr val="accent5">
                    <a:lumMod val="50000"/>
                  </a:schemeClr>
                </a:solidFill>
              </a:rPr>
              <a:t>feɪs</a:t>
            </a:r>
            <a:r>
              <a:rPr lang="en-US" sz="3200" b="1" dirty="0">
                <a:solidFill>
                  <a:schemeClr val="accent5">
                    <a:lumMod val="50000"/>
                  </a:schemeClr>
                </a:solidFill>
              </a:rPr>
              <a:t> </a:t>
            </a:r>
            <a:r>
              <a:rPr lang="en-US" sz="3200" b="1" dirty="0" err="1">
                <a:solidFill>
                  <a:schemeClr val="accent5">
                    <a:lumMod val="50000"/>
                  </a:schemeClr>
                </a:solidFill>
              </a:rPr>
              <a:t>tə</a:t>
            </a:r>
            <a:r>
              <a:rPr lang="en-US" sz="3200" b="1" dirty="0">
                <a:solidFill>
                  <a:schemeClr val="accent5">
                    <a:lumMod val="50000"/>
                  </a:schemeClr>
                </a:solidFill>
              </a:rPr>
              <a:t> ˈ</a:t>
            </a:r>
            <a:r>
              <a:rPr lang="en-US" sz="3200" b="1" dirty="0" err="1">
                <a:solidFill>
                  <a:schemeClr val="accent5">
                    <a:lumMod val="50000"/>
                  </a:schemeClr>
                </a:solidFill>
              </a:rPr>
              <a:t>feɪs</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217794" y="1465014"/>
            <a:ext cx="6232525" cy="4256855"/>
          </a:xfrm>
          <a:prstGeom prst="rect">
            <a:avLst/>
          </a:prstGeom>
        </p:spPr>
      </p:pic>
      <p:pic>
        <p:nvPicPr>
          <p:cNvPr id="5" name="face to fa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44809" y="4258666"/>
            <a:ext cx="684537" cy="684537"/>
          </a:xfrm>
          <a:prstGeom prst="rect">
            <a:avLst/>
          </a:prstGeom>
        </p:spPr>
      </p:pic>
    </p:spTree>
    <p:extLst>
      <p:ext uri="{BB962C8B-B14F-4D97-AF65-F5344CB8AC3E}">
        <p14:creationId xmlns:p14="http://schemas.microsoft.com/office/powerpoint/2010/main" val="11989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4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epidemics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đại</a:t>
            </a:r>
            <a:r>
              <a:rPr lang="en-US" sz="3200" dirty="0"/>
              <a:t> </a:t>
            </a:r>
            <a:r>
              <a:rPr lang="en-US" sz="3200" dirty="0" err="1"/>
              <a:t>dịch</a:t>
            </a:r>
            <a:endParaRPr lang="en-US" sz="3200" dirty="0"/>
          </a:p>
        </p:txBody>
      </p:sp>
      <p:sp>
        <p:nvSpPr>
          <p:cNvPr id="2" name="Rectangle 1"/>
          <p:cNvSpPr/>
          <p:nvPr/>
        </p:nvSpPr>
        <p:spPr>
          <a:xfrm>
            <a:off x="1093000" y="3008667"/>
            <a:ext cx="2427268" cy="584775"/>
          </a:xfrm>
          <a:prstGeom prst="rect">
            <a:avLst/>
          </a:prstGeom>
        </p:spPr>
        <p:txBody>
          <a:bodyPr wrap="none">
            <a:spAutoFit/>
          </a:bodyPr>
          <a:lstStyle/>
          <a:p>
            <a:pPr algn="ctr"/>
            <a:r>
              <a:rPr lang="en-US" sz="3200" b="1" dirty="0">
                <a:solidFill>
                  <a:schemeClr val="accent5">
                    <a:lumMod val="50000"/>
                  </a:schemeClr>
                </a:solidFill>
              </a:rPr>
              <a:t>/ˌ</a:t>
            </a:r>
            <a:r>
              <a:rPr lang="en-US" sz="3200" b="1" dirty="0" err="1">
                <a:solidFill>
                  <a:schemeClr val="accent5">
                    <a:lumMod val="50000"/>
                  </a:schemeClr>
                </a:solidFill>
              </a:rPr>
              <a:t>epɪˈdemɪk</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619763" y="1470140"/>
            <a:ext cx="6940526" cy="4625860"/>
          </a:xfrm>
          <a:prstGeom prst="rect">
            <a:avLst/>
          </a:prstGeom>
        </p:spPr>
      </p:pic>
      <p:pic>
        <p:nvPicPr>
          <p:cNvPr id="3" name="epidemic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3" y="4339115"/>
            <a:ext cx="663221" cy="663221"/>
          </a:xfrm>
          <a:prstGeom prst="rect">
            <a:avLst/>
          </a:prstGeom>
        </p:spPr>
      </p:pic>
    </p:spTree>
    <p:extLst>
      <p:ext uri="{BB962C8B-B14F-4D97-AF65-F5344CB8AC3E}">
        <p14:creationId xmlns:p14="http://schemas.microsoft.com/office/powerpoint/2010/main" val="21429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320"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737102" y="2168625"/>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breakout room</a:t>
            </a:r>
            <a:endParaRPr lang="en-US" sz="4000" b="1" dirty="0">
              <a:solidFill>
                <a:srgbClr val="AD4F0F"/>
              </a:solidFill>
              <a:cs typeface="Calibri" panose="020F0502020204030204" pitchFamily="34" charset="0"/>
            </a:endParaRPr>
          </a:p>
        </p:txBody>
      </p:sp>
      <p:sp>
        <p:nvSpPr>
          <p:cNvPr id="12" name="Rectangle 11"/>
          <p:cNvSpPr/>
          <p:nvPr/>
        </p:nvSpPr>
        <p:spPr>
          <a:xfrm>
            <a:off x="281189" y="3673891"/>
            <a:ext cx="4050892" cy="1077218"/>
          </a:xfrm>
          <a:prstGeom prst="rect">
            <a:avLst/>
          </a:prstGeom>
        </p:spPr>
        <p:txBody>
          <a:bodyPr wrap="square">
            <a:spAutoFit/>
          </a:bodyPr>
          <a:lstStyle/>
          <a:p>
            <a:pPr lvl="0" algn="ctr"/>
            <a:r>
              <a:rPr lang="en-US" sz="3200" dirty="0" err="1"/>
              <a:t>Phòng</a:t>
            </a:r>
            <a:r>
              <a:rPr lang="en-US" sz="3200" dirty="0"/>
              <a:t> </a:t>
            </a:r>
            <a:r>
              <a:rPr lang="en-US" sz="3200" dirty="0" err="1"/>
              <a:t>học</a:t>
            </a:r>
            <a:r>
              <a:rPr lang="en-US" sz="3200" dirty="0"/>
              <a:t> chia </a:t>
            </a:r>
            <a:r>
              <a:rPr lang="en-US" sz="3200" dirty="0" err="1"/>
              <a:t>nhỏ</a:t>
            </a:r>
            <a:r>
              <a:rPr lang="en-US" sz="3200" dirty="0"/>
              <a:t>, chia </a:t>
            </a:r>
            <a:r>
              <a:rPr lang="en-US" sz="3200" dirty="0" err="1"/>
              <a:t>nhóm</a:t>
            </a:r>
            <a:endParaRPr lang="en-US" sz="3200" dirty="0"/>
          </a:p>
        </p:txBody>
      </p:sp>
      <p:sp>
        <p:nvSpPr>
          <p:cNvPr id="2" name="Rectangle 1"/>
          <p:cNvSpPr/>
          <p:nvPr/>
        </p:nvSpPr>
        <p:spPr>
          <a:xfrm>
            <a:off x="786026" y="3008667"/>
            <a:ext cx="3041218"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breɪkaʊt</a:t>
            </a:r>
            <a:r>
              <a:rPr lang="en-US" sz="3200" b="1" dirty="0">
                <a:solidFill>
                  <a:schemeClr val="accent5">
                    <a:lumMod val="50000"/>
                  </a:schemeClr>
                </a:solidFill>
              </a:rPr>
              <a:t> </a:t>
            </a:r>
            <a:r>
              <a:rPr lang="en-US" sz="3200" b="1" dirty="0" err="1">
                <a:solidFill>
                  <a:schemeClr val="accent5">
                    <a:lumMod val="50000"/>
                  </a:schemeClr>
                </a:solidFill>
              </a:rPr>
              <a:t>rʊm</a:t>
            </a:r>
            <a:r>
              <a:rPr lang="en-US" sz="32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72175" y="1441024"/>
            <a:ext cx="7355970" cy="4875957"/>
          </a:xfrm>
          <a:prstGeom prst="rect">
            <a:avLst/>
          </a:prstGeom>
        </p:spPr>
      </p:pic>
      <p:pic>
        <p:nvPicPr>
          <p:cNvPr id="3" name="breakout r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2735" y="4751109"/>
            <a:ext cx="693868" cy="693868"/>
          </a:xfrm>
          <a:prstGeom prst="rect">
            <a:avLst/>
          </a:prstGeom>
        </p:spPr>
      </p:pic>
    </p:spTree>
    <p:extLst>
      <p:ext uri="{BB962C8B-B14F-4D97-AF65-F5344CB8AC3E}">
        <p14:creationId xmlns:p14="http://schemas.microsoft.com/office/powerpoint/2010/main" val="10792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5260</TotalTime>
  <Words>1069</Words>
  <Application>Microsoft Office PowerPoint</Application>
  <PresentationFormat>Widescreen</PresentationFormat>
  <Paragraphs>195</Paragraphs>
  <Slides>21</Slides>
  <Notes>19</Notes>
  <HiddenSlides>0</HiddenSlides>
  <MMClips>13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ChronicaProMediumIt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This MC</cp:lastModifiedBy>
  <cp:revision>269</cp:revision>
  <dcterms:created xsi:type="dcterms:W3CDTF">2020-12-09T02:04:09Z</dcterms:created>
  <dcterms:modified xsi:type="dcterms:W3CDTF">2024-04-07T09:03:08Z</dcterms:modified>
</cp:coreProperties>
</file>