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1" r:id="rId2"/>
    <p:sldId id="256" r:id="rId3"/>
    <p:sldId id="332" r:id="rId4"/>
    <p:sldId id="337" r:id="rId5"/>
    <p:sldId id="276" r:id="rId6"/>
    <p:sldId id="331" r:id="rId7"/>
    <p:sldId id="333" r:id="rId8"/>
    <p:sldId id="334" r:id="rId9"/>
    <p:sldId id="338" r:id="rId10"/>
    <p:sldId id="339" r:id="rId11"/>
    <p:sldId id="340" r:id="rId12"/>
    <p:sldId id="298" r:id="rId13"/>
    <p:sldId id="335" r:id="rId14"/>
    <p:sldId id="342" r:id="rId15"/>
    <p:sldId id="325" r:id="rId16"/>
    <p:sldId id="336" r:id="rId17"/>
    <p:sldId id="341" r:id="rId18"/>
    <p:sldId id="313" r:id="rId19"/>
    <p:sldId id="314" r:id="rId20"/>
    <p:sldId id="330"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FFCCFF"/>
    <a:srgbClr val="D8E5E5"/>
    <a:srgbClr val="FBCDCD"/>
    <a:srgbClr val="F7A5A5"/>
    <a:srgbClr val="7192A9"/>
    <a:srgbClr val="F37D91"/>
    <a:srgbClr val="F26649"/>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5274" autoAdjust="0"/>
  </p:normalViewPr>
  <p:slideViewPr>
    <p:cSldViewPr snapToGrid="0" showGuides="1">
      <p:cViewPr varScale="1">
        <p:scale>
          <a:sx n="63" d="100"/>
          <a:sy n="63" d="100"/>
        </p:scale>
        <p:origin x="933"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07/04/2024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63338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53277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938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5105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1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611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68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43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96656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75969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07/04/2024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07/04/2024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07/04/2024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07/04/2024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07/04/2024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Google Shape;1881;p31"/>
          <p:cNvSpPr txBox="1">
            <a:spLocks/>
          </p:cNvSpPr>
          <p:nvPr/>
        </p:nvSpPr>
        <p:spPr>
          <a:xfrm>
            <a:off x="135480" y="218231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cs typeface="Calibri" panose="020F0502020204030204" pitchFamily="34" charset="0"/>
              </a:rPr>
              <a:t>d</a:t>
            </a:r>
            <a:r>
              <a:rPr kumimoji="0" lang="en-US" sz="4400" b="1" i="0" u="none" strike="noStrike" kern="1200" cap="none" spc="0" normalizeH="0" baseline="0" noProof="0" dirty="0" err="1">
                <a:ln>
                  <a:noFill/>
                </a:ln>
                <a:solidFill>
                  <a:srgbClr val="AD4F0F"/>
                </a:solidFill>
                <a:effectLst/>
                <a:uLnTx/>
                <a:uFillTx/>
                <a:latin typeface="Calibri" panose="020F0502020204030204"/>
                <a:cs typeface="Calibri" panose="020F0502020204030204" pitchFamily="34" charset="0"/>
              </a:rPr>
              <a:t>igital</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 communication (n)</a:t>
            </a:r>
          </a:p>
        </p:txBody>
      </p:sp>
      <p:sp>
        <p:nvSpPr>
          <p:cNvPr id="12" name="Rectangle 11"/>
          <p:cNvSpPr/>
          <p:nvPr/>
        </p:nvSpPr>
        <p:spPr>
          <a:xfrm>
            <a:off x="487067" y="4225055"/>
            <a:ext cx="46768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a:rPr>
              <a:t>Giao</a:t>
            </a:r>
            <a:r>
              <a:rPr lang="en-US" sz="3600" dirty="0">
                <a:solidFill>
                  <a:prstClr val="black"/>
                </a:solidFill>
                <a:latin typeface="Calibri" panose="020F0502020204030204"/>
              </a:rPr>
              <a:t> </a:t>
            </a:r>
            <a:r>
              <a:rPr lang="en-US" sz="3600" dirty="0" err="1">
                <a:solidFill>
                  <a:prstClr val="black"/>
                </a:solidFill>
                <a:latin typeface="Calibri" panose="020F0502020204030204"/>
              </a:rPr>
              <a:t>tiếp</a:t>
            </a:r>
            <a:r>
              <a:rPr lang="en-US" sz="3600" dirty="0">
                <a:solidFill>
                  <a:prstClr val="black"/>
                </a:solidFill>
                <a:latin typeface="Calibri" panose="020F0502020204030204"/>
              </a:rPr>
              <a:t> </a:t>
            </a:r>
            <a:r>
              <a:rPr lang="en-US" sz="3600" dirty="0" err="1">
                <a:solidFill>
                  <a:prstClr val="black"/>
                </a:solidFill>
                <a:latin typeface="Calibri" panose="020F0502020204030204"/>
              </a:rPr>
              <a:t>kỹ</a:t>
            </a:r>
            <a:r>
              <a:rPr lang="en-US" sz="3600" noProof="0" dirty="0">
                <a:solidFill>
                  <a:prstClr val="black"/>
                </a:solidFill>
                <a:latin typeface="Calibri" panose="020F0502020204030204"/>
              </a:rPr>
              <a:t> </a:t>
            </a:r>
            <a:r>
              <a:rPr lang="en-US" sz="3600" noProof="0" dirty="0" err="1">
                <a:solidFill>
                  <a:prstClr val="black"/>
                </a:solidFill>
                <a:latin typeface="Calibri" panose="020F0502020204030204"/>
              </a:rPr>
              <a:t>thuật</a:t>
            </a:r>
            <a:r>
              <a:rPr lang="en-US" sz="3600" noProof="0" dirty="0">
                <a:solidFill>
                  <a:prstClr val="black"/>
                </a:solidFill>
                <a:latin typeface="Calibri" panose="020F0502020204030204"/>
              </a:rPr>
              <a:t> </a:t>
            </a:r>
            <a:r>
              <a:rPr lang="en-US" sz="3600" noProof="0" dirty="0" err="1">
                <a:solidFill>
                  <a:prstClr val="black"/>
                </a:solidFill>
                <a:latin typeface="Calibri" panose="020F0502020204030204"/>
              </a:rPr>
              <a:t>số</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206518" y="3578724"/>
            <a:ext cx="5441105" cy="646331"/>
          </a:xfrm>
          <a:prstGeom prst="rect">
            <a:avLst/>
          </a:prstGeom>
        </p:spPr>
        <p:txBody>
          <a:bodyPr wrap="none">
            <a:spAutoFit/>
          </a:bodyPr>
          <a:lstStyle/>
          <a:p>
            <a:pPr lvl="0" algn="ctr"/>
            <a:r>
              <a:rPr lang="en-US" sz="3600" b="1" dirty="0">
                <a:solidFill>
                  <a:srgbClr val="4472C4">
                    <a:lumMod val="50000"/>
                  </a:srgbClr>
                </a:solidFill>
              </a:rPr>
              <a:t>/ˈ</a:t>
            </a:r>
            <a:r>
              <a:rPr lang="en-US" sz="3600" b="1" dirty="0" err="1">
                <a:solidFill>
                  <a:srgbClr val="4472C4">
                    <a:lumMod val="50000"/>
                  </a:srgbClr>
                </a:solidFill>
              </a:rPr>
              <a:t>dɪdʒɪtl</a:t>
            </a:r>
            <a:r>
              <a:rPr lang="en-US" sz="3600" b="1" dirty="0">
                <a:solidFill>
                  <a:srgbClr val="4472C4">
                    <a:lumMod val="50000"/>
                  </a:srgbClr>
                </a:solidFill>
              </a:rPr>
              <a:t> /</a:t>
            </a:r>
            <a:r>
              <a:rPr lang="en-US" sz="3600" b="1" dirty="0" err="1">
                <a:solidFill>
                  <a:srgbClr val="4472C4">
                    <a:lumMod val="50000"/>
                  </a:srgbClr>
                </a:solidFill>
              </a:rPr>
              <a:t>kəˌmjuːnɪˈkeɪʃn</a:t>
            </a:r>
            <a:r>
              <a:rPr lang="en-US" sz="3600" b="1" dirty="0">
                <a:solidFill>
                  <a:srgbClr val="4472C4">
                    <a:lumMod val="50000"/>
                  </a:srgbClr>
                </a:solidFill>
              </a:rPr>
              <a:t>/</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sp>
        <p:nvSpPr>
          <p:cNvPr id="15" name="TextBox 14"/>
          <p:cNvSpPr txBox="1"/>
          <p:nvPr/>
        </p:nvSpPr>
        <p:spPr>
          <a:xfrm>
            <a:off x="487067" y="135939"/>
            <a:ext cx="4132696"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PRESENTATION</a:t>
            </a:r>
          </a:p>
        </p:txBody>
      </p:sp>
      <p:pic>
        <p:nvPicPr>
          <p:cNvPr id="4" name="Picture 3"/>
          <p:cNvPicPr>
            <a:picLocks noChangeAspect="1"/>
          </p:cNvPicPr>
          <p:nvPr/>
        </p:nvPicPr>
        <p:blipFill>
          <a:blip r:embed="rId5"/>
          <a:stretch>
            <a:fillRect/>
          </a:stretch>
        </p:blipFill>
        <p:spPr>
          <a:xfrm>
            <a:off x="5718660" y="1771235"/>
            <a:ext cx="6293635" cy="3839117"/>
          </a:xfrm>
          <a:prstGeom prst="rect">
            <a:avLst/>
          </a:prstGeom>
        </p:spPr>
      </p:pic>
      <p:pic>
        <p:nvPicPr>
          <p:cNvPr id="5" name="digital communi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3415" y="4990124"/>
            <a:ext cx="620228" cy="620228"/>
          </a:xfrm>
          <a:prstGeom prst="rect">
            <a:avLst/>
          </a:prstGeom>
        </p:spPr>
      </p:pic>
    </p:spTree>
    <p:extLst>
      <p:ext uri="{BB962C8B-B14F-4D97-AF65-F5344CB8AC3E}">
        <p14:creationId xmlns:p14="http://schemas.microsoft.com/office/powerpoint/2010/main" val="29542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05" y="95208"/>
            <a:ext cx="12192000" cy="1083309"/>
            <a:chOff x="0" y="-3"/>
            <a:chExt cx="12192000" cy="1083309"/>
          </a:xfrm>
        </p:grpSpPr>
        <p:sp>
          <p:nvSpPr>
            <p:cNvPr id="17" name="Round Single Corner Rectangle 16"/>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187945458"/>
              </p:ext>
            </p:extLst>
          </p:nvPr>
        </p:nvGraphicFramePr>
        <p:xfrm>
          <a:off x="1194549" y="1509229"/>
          <a:ext cx="10085976" cy="2235158"/>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3178377">
                  <a:extLst>
                    <a:ext uri="{9D8B030D-6E8A-4147-A177-3AD203B41FA5}">
                      <a16:colId xmlns:a16="http://schemas.microsoft.com/office/drawing/2014/main" val="20001"/>
                    </a:ext>
                  </a:extLst>
                </a:gridCol>
                <a:gridCol w="3657415">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Vocabulary</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face recognition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feɪsˌrekəɡˈnɪʃn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lvl="0" algn="ctr"/>
                      <a:r>
                        <a:rPr lang="en-US" sz="2400" dirty="0" err="1"/>
                        <a:t>Công</a:t>
                      </a:r>
                      <a:r>
                        <a:rPr lang="en-US" sz="2400" baseline="0" dirty="0"/>
                        <a:t> </a:t>
                      </a:r>
                      <a:r>
                        <a:rPr lang="en-US" sz="2400" baseline="0" dirty="0" err="1"/>
                        <a:t>nghệ</a:t>
                      </a:r>
                      <a:r>
                        <a:rPr lang="en-US" sz="2400" baseline="0" dirty="0"/>
                        <a:t> </a:t>
                      </a:r>
                      <a:r>
                        <a:rPr lang="en-US" sz="2400" baseline="0" dirty="0" err="1"/>
                        <a:t>nhận</a:t>
                      </a:r>
                      <a:r>
                        <a:rPr lang="en-US" sz="2400" baseline="0" dirty="0"/>
                        <a:t> </a:t>
                      </a:r>
                      <a:r>
                        <a:rPr lang="en-US" sz="2400" baseline="0" dirty="0" err="1"/>
                        <a:t>diện</a:t>
                      </a:r>
                      <a:r>
                        <a:rPr lang="en-US" sz="2400" baseline="0" dirty="0"/>
                        <a:t>/</a:t>
                      </a:r>
                      <a:r>
                        <a:rPr lang="en-US" sz="2400" dirty="0" err="1"/>
                        <a:t>nhận</a:t>
                      </a:r>
                      <a:r>
                        <a:rPr lang="en-US" sz="2400" dirty="0"/>
                        <a:t> </a:t>
                      </a:r>
                      <a:r>
                        <a:rPr lang="en-US" sz="2400" dirty="0" err="1"/>
                        <a:t>biết</a:t>
                      </a:r>
                      <a:r>
                        <a:rPr lang="en-US" sz="2400" dirty="0"/>
                        <a:t> </a:t>
                      </a:r>
                      <a:r>
                        <a:rPr lang="en-US" sz="2400" dirty="0" err="1"/>
                        <a:t>gương</a:t>
                      </a:r>
                      <a:r>
                        <a:rPr lang="en-US" sz="2400" dirty="0"/>
                        <a:t> </a:t>
                      </a:r>
                      <a:r>
                        <a:rPr lang="en-US" sz="2400" dirty="0" err="1"/>
                        <a:t>mặt</a:t>
                      </a:r>
                      <a:endParaRPr lang="en-US" sz="2400" dirty="0"/>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experiment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ɪkˈsperɪmənt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Thí</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nghiệm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Rectangle 13"/>
          <p:cNvSpPr/>
          <p:nvPr/>
        </p:nvSpPr>
        <p:spPr>
          <a:xfrm>
            <a:off x="5532582" y="7452"/>
            <a:ext cx="4158727"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VOCABULARY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20" name="Table 19"/>
          <p:cNvGraphicFramePr>
            <a:graphicFrameLocks noGrp="1"/>
          </p:cNvGraphicFramePr>
          <p:nvPr>
            <p:extLst>
              <p:ext uri="{D42A27DB-BD31-4B8C-83A1-F6EECF244321}">
                <p14:modId xmlns:p14="http://schemas.microsoft.com/office/powerpoint/2010/main" val="3991645783"/>
              </p:ext>
            </p:extLst>
          </p:nvPr>
        </p:nvGraphicFramePr>
        <p:xfrm>
          <a:off x="1194781" y="3754794"/>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eye tracking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trækɪŋ</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Công</a:t>
                      </a:r>
                      <a:r>
                        <a:rPr lang="en-US" sz="2400" b="0" baseline="0" dirty="0">
                          <a:solidFill>
                            <a:prstClr val="black"/>
                          </a:solidFill>
                          <a:latin typeface="+mn-lt"/>
                        </a:rPr>
                        <a:t> </a:t>
                      </a:r>
                      <a:r>
                        <a:rPr lang="en-US" sz="2400" b="0" baseline="0" dirty="0" err="1">
                          <a:solidFill>
                            <a:prstClr val="black"/>
                          </a:solidFill>
                          <a:latin typeface="+mn-lt"/>
                        </a:rPr>
                        <a:t>nghệ</a:t>
                      </a:r>
                      <a:r>
                        <a:rPr lang="en-US" sz="2400" b="0" dirty="0">
                          <a:solidFill>
                            <a:prstClr val="black"/>
                          </a:solidFill>
                          <a:latin typeface="+mn-lt"/>
                        </a:rPr>
                        <a:t> </a:t>
                      </a:r>
                      <a:r>
                        <a:rPr lang="en-US" sz="2400" b="0" dirty="0" err="1">
                          <a:solidFill>
                            <a:prstClr val="black"/>
                          </a:solidFill>
                          <a:latin typeface="+mn-lt"/>
                        </a:rPr>
                        <a:t>dõi</a:t>
                      </a:r>
                      <a:r>
                        <a:rPr lang="en-US" sz="2400" b="0" dirty="0">
                          <a:solidFill>
                            <a:prstClr val="black"/>
                          </a:solidFill>
                          <a:latin typeface="+mn-lt"/>
                        </a:rPr>
                        <a:t> (</a:t>
                      </a:r>
                      <a:r>
                        <a:rPr lang="en-US" sz="2400" b="0" dirty="0" err="1">
                          <a:solidFill>
                            <a:prstClr val="black"/>
                          </a:solidFill>
                          <a:latin typeface="+mn-lt"/>
                        </a:rPr>
                        <a:t>cử</a:t>
                      </a:r>
                      <a:r>
                        <a:rPr lang="en-US" sz="2400" b="0" dirty="0">
                          <a:solidFill>
                            <a:prstClr val="black"/>
                          </a:solidFill>
                          <a:latin typeface="+mn-lt"/>
                        </a:rPr>
                        <a:t> </a:t>
                      </a:r>
                      <a:r>
                        <a:rPr lang="en-US" sz="2400" b="0" dirty="0" err="1">
                          <a:solidFill>
                            <a:prstClr val="black"/>
                          </a:solidFill>
                          <a:latin typeface="+mn-lt"/>
                        </a:rPr>
                        <a:t>động</a:t>
                      </a:r>
                      <a:r>
                        <a:rPr lang="en-US" sz="2400" b="0" dirty="0">
                          <a:solidFill>
                            <a:prstClr val="black"/>
                          </a:solidFill>
                          <a:latin typeface="+mn-lt"/>
                        </a:rPr>
                        <a:t>) </a:t>
                      </a:r>
                      <a:r>
                        <a:rPr lang="en-US" sz="2400" b="0" dirty="0" err="1">
                          <a:solidFill>
                            <a:prstClr val="black"/>
                          </a:solidFill>
                          <a:latin typeface="+mn-lt"/>
                        </a:rPr>
                        <a:t>mắt</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572556872"/>
              </p:ext>
            </p:extLst>
          </p:nvPr>
        </p:nvGraphicFramePr>
        <p:xfrm>
          <a:off x="1194549" y="4422195"/>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fingerprint scanner(n)</a:t>
                      </a: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fɪŋɡəprɪnt</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skænə</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Máy</a:t>
                      </a:r>
                      <a:r>
                        <a:rPr lang="en-US" sz="2400" b="0" dirty="0">
                          <a:solidFill>
                            <a:prstClr val="black"/>
                          </a:solidFill>
                          <a:latin typeface="+mn-lt"/>
                        </a:rPr>
                        <a:t> </a:t>
                      </a:r>
                      <a:r>
                        <a:rPr lang="en-US" sz="2400" b="0" dirty="0" err="1">
                          <a:solidFill>
                            <a:prstClr val="black"/>
                          </a:solidFill>
                          <a:latin typeface="+mn-lt"/>
                        </a:rPr>
                        <a:t>quét</a:t>
                      </a:r>
                      <a:r>
                        <a:rPr lang="en-US" sz="2400" b="0" dirty="0">
                          <a:solidFill>
                            <a:prstClr val="black"/>
                          </a:solidFill>
                          <a:latin typeface="+mn-lt"/>
                        </a:rPr>
                        <a:t> </a:t>
                      </a:r>
                      <a:r>
                        <a:rPr lang="en-US" sz="2400" b="0" dirty="0" err="1">
                          <a:solidFill>
                            <a:prstClr val="black"/>
                          </a:solidFill>
                          <a:latin typeface="+mn-lt"/>
                        </a:rPr>
                        <a:t>vân</a:t>
                      </a:r>
                      <a:r>
                        <a:rPr lang="en-US" sz="2400" b="0" dirty="0">
                          <a:solidFill>
                            <a:prstClr val="black"/>
                          </a:solidFill>
                          <a:latin typeface="+mn-lt"/>
                        </a:rPr>
                        <a:t> </a:t>
                      </a:r>
                      <a:r>
                        <a:rPr lang="en-US" sz="2400" b="0" dirty="0" err="1">
                          <a:solidFill>
                            <a:prstClr val="black"/>
                          </a:solidFill>
                          <a:latin typeface="+mn-lt"/>
                        </a:rPr>
                        <a:t>tay</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354858272"/>
              </p:ext>
            </p:extLst>
          </p:nvPr>
        </p:nvGraphicFramePr>
        <p:xfrm>
          <a:off x="1194549" y="5089596"/>
          <a:ext cx="10085975" cy="908876"/>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digital communication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dɪdʒɪtl</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kəˌmjuːnɪˈkeɪʃn</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Giao</a:t>
                      </a:r>
                      <a:r>
                        <a:rPr lang="en-US" sz="2400" b="0" dirty="0">
                          <a:solidFill>
                            <a:prstClr val="black"/>
                          </a:solidFill>
                          <a:latin typeface="+mn-lt"/>
                        </a:rPr>
                        <a:t> </a:t>
                      </a:r>
                      <a:r>
                        <a:rPr lang="en-US" sz="2400" b="0" dirty="0" err="1">
                          <a:solidFill>
                            <a:prstClr val="black"/>
                          </a:solidFill>
                          <a:latin typeface="+mn-lt"/>
                        </a:rPr>
                        <a:t>tiếp</a:t>
                      </a:r>
                      <a:r>
                        <a:rPr lang="en-US" sz="2400" b="0" dirty="0">
                          <a:solidFill>
                            <a:prstClr val="black"/>
                          </a:solidFill>
                          <a:latin typeface="+mn-lt"/>
                        </a:rPr>
                        <a:t> </a:t>
                      </a:r>
                      <a:r>
                        <a:rPr lang="en-US" sz="2400" b="0" dirty="0" err="1">
                          <a:solidFill>
                            <a:prstClr val="black"/>
                          </a:solidFill>
                          <a:latin typeface="+mn-lt"/>
                        </a:rPr>
                        <a:t>kỹ</a:t>
                      </a:r>
                      <a:r>
                        <a:rPr lang="en-US" sz="2400" b="0" noProof="0" dirty="0">
                          <a:solidFill>
                            <a:prstClr val="black"/>
                          </a:solidFill>
                          <a:latin typeface="+mn-lt"/>
                        </a:rPr>
                        <a:t> </a:t>
                      </a:r>
                      <a:r>
                        <a:rPr lang="en-US" sz="2400" b="0" noProof="0" dirty="0" err="1">
                          <a:solidFill>
                            <a:prstClr val="black"/>
                          </a:solidFill>
                          <a:latin typeface="+mn-lt"/>
                        </a:rPr>
                        <a:t>thuật</a:t>
                      </a:r>
                      <a:r>
                        <a:rPr lang="en-US" sz="2400" b="0" noProof="0" dirty="0">
                          <a:solidFill>
                            <a:prstClr val="black"/>
                          </a:solidFill>
                          <a:latin typeface="+mn-lt"/>
                        </a:rPr>
                        <a:t> </a:t>
                      </a:r>
                      <a:r>
                        <a:rPr lang="en-US" sz="2400" b="0" noProof="0" dirty="0" err="1">
                          <a:solidFill>
                            <a:prstClr val="black"/>
                          </a:solidFill>
                          <a:latin typeface="+mn-lt"/>
                        </a:rPr>
                        <a:t>số</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pic>
        <p:nvPicPr>
          <p:cNvPr id="2" name="face recogn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8965" y="2560335"/>
            <a:ext cx="487363" cy="487363"/>
          </a:xfrm>
          <a:prstGeom prst="rect">
            <a:avLst/>
          </a:prstGeom>
        </p:spPr>
      </p:pic>
      <p:pic>
        <p:nvPicPr>
          <p:cNvPr id="3" name="experi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08965" y="3267431"/>
            <a:ext cx="487363" cy="487363"/>
          </a:xfrm>
          <a:prstGeom prst="rect">
            <a:avLst/>
          </a:prstGeom>
        </p:spPr>
      </p:pic>
      <p:pic>
        <p:nvPicPr>
          <p:cNvPr id="4" name="eye track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8964" y="3844812"/>
            <a:ext cx="487363" cy="487363"/>
          </a:xfrm>
          <a:prstGeom prst="rect">
            <a:avLst/>
          </a:prstGeom>
        </p:spPr>
      </p:pic>
      <p:pic>
        <p:nvPicPr>
          <p:cNvPr id="5" name="fingerprint scann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08964" y="4551908"/>
            <a:ext cx="487363" cy="487363"/>
          </a:xfrm>
          <a:prstGeom prst="rect">
            <a:avLst/>
          </a:prstGeom>
        </p:spPr>
      </p:pic>
      <p:pic>
        <p:nvPicPr>
          <p:cNvPr id="7" name="digital communica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16584" y="5259004"/>
            <a:ext cx="487363" cy="487363"/>
          </a:xfrm>
          <a:prstGeom prst="rect">
            <a:avLst/>
          </a:prstGeom>
        </p:spPr>
      </p:pic>
    </p:spTree>
    <p:extLst>
      <p:ext uri="{BB962C8B-B14F-4D97-AF65-F5344CB8AC3E}">
        <p14:creationId xmlns:p14="http://schemas.microsoft.com/office/powerpoint/2010/main" val="1563260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5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6"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04"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00"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ounded Rectangle 12"/>
          <p:cNvSpPr/>
          <p:nvPr/>
        </p:nvSpPr>
        <p:spPr>
          <a:xfrm>
            <a:off x="604692" y="133953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1177792" y="1339539"/>
            <a:ext cx="1033824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Choose the option that best completes each phrase.</a:t>
            </a:r>
          </a:p>
        </p:txBody>
      </p:sp>
      <p:sp>
        <p:nvSpPr>
          <p:cNvPr id="17" name="TextBox 16"/>
          <p:cNvSpPr txBox="1"/>
          <p:nvPr/>
        </p:nvSpPr>
        <p:spPr>
          <a:xfrm>
            <a:off x="657478" y="123689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29" name="Rectangle 28"/>
          <p:cNvSpPr/>
          <p:nvPr/>
        </p:nvSpPr>
        <p:spPr>
          <a:xfrm>
            <a:off x="5532582" y="7452"/>
            <a:ext cx="495408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VOCABULARY</a:t>
            </a:r>
          </a:p>
        </p:txBody>
      </p:sp>
      <p:sp>
        <p:nvSpPr>
          <p:cNvPr id="2" name="Oval 1"/>
          <p:cNvSpPr/>
          <p:nvPr/>
        </p:nvSpPr>
        <p:spPr>
          <a:xfrm>
            <a:off x="1341120" y="2245360"/>
            <a:ext cx="2072640"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invent</a:t>
            </a:r>
            <a:endParaRPr lang="en-US" b="1" dirty="0">
              <a:solidFill>
                <a:schemeClr val="tx1"/>
              </a:solidFill>
            </a:endParaRPr>
          </a:p>
        </p:txBody>
      </p:sp>
      <p:sp>
        <p:nvSpPr>
          <p:cNvPr id="18" name="Oval 17"/>
          <p:cNvSpPr/>
          <p:nvPr/>
        </p:nvSpPr>
        <p:spPr>
          <a:xfrm>
            <a:off x="1341120" y="3373120"/>
            <a:ext cx="2072640"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discover</a:t>
            </a:r>
            <a:endParaRPr lang="en-US" b="1" dirty="0">
              <a:solidFill>
                <a:schemeClr val="tx1"/>
              </a:solidFill>
            </a:endParaRPr>
          </a:p>
        </p:txBody>
      </p:sp>
      <p:sp>
        <p:nvSpPr>
          <p:cNvPr id="19" name="Oval 18"/>
          <p:cNvSpPr/>
          <p:nvPr/>
        </p:nvSpPr>
        <p:spPr>
          <a:xfrm>
            <a:off x="1341120" y="4450080"/>
            <a:ext cx="2072640"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create</a:t>
            </a:r>
            <a:endParaRPr lang="en-US" b="1" dirty="0">
              <a:solidFill>
                <a:schemeClr val="tx1"/>
              </a:solidFill>
            </a:endParaRPr>
          </a:p>
        </p:txBody>
      </p:sp>
      <p:sp>
        <p:nvSpPr>
          <p:cNvPr id="26" name="Oval 25"/>
          <p:cNvSpPr/>
          <p:nvPr/>
        </p:nvSpPr>
        <p:spPr>
          <a:xfrm>
            <a:off x="1341120" y="5537200"/>
            <a:ext cx="2072640"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develop</a:t>
            </a:r>
            <a:endParaRPr lang="en-US" b="1" dirty="0">
              <a:solidFill>
                <a:schemeClr val="tx1"/>
              </a:solidFill>
            </a:endParaRPr>
          </a:p>
        </p:txBody>
      </p:sp>
      <p:sp>
        <p:nvSpPr>
          <p:cNvPr id="4" name="TextBox 3"/>
          <p:cNvSpPr txBox="1"/>
          <p:nvPr/>
        </p:nvSpPr>
        <p:spPr>
          <a:xfrm>
            <a:off x="699504" y="2330689"/>
            <a:ext cx="508000" cy="523220"/>
          </a:xfrm>
          <a:prstGeom prst="rect">
            <a:avLst/>
          </a:prstGeom>
          <a:noFill/>
        </p:spPr>
        <p:txBody>
          <a:bodyPr wrap="square" rtlCol="0">
            <a:spAutoFit/>
          </a:bodyPr>
          <a:lstStyle/>
          <a:p>
            <a:r>
              <a:rPr lang="en-US" sz="2800" b="1" dirty="0"/>
              <a:t>1.</a:t>
            </a:r>
            <a:endParaRPr lang="en-US" b="1" dirty="0"/>
          </a:p>
        </p:txBody>
      </p:sp>
      <p:sp>
        <p:nvSpPr>
          <p:cNvPr id="30" name="TextBox 29"/>
          <p:cNvSpPr txBox="1"/>
          <p:nvPr/>
        </p:nvSpPr>
        <p:spPr>
          <a:xfrm>
            <a:off x="699504" y="3451870"/>
            <a:ext cx="508000" cy="523220"/>
          </a:xfrm>
          <a:prstGeom prst="rect">
            <a:avLst/>
          </a:prstGeom>
          <a:noFill/>
        </p:spPr>
        <p:txBody>
          <a:bodyPr wrap="square" rtlCol="0">
            <a:spAutoFit/>
          </a:bodyPr>
          <a:lstStyle/>
          <a:p>
            <a:r>
              <a:rPr lang="en-US" sz="2800" b="1" dirty="0"/>
              <a:t>2.</a:t>
            </a:r>
            <a:endParaRPr lang="en-US" b="1" dirty="0"/>
          </a:p>
        </p:txBody>
      </p:sp>
      <p:sp>
        <p:nvSpPr>
          <p:cNvPr id="31" name="TextBox 30"/>
          <p:cNvSpPr txBox="1"/>
          <p:nvPr/>
        </p:nvSpPr>
        <p:spPr>
          <a:xfrm>
            <a:off x="655942" y="4528830"/>
            <a:ext cx="508000" cy="523220"/>
          </a:xfrm>
          <a:prstGeom prst="rect">
            <a:avLst/>
          </a:prstGeom>
          <a:noFill/>
        </p:spPr>
        <p:txBody>
          <a:bodyPr wrap="square" rtlCol="0">
            <a:spAutoFit/>
          </a:bodyPr>
          <a:lstStyle/>
          <a:p>
            <a:r>
              <a:rPr lang="en-US" sz="2800" b="1" dirty="0"/>
              <a:t>3.</a:t>
            </a:r>
            <a:endParaRPr lang="en-US" b="1" dirty="0"/>
          </a:p>
        </p:txBody>
      </p:sp>
      <p:sp>
        <p:nvSpPr>
          <p:cNvPr id="32" name="TextBox 31"/>
          <p:cNvSpPr txBox="1"/>
          <p:nvPr/>
        </p:nvSpPr>
        <p:spPr>
          <a:xfrm>
            <a:off x="669792" y="5605790"/>
            <a:ext cx="508000" cy="523220"/>
          </a:xfrm>
          <a:prstGeom prst="rect">
            <a:avLst/>
          </a:prstGeom>
          <a:noFill/>
        </p:spPr>
        <p:txBody>
          <a:bodyPr wrap="square" rtlCol="0">
            <a:spAutoFit/>
          </a:bodyPr>
          <a:lstStyle/>
          <a:p>
            <a:r>
              <a:rPr lang="en-US" sz="2800" b="1" dirty="0"/>
              <a:t>4.</a:t>
            </a:r>
            <a:endParaRPr lang="en-US" b="1" dirty="0"/>
          </a:p>
        </p:txBody>
      </p:sp>
      <p:sp>
        <p:nvSpPr>
          <p:cNvPr id="5" name="Rounded Rectangle 4"/>
          <p:cNvSpPr/>
          <p:nvPr/>
        </p:nvSpPr>
        <p:spPr>
          <a:xfrm>
            <a:off x="5455920" y="1938850"/>
            <a:ext cx="3545840" cy="49361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 a device</a:t>
            </a:r>
          </a:p>
        </p:txBody>
      </p:sp>
      <p:sp>
        <p:nvSpPr>
          <p:cNvPr id="33" name="Rounded Rectangle 32"/>
          <p:cNvSpPr/>
          <p:nvPr/>
        </p:nvSpPr>
        <p:spPr>
          <a:xfrm>
            <a:off x="5455920" y="2432465"/>
            <a:ext cx="3545840" cy="49361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B. a new area</a:t>
            </a:r>
          </a:p>
        </p:txBody>
      </p:sp>
      <p:sp>
        <p:nvSpPr>
          <p:cNvPr id="34" name="Rounded Rectangle 33"/>
          <p:cNvSpPr/>
          <p:nvPr/>
        </p:nvSpPr>
        <p:spPr>
          <a:xfrm>
            <a:off x="5455920" y="3066610"/>
            <a:ext cx="3545840" cy="49361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 a device</a:t>
            </a:r>
          </a:p>
        </p:txBody>
      </p:sp>
      <p:sp>
        <p:nvSpPr>
          <p:cNvPr id="35" name="Rounded Rectangle 34"/>
          <p:cNvSpPr/>
          <p:nvPr/>
        </p:nvSpPr>
        <p:spPr>
          <a:xfrm>
            <a:off x="5455920" y="3560225"/>
            <a:ext cx="3545840" cy="49361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B. a new area</a:t>
            </a:r>
          </a:p>
        </p:txBody>
      </p:sp>
      <p:sp>
        <p:nvSpPr>
          <p:cNvPr id="36" name="Rounded Rectangle 35"/>
          <p:cNvSpPr/>
          <p:nvPr/>
        </p:nvSpPr>
        <p:spPr>
          <a:xfrm>
            <a:off x="5455920" y="4243459"/>
            <a:ext cx="3545840" cy="49361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 a device</a:t>
            </a:r>
          </a:p>
        </p:txBody>
      </p:sp>
      <p:sp>
        <p:nvSpPr>
          <p:cNvPr id="37" name="Rounded Rectangle 36"/>
          <p:cNvSpPr/>
          <p:nvPr/>
        </p:nvSpPr>
        <p:spPr>
          <a:xfrm>
            <a:off x="5455920" y="4737074"/>
            <a:ext cx="3545840" cy="49361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B. a new area</a:t>
            </a:r>
          </a:p>
        </p:txBody>
      </p:sp>
      <p:sp>
        <p:nvSpPr>
          <p:cNvPr id="40" name="Rounded Rectangle 39"/>
          <p:cNvSpPr/>
          <p:nvPr/>
        </p:nvSpPr>
        <p:spPr>
          <a:xfrm>
            <a:off x="5455920" y="5358982"/>
            <a:ext cx="3545840" cy="493615"/>
          </a:xfrm>
          <a:prstGeom prst="roundRect">
            <a:avLst/>
          </a:prstGeom>
          <a:solidFill>
            <a:srgbClr val="D8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 a device</a:t>
            </a:r>
          </a:p>
        </p:txBody>
      </p:sp>
      <p:sp>
        <p:nvSpPr>
          <p:cNvPr id="41" name="Rounded Rectangle 40"/>
          <p:cNvSpPr/>
          <p:nvPr/>
        </p:nvSpPr>
        <p:spPr>
          <a:xfrm>
            <a:off x="5455920" y="5852597"/>
            <a:ext cx="3545840" cy="493615"/>
          </a:xfrm>
          <a:prstGeom prst="roundRect">
            <a:avLst/>
          </a:prstGeom>
          <a:solidFill>
            <a:srgbClr val="D8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B. a new area</a:t>
            </a:r>
          </a:p>
        </p:txBody>
      </p:sp>
      <p:cxnSp>
        <p:nvCxnSpPr>
          <p:cNvPr id="7" name="Straight Arrow Connector 6"/>
          <p:cNvCxnSpPr>
            <a:stCxn id="2" idx="6"/>
            <a:endCxn id="5" idx="1"/>
          </p:cNvCxnSpPr>
          <p:nvPr/>
        </p:nvCxnSpPr>
        <p:spPr>
          <a:xfrm flipV="1">
            <a:off x="3413760" y="2185658"/>
            <a:ext cx="2042160" cy="400062"/>
          </a:xfrm>
          <a:prstGeom prst="straightConnector1">
            <a:avLst/>
          </a:prstGeom>
          <a:ln w="19050">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8" idx="6"/>
            <a:endCxn id="34" idx="1"/>
          </p:cNvCxnSpPr>
          <p:nvPr/>
        </p:nvCxnSpPr>
        <p:spPr>
          <a:xfrm flipV="1">
            <a:off x="3413760" y="3313418"/>
            <a:ext cx="2042160" cy="400062"/>
          </a:xfrm>
          <a:prstGeom prst="straightConnector1">
            <a:avLst/>
          </a:prstGeom>
          <a:ln w="19050">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9" idx="6"/>
            <a:endCxn id="37" idx="1"/>
          </p:cNvCxnSpPr>
          <p:nvPr/>
        </p:nvCxnSpPr>
        <p:spPr>
          <a:xfrm>
            <a:off x="3413760" y="4790440"/>
            <a:ext cx="2042160" cy="193442"/>
          </a:xfrm>
          <a:prstGeom prst="straightConnector1">
            <a:avLst/>
          </a:prstGeom>
          <a:ln w="19050">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6" idx="6"/>
            <a:endCxn id="41" idx="1"/>
          </p:cNvCxnSpPr>
          <p:nvPr/>
        </p:nvCxnSpPr>
        <p:spPr>
          <a:xfrm>
            <a:off x="3413760" y="5877560"/>
            <a:ext cx="2042160" cy="221845"/>
          </a:xfrm>
          <a:prstGeom prst="straightConnector1">
            <a:avLst/>
          </a:prstGeom>
          <a:ln w="19050">
            <a:solidFill>
              <a:srgbClr val="EF4B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 y="1905"/>
            <a:ext cx="12192000" cy="1083309"/>
            <a:chOff x="0" y="-3"/>
            <a:chExt cx="12192000" cy="1083309"/>
          </a:xfrm>
        </p:grpSpPr>
        <p:sp>
          <p:nvSpPr>
            <p:cNvPr id="28" name="Round Single Corner Rectangle 2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05482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Complete the sentences with the words and phrases from the box.</a:t>
            </a:r>
          </a:p>
        </p:txBody>
      </p:sp>
      <p:sp>
        <p:nvSpPr>
          <p:cNvPr id="16" name="Rounded Rectangle 15"/>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ounded Rectangle 2"/>
          <p:cNvSpPr/>
          <p:nvPr/>
        </p:nvSpPr>
        <p:spPr>
          <a:xfrm>
            <a:off x="1131589" y="1534962"/>
            <a:ext cx="10815315" cy="746421"/>
          </a:xfrm>
          <a:prstGeom prst="roundRect">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302327" y="1655030"/>
            <a:ext cx="2189018" cy="523220"/>
          </a:xfrm>
          <a:prstGeom prst="rect">
            <a:avLst/>
          </a:prstGeom>
          <a:noFill/>
        </p:spPr>
        <p:txBody>
          <a:bodyPr wrap="square" rtlCol="0">
            <a:spAutoFit/>
          </a:bodyPr>
          <a:lstStyle/>
          <a:p>
            <a:r>
              <a:rPr lang="en-US" sz="2800" b="1" dirty="0">
                <a:solidFill>
                  <a:srgbClr val="FF0000"/>
                </a:solidFill>
              </a:rPr>
              <a:t>invented</a:t>
            </a:r>
          </a:p>
        </p:txBody>
      </p:sp>
      <p:sp>
        <p:nvSpPr>
          <p:cNvPr id="22" name="TextBox 21"/>
          <p:cNvSpPr txBox="1"/>
          <p:nvPr/>
        </p:nvSpPr>
        <p:spPr>
          <a:xfrm>
            <a:off x="3140387" y="1673503"/>
            <a:ext cx="1344666" cy="523220"/>
          </a:xfrm>
          <a:prstGeom prst="rect">
            <a:avLst/>
          </a:prstGeom>
          <a:noFill/>
        </p:spPr>
        <p:txBody>
          <a:bodyPr wrap="square" rtlCol="0">
            <a:spAutoFit/>
          </a:bodyPr>
          <a:lstStyle/>
          <a:p>
            <a:r>
              <a:rPr lang="en-US" sz="2800" b="1" dirty="0">
                <a:solidFill>
                  <a:srgbClr val="FF0000"/>
                </a:solidFill>
              </a:rPr>
              <a:t>created</a:t>
            </a:r>
          </a:p>
        </p:txBody>
      </p:sp>
      <p:sp>
        <p:nvSpPr>
          <p:cNvPr id="24" name="TextBox 23"/>
          <p:cNvSpPr txBox="1"/>
          <p:nvPr/>
        </p:nvSpPr>
        <p:spPr>
          <a:xfrm>
            <a:off x="4714115" y="1646562"/>
            <a:ext cx="2508155" cy="523220"/>
          </a:xfrm>
          <a:prstGeom prst="rect">
            <a:avLst/>
          </a:prstGeom>
          <a:noFill/>
        </p:spPr>
        <p:txBody>
          <a:bodyPr wrap="square" rtlCol="0">
            <a:spAutoFit/>
          </a:bodyPr>
          <a:lstStyle/>
          <a:p>
            <a:r>
              <a:rPr lang="en-US" sz="2800" b="1" dirty="0">
                <a:solidFill>
                  <a:srgbClr val="FF0000"/>
                </a:solidFill>
              </a:rPr>
              <a:t>experiments</a:t>
            </a:r>
          </a:p>
        </p:txBody>
      </p:sp>
      <p:sp>
        <p:nvSpPr>
          <p:cNvPr id="26" name="TextBox 25"/>
          <p:cNvSpPr txBox="1"/>
          <p:nvPr/>
        </p:nvSpPr>
        <p:spPr>
          <a:xfrm>
            <a:off x="6915113" y="1628088"/>
            <a:ext cx="2189018" cy="523220"/>
          </a:xfrm>
          <a:prstGeom prst="rect">
            <a:avLst/>
          </a:prstGeom>
          <a:noFill/>
        </p:spPr>
        <p:txBody>
          <a:bodyPr wrap="square" rtlCol="0">
            <a:spAutoFit/>
          </a:bodyPr>
          <a:lstStyle/>
          <a:p>
            <a:r>
              <a:rPr lang="en-US" sz="2800" b="1" dirty="0">
                <a:solidFill>
                  <a:srgbClr val="FF0000"/>
                </a:solidFill>
              </a:rPr>
              <a:t>discovered</a:t>
            </a:r>
          </a:p>
        </p:txBody>
      </p:sp>
      <p:sp>
        <p:nvSpPr>
          <p:cNvPr id="31" name="TextBox 30"/>
          <p:cNvSpPr txBox="1"/>
          <p:nvPr/>
        </p:nvSpPr>
        <p:spPr>
          <a:xfrm>
            <a:off x="8939398" y="1628088"/>
            <a:ext cx="3172240" cy="523220"/>
          </a:xfrm>
          <a:prstGeom prst="rect">
            <a:avLst/>
          </a:prstGeom>
          <a:noFill/>
        </p:spPr>
        <p:txBody>
          <a:bodyPr wrap="square" rtlCol="0">
            <a:spAutoFit/>
          </a:bodyPr>
          <a:lstStyle/>
          <a:p>
            <a:r>
              <a:rPr lang="en-US" sz="2800" b="1" dirty="0">
                <a:solidFill>
                  <a:srgbClr val="FF0000"/>
                </a:solidFill>
              </a:rPr>
              <a:t>fingerprint scanner</a:t>
            </a:r>
          </a:p>
        </p:txBody>
      </p:sp>
      <p:sp>
        <p:nvSpPr>
          <p:cNvPr id="18" name="Content Placeholder 2"/>
          <p:cNvSpPr>
            <a:spLocks noGrp="1"/>
          </p:cNvSpPr>
          <p:nvPr>
            <p:ph idx="1"/>
          </p:nvPr>
        </p:nvSpPr>
        <p:spPr>
          <a:xfrm>
            <a:off x="827500" y="2696026"/>
            <a:ext cx="10975956" cy="4351338"/>
          </a:xfrm>
        </p:spPr>
        <p:txBody>
          <a:bodyPr>
            <a:normAutofit/>
          </a:bodyPr>
          <a:lstStyle/>
          <a:p>
            <a:pPr marL="514350" indent="-514350">
              <a:lnSpc>
                <a:spcPct val="100000"/>
              </a:lnSpc>
              <a:buAutoNum type="arabicPeriod"/>
            </a:pPr>
            <a:r>
              <a:rPr lang="en-US" dirty="0"/>
              <a:t>Marie Curie and Pierre </a:t>
            </a:r>
            <a:r>
              <a:rPr lang="en-US" dirty="0" err="1"/>
              <a:t>Curie_____________radium</a:t>
            </a:r>
            <a:r>
              <a:rPr lang="en-US" dirty="0"/>
              <a:t> and polonium.</a:t>
            </a:r>
          </a:p>
          <a:p>
            <a:pPr marL="514350" indent="-514350">
              <a:lnSpc>
                <a:spcPct val="100000"/>
              </a:lnSpc>
              <a:buAutoNum type="arabicPeriod"/>
            </a:pPr>
            <a:r>
              <a:rPr lang="en-US" dirty="0"/>
              <a:t>Thomas </a:t>
            </a:r>
            <a:r>
              <a:rPr lang="en-US" dirty="0" err="1"/>
              <a:t>Edison__________the</a:t>
            </a:r>
            <a:r>
              <a:rPr lang="en-US" dirty="0"/>
              <a:t> light bulb in 1880.</a:t>
            </a:r>
          </a:p>
          <a:p>
            <a:pPr marL="514350" indent="-514350">
              <a:lnSpc>
                <a:spcPct val="100000"/>
              </a:lnSpc>
              <a:buAutoNum type="arabicPeriod"/>
            </a:pPr>
            <a:r>
              <a:rPr lang="en-US" dirty="0"/>
              <a:t>Sarah Gilbert is the creator of a vaccine. She _________ it in 2020.</a:t>
            </a:r>
          </a:p>
          <a:p>
            <a:pPr marL="514350" indent="-514350">
              <a:lnSpc>
                <a:spcPct val="100000"/>
              </a:lnSpc>
              <a:buAutoNum type="arabicPeriod"/>
            </a:pPr>
            <a:r>
              <a:rPr lang="en-US" dirty="0"/>
              <a:t>Scientists have carried out </a:t>
            </a:r>
            <a:r>
              <a:rPr lang="en-US" dirty="0" err="1"/>
              <a:t>many_____________to</a:t>
            </a:r>
            <a:r>
              <a:rPr lang="en-US" dirty="0"/>
              <a:t> find a cure for cancer.</a:t>
            </a:r>
          </a:p>
          <a:p>
            <a:pPr marL="514350" indent="-514350">
              <a:lnSpc>
                <a:spcPct val="100000"/>
              </a:lnSpc>
              <a:buAutoNum type="arabicPeriod"/>
            </a:pPr>
            <a:r>
              <a:rPr lang="en-US" dirty="0"/>
              <a:t>Scan your finger on this _________________to check attendance, please. </a:t>
            </a:r>
          </a:p>
          <a:p>
            <a:pPr marL="514350" indent="-514350">
              <a:buAutoNum type="arabicPeriod"/>
            </a:pPr>
            <a:endParaRPr lang="en-US" dirty="0"/>
          </a:p>
        </p:txBody>
      </p:sp>
      <p:sp>
        <p:nvSpPr>
          <p:cNvPr id="19" name="Rectangle 18"/>
          <p:cNvSpPr/>
          <p:nvPr/>
        </p:nvSpPr>
        <p:spPr>
          <a:xfrm>
            <a:off x="5532582" y="7452"/>
            <a:ext cx="495408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VOCABULARY</a:t>
            </a:r>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2.96296E-6 L -0.10846 0.15718 " pathEditMode="relative" rAng="0" ptsTypes="AA">
                                      <p:cBhvr>
                                        <p:cTn id="6" dur="2000" fill="hold"/>
                                        <p:tgtEl>
                                          <p:spTgt spid="26"/>
                                        </p:tgtEl>
                                        <p:attrNameLst>
                                          <p:attrName>ppt_x</p:attrName>
                                          <p:attrName>ppt_y</p:attrName>
                                        </p:attrNameLst>
                                      </p:cBhvr>
                                      <p:rCtr x="-5430" y="784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1.85185E-6 L 0.20105 0.23032 " pathEditMode="relative" rAng="0" ptsTypes="AA">
                                      <p:cBhvr>
                                        <p:cTn id="10" dur="2000" fill="hold"/>
                                        <p:tgtEl>
                                          <p:spTgt spid="4"/>
                                        </p:tgtEl>
                                        <p:attrNameLst>
                                          <p:attrName>ppt_x</p:attrName>
                                          <p:attrName>ppt_y</p:attrName>
                                        </p:attrNameLst>
                                      </p:cBhvr>
                                      <p:rCtr x="10052" y="1150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4.07407E-6 L 0.40703 0.31041 " pathEditMode="relative" rAng="0" ptsTypes="AA">
                                      <p:cBhvr>
                                        <p:cTn id="14" dur="2000" fill="hold"/>
                                        <p:tgtEl>
                                          <p:spTgt spid="22"/>
                                        </p:tgtEl>
                                        <p:attrNameLst>
                                          <p:attrName>ppt_x</p:attrName>
                                          <p:attrName>ppt_y</p:attrName>
                                        </p:attrNameLst>
                                      </p:cBhvr>
                                      <p:rCtr x="20352" y="155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7.40741E-7 L 0.12175 0.39144 " pathEditMode="relative" rAng="0" ptsTypes="AA">
                                      <p:cBhvr>
                                        <p:cTn id="18" dur="2000" fill="hold"/>
                                        <p:tgtEl>
                                          <p:spTgt spid="24"/>
                                        </p:tgtEl>
                                        <p:attrNameLst>
                                          <p:attrName>ppt_x</p:attrName>
                                          <p:attrName>ppt_y</p:attrName>
                                        </p:attrNameLst>
                                      </p:cBhvr>
                                      <p:rCtr x="6081" y="1956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25E-6 -2.96296E-6 L -0.32943 0.53797 " pathEditMode="relative" rAng="0" ptsTypes="AA">
                                      <p:cBhvr>
                                        <p:cTn id="22" dur="2000" fill="hold"/>
                                        <p:tgtEl>
                                          <p:spTgt spid="31"/>
                                        </p:tgtEl>
                                        <p:attrNameLst>
                                          <p:attrName>ppt_x</p:attrName>
                                          <p:attrName>ppt_y</p:attrName>
                                        </p:attrNameLst>
                                      </p:cBhvr>
                                      <p:rCtr x="-16471" y="2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6"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 y="1905"/>
            <a:ext cx="12192000" cy="1083309"/>
            <a:chOff x="0" y="-3"/>
            <a:chExt cx="12192000" cy="1083309"/>
          </a:xfrm>
        </p:grpSpPr>
        <p:sp>
          <p:nvSpPr>
            <p:cNvPr id="28" name="Round Single Corner Rectangle 2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0" name="Rectangle 19"/>
          <p:cNvSpPr/>
          <p:nvPr/>
        </p:nvSpPr>
        <p:spPr>
          <a:xfrm>
            <a:off x="2021841" y="139532"/>
            <a:ext cx="10479426"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II. </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rPr>
              <a:t>PRONUNCIATION: Sentence</a:t>
            </a:r>
            <a:r>
              <a:rPr kumimoji="0" lang="en-US" sz="40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rPr>
              <a:t> stress</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555" y="1052189"/>
            <a:ext cx="8463280" cy="5620534"/>
          </a:xfrm>
          <a:prstGeom prst="rect">
            <a:avLst/>
          </a:prstGeom>
        </p:spPr>
      </p:pic>
    </p:spTree>
    <p:extLst>
      <p:ext uri="{BB962C8B-B14F-4D97-AF65-F5344CB8AC3E}">
        <p14:creationId xmlns:p14="http://schemas.microsoft.com/office/powerpoint/2010/main" val="241773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 y="1905"/>
            <a:ext cx="12192000" cy="1083309"/>
            <a:chOff x="0" y="-3"/>
            <a:chExt cx="12192000" cy="1083309"/>
          </a:xfrm>
        </p:grpSpPr>
        <p:sp>
          <p:nvSpPr>
            <p:cNvPr id="28" name="Round Single Corner Rectangle 2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31912"/>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Pay attention to the bold syllables.</a:t>
            </a: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0" name="Rectangle 19"/>
          <p:cNvSpPr/>
          <p:nvPr/>
        </p:nvSpPr>
        <p:spPr>
          <a:xfrm>
            <a:off x="4619764" y="7452"/>
            <a:ext cx="586690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PRONUNCIATION</a:t>
            </a:r>
          </a:p>
        </p:txBody>
      </p:sp>
      <p:pic>
        <p:nvPicPr>
          <p:cNvPr id="4" name="0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639" y="2101974"/>
            <a:ext cx="736321" cy="736321"/>
          </a:xfrm>
          <a:prstGeom prst="rect">
            <a:avLst/>
          </a:prstGeom>
        </p:spPr>
      </p:pic>
      <p:sp>
        <p:nvSpPr>
          <p:cNvPr id="6" name="Rectangle 5"/>
          <p:cNvSpPr/>
          <p:nvPr/>
        </p:nvSpPr>
        <p:spPr>
          <a:xfrm>
            <a:off x="2116455" y="2110249"/>
            <a:ext cx="7955280" cy="2894447"/>
          </a:xfrm>
          <a:prstGeom prst="rect">
            <a:avLst/>
          </a:prstGeom>
        </p:spPr>
        <p:txBody>
          <a:bodyPr wrap="square">
            <a:spAutoFit/>
          </a:bodyPr>
          <a:lstStyle/>
          <a:p>
            <a:pPr lvl="0">
              <a:lnSpc>
                <a:spcPct val="150000"/>
              </a:lnSpc>
              <a:spcBef>
                <a:spcPts val="245"/>
              </a:spcBef>
              <a:spcAft>
                <a:spcPts val="0"/>
              </a:spcAft>
              <a:buSzPts val="1100"/>
              <a:tabLst>
                <a:tab pos="586105" algn="l"/>
              </a:tabLst>
            </a:pPr>
            <a:r>
              <a:rPr lang="en-US" sz="2400" dirty="0">
                <a:latin typeface=".VnArial" panose="020B7200000000000000" pitchFamily="34" charset="0"/>
                <a:ea typeface="Times New Roman" panose="02020603050405020304" pitchFamily="18" charset="0"/>
                <a:cs typeface="DejaVu Serif"/>
              </a:rPr>
              <a:t>1. I </a:t>
            </a:r>
            <a:r>
              <a:rPr lang="en-US" sz="2400" b="1" dirty="0">
                <a:latin typeface=".VnArial" panose="020B7200000000000000" pitchFamily="34" charset="0"/>
                <a:ea typeface="Times New Roman" panose="02020603050405020304" pitchFamily="18" charset="0"/>
                <a:cs typeface="DejaVu Serif"/>
              </a:rPr>
              <a:t>don’t have </a:t>
            </a:r>
            <a:r>
              <a:rPr lang="en-US" sz="2400" dirty="0">
                <a:latin typeface=".VnArial" panose="020B7200000000000000" pitchFamily="34" charset="0"/>
                <a:ea typeface="Times New Roman" panose="02020603050405020304" pitchFamily="18" charset="0"/>
                <a:cs typeface="DejaVu Serif"/>
              </a:rPr>
              <a:t>a</a:t>
            </a:r>
            <a:r>
              <a:rPr lang="en-US" sz="2400" spc="-5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computer.</a:t>
            </a:r>
          </a:p>
          <a:p>
            <a:pPr lvl="0">
              <a:lnSpc>
                <a:spcPct val="150000"/>
              </a:lnSpc>
              <a:spcBef>
                <a:spcPts val="230"/>
              </a:spcBef>
              <a:spcAft>
                <a:spcPts val="0"/>
              </a:spcAft>
              <a:buSzPts val="1100"/>
              <a:tabLst>
                <a:tab pos="586105" algn="l"/>
              </a:tabLst>
            </a:pPr>
            <a:r>
              <a:rPr lang="en-US" sz="2400" dirty="0">
                <a:latin typeface=".VnArial" panose="020B7200000000000000" pitchFamily="34" charset="0"/>
                <a:ea typeface="Times New Roman" panose="02020603050405020304" pitchFamily="18" charset="0"/>
                <a:cs typeface="DejaVu Serif"/>
              </a:rPr>
              <a:t>2. Do</a:t>
            </a:r>
            <a:r>
              <a:rPr lang="en-US" sz="2400" spc="-8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you</a:t>
            </a:r>
            <a:r>
              <a:rPr lang="en-US" sz="2400" spc="-7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call</a:t>
            </a:r>
            <a:r>
              <a:rPr lang="en-US" sz="2400" b="1" spc="-1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her</a:t>
            </a:r>
            <a:r>
              <a:rPr lang="en-US" sz="2400" spc="-8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every</a:t>
            </a:r>
            <a:r>
              <a:rPr lang="en-US" sz="2400" spc="-8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day</a:t>
            </a:r>
            <a:r>
              <a:rPr lang="en-US" sz="2400" dirty="0">
                <a:latin typeface=".VnArial" panose="020B7200000000000000" pitchFamily="34" charset="0"/>
                <a:ea typeface="Times New Roman" panose="02020603050405020304" pitchFamily="18" charset="0"/>
                <a:cs typeface="DejaVu Serif"/>
              </a:rPr>
              <a:t>?</a:t>
            </a:r>
            <a:r>
              <a:rPr lang="en-US" sz="2400" spc="-5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a:t>
            </a:r>
            <a:r>
              <a:rPr lang="en-US" sz="2400" spc="-7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No</a:t>
            </a:r>
            <a:r>
              <a:rPr lang="en-US" sz="2400" dirty="0">
                <a:latin typeface=".VnArial" panose="020B7200000000000000" pitchFamily="34" charset="0"/>
                <a:ea typeface="Times New Roman" panose="02020603050405020304" pitchFamily="18" charset="0"/>
                <a:cs typeface="DejaVu Serif"/>
              </a:rPr>
              <a:t>,</a:t>
            </a:r>
            <a:r>
              <a:rPr lang="en-US" sz="2400" spc="-7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I</a:t>
            </a:r>
            <a:r>
              <a:rPr lang="en-US" sz="2400" spc="-10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don’t.</a:t>
            </a:r>
            <a:endParaRPr lang="en-US" sz="2400" dirty="0">
              <a:latin typeface=".VnArial" panose="020B7200000000000000" pitchFamily="34" charset="0"/>
              <a:ea typeface="Times New Roman" panose="02020603050405020304" pitchFamily="18" charset="0"/>
              <a:cs typeface="DejaVu Serif"/>
            </a:endParaRPr>
          </a:p>
          <a:p>
            <a:pPr lvl="0">
              <a:lnSpc>
                <a:spcPct val="150000"/>
              </a:lnSpc>
              <a:spcBef>
                <a:spcPts val="210"/>
              </a:spcBef>
              <a:spcAft>
                <a:spcPts val="0"/>
              </a:spcAft>
              <a:buSzPts val="1100"/>
              <a:tabLst>
                <a:tab pos="586105" algn="l"/>
              </a:tabLst>
            </a:pPr>
            <a:r>
              <a:rPr lang="en-US" sz="2400" dirty="0">
                <a:latin typeface=".VnArial" panose="020B7200000000000000" pitchFamily="34" charset="0"/>
                <a:ea typeface="Times New Roman" panose="02020603050405020304" pitchFamily="18" charset="0"/>
                <a:cs typeface="DejaVu Serif"/>
              </a:rPr>
              <a:t>3. They</a:t>
            </a:r>
            <a:r>
              <a:rPr lang="en-US" sz="2400" spc="-8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are</a:t>
            </a:r>
            <a:r>
              <a:rPr lang="en-US" sz="2400" spc="-7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not</a:t>
            </a:r>
            <a:r>
              <a:rPr lang="en-US" sz="2400" b="1" spc="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fa</a:t>
            </a:r>
            <a:r>
              <a:rPr lang="en-US" sz="2400" b="1" dirty="0">
                <a:latin typeface=".VnArial" panose="020B7200000000000000" pitchFamily="34" charset="0"/>
                <a:ea typeface="Times New Roman" panose="02020603050405020304" pitchFamily="18" charset="0"/>
                <a:cs typeface="DejaVu Serif"/>
              </a:rPr>
              <a:t>mil</a:t>
            </a:r>
            <a:r>
              <a:rPr lang="en-US" sz="2400" dirty="0">
                <a:latin typeface=".VnArial" panose="020B7200000000000000" pitchFamily="34" charset="0"/>
                <a:ea typeface="Times New Roman" panose="02020603050405020304" pitchFamily="18" charset="0"/>
                <a:cs typeface="DejaVu Serif"/>
              </a:rPr>
              <a:t>iar</a:t>
            </a:r>
            <a:r>
              <a:rPr lang="en-US" sz="2400" spc="-7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with</a:t>
            </a:r>
            <a:r>
              <a:rPr lang="en-US" sz="2400" spc="-7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that</a:t>
            </a:r>
            <a:r>
              <a:rPr lang="en-US" sz="2400" spc="-6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new</a:t>
            </a:r>
            <a:r>
              <a:rPr lang="en-US" sz="2400" b="1" spc="-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com</a:t>
            </a:r>
            <a:r>
              <a:rPr lang="en-US" sz="2400" b="1" dirty="0">
                <a:latin typeface=".VnArial" panose="020B7200000000000000" pitchFamily="34" charset="0"/>
                <a:ea typeface="Times New Roman" panose="02020603050405020304" pitchFamily="18" charset="0"/>
                <a:cs typeface="DejaVu Serif"/>
              </a:rPr>
              <a:t>pu</a:t>
            </a:r>
            <a:r>
              <a:rPr lang="en-US" sz="2400" dirty="0">
                <a:latin typeface=".VnArial" panose="020B7200000000000000" pitchFamily="34" charset="0"/>
                <a:ea typeface="Times New Roman" panose="02020603050405020304" pitchFamily="18" charset="0"/>
                <a:cs typeface="DejaVu Serif"/>
              </a:rPr>
              <a:t>ter.</a:t>
            </a:r>
          </a:p>
          <a:p>
            <a:pPr lvl="0">
              <a:lnSpc>
                <a:spcPct val="150000"/>
              </a:lnSpc>
              <a:spcBef>
                <a:spcPts val="225"/>
              </a:spcBef>
              <a:spcAft>
                <a:spcPts val="0"/>
              </a:spcAft>
              <a:buSzPts val="1100"/>
              <a:tabLst>
                <a:tab pos="586105" algn="l"/>
              </a:tabLst>
            </a:pPr>
            <a:r>
              <a:rPr lang="en-US" sz="2400" dirty="0">
                <a:latin typeface=".VnArial" panose="020B7200000000000000" pitchFamily="34" charset="0"/>
                <a:ea typeface="Times New Roman" panose="02020603050405020304" pitchFamily="18" charset="0"/>
                <a:cs typeface="DejaVu Serif"/>
              </a:rPr>
              <a:t>4. Did</a:t>
            </a:r>
            <a:r>
              <a:rPr lang="en-US" sz="2400" spc="-10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you</a:t>
            </a:r>
            <a:r>
              <a:rPr lang="en-US" sz="2400" spc="-8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lend</a:t>
            </a:r>
            <a:r>
              <a:rPr lang="en-US" sz="2400" b="1" spc="-1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her</a:t>
            </a:r>
            <a:r>
              <a:rPr lang="en-US" sz="2400" spc="-8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your</a:t>
            </a:r>
            <a:r>
              <a:rPr lang="en-US" sz="2400" spc="-7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lap</a:t>
            </a:r>
            <a:r>
              <a:rPr lang="en-US" sz="2400" dirty="0">
                <a:latin typeface=".VnArial" panose="020B7200000000000000" pitchFamily="34" charset="0"/>
                <a:ea typeface="Times New Roman" panose="02020603050405020304" pitchFamily="18" charset="0"/>
                <a:cs typeface="DejaVu Serif"/>
              </a:rPr>
              <a:t>top?</a:t>
            </a:r>
            <a:r>
              <a:rPr lang="en-US" sz="2400" spc="-6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a:t>
            </a:r>
            <a:r>
              <a:rPr lang="en-US" sz="2400" spc="-90"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Yes</a:t>
            </a:r>
            <a:r>
              <a:rPr lang="en-US" sz="2400" dirty="0">
                <a:latin typeface=".VnArial" panose="020B7200000000000000" pitchFamily="34" charset="0"/>
                <a:ea typeface="Times New Roman" panose="02020603050405020304" pitchFamily="18" charset="0"/>
                <a:cs typeface="DejaVu Serif"/>
              </a:rPr>
              <a:t>,</a:t>
            </a:r>
            <a:r>
              <a:rPr lang="en-US" sz="2400" spc="-90"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I</a:t>
            </a:r>
            <a:r>
              <a:rPr lang="en-US" sz="2400" spc="-8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did</a:t>
            </a:r>
            <a:r>
              <a:rPr lang="en-US" sz="2400" dirty="0">
                <a:latin typeface=".VnArial" panose="020B7200000000000000" pitchFamily="34" charset="0"/>
                <a:ea typeface="Times New Roman" panose="02020603050405020304" pitchFamily="18" charset="0"/>
                <a:cs typeface="DejaVu Serif"/>
              </a:rPr>
              <a:t>.</a:t>
            </a:r>
          </a:p>
          <a:p>
            <a:pPr lvl="0">
              <a:lnSpc>
                <a:spcPct val="150000"/>
              </a:lnSpc>
              <a:spcBef>
                <a:spcPts val="215"/>
              </a:spcBef>
              <a:spcAft>
                <a:spcPts val="0"/>
              </a:spcAft>
              <a:buSzPts val="1100"/>
              <a:tabLst>
                <a:tab pos="586740" algn="l"/>
              </a:tabLst>
            </a:pPr>
            <a:r>
              <a:rPr lang="en-US" sz="2400" dirty="0">
                <a:latin typeface=".VnArial" panose="020B7200000000000000" pitchFamily="34" charset="0"/>
                <a:ea typeface="Times New Roman" panose="02020603050405020304" pitchFamily="18" charset="0"/>
                <a:cs typeface="DejaVu Serif"/>
              </a:rPr>
              <a:t>5.</a:t>
            </a:r>
            <a:r>
              <a:rPr lang="en-US" sz="2400" b="1" dirty="0">
                <a:latin typeface=".VnArial" panose="020B7200000000000000" pitchFamily="34" charset="0"/>
                <a:ea typeface="Times New Roman" panose="02020603050405020304" pitchFamily="18" charset="0"/>
                <a:cs typeface="DejaVu Serif"/>
              </a:rPr>
              <a:t> Who </a:t>
            </a:r>
            <a:r>
              <a:rPr lang="en-US" sz="2400" dirty="0">
                <a:latin typeface=".VnArial" panose="020B7200000000000000" pitchFamily="34" charset="0"/>
                <a:ea typeface="Times New Roman" panose="02020603050405020304" pitchFamily="18" charset="0"/>
                <a:cs typeface="DejaVu Serif"/>
              </a:rPr>
              <a:t>do</a:t>
            </a:r>
            <a:r>
              <a:rPr lang="en-US" sz="2400" spc="-7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you</a:t>
            </a:r>
            <a:r>
              <a:rPr lang="en-US" sz="2400" spc="-7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work</a:t>
            </a:r>
            <a:r>
              <a:rPr lang="en-US" sz="2400" b="1" spc="-1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with</a:t>
            </a:r>
            <a:r>
              <a:rPr lang="en-US" sz="2400" spc="-95" dirty="0">
                <a:latin typeface=".VnArial" panose="020B7200000000000000" pitchFamily="34" charset="0"/>
                <a:ea typeface="Times New Roman" panose="02020603050405020304" pitchFamily="18" charset="0"/>
                <a:cs typeface="DejaVu Serif"/>
              </a:rPr>
              <a:t> </a:t>
            </a:r>
            <a:r>
              <a:rPr lang="en-US" sz="2400" dirty="0">
                <a:latin typeface=".VnArial" panose="020B7200000000000000" pitchFamily="34" charset="0"/>
                <a:ea typeface="Times New Roman" panose="02020603050405020304" pitchFamily="18" charset="0"/>
                <a:cs typeface="DejaVu Serif"/>
              </a:rPr>
              <a:t>on</a:t>
            </a:r>
            <a:r>
              <a:rPr lang="en-US" sz="2400" spc="-75" dirty="0">
                <a:latin typeface=".VnArial" panose="020B7200000000000000" pitchFamily="34" charset="0"/>
                <a:ea typeface="Times New Roman" panose="02020603050405020304" pitchFamily="18" charset="0"/>
                <a:cs typeface="DejaVu Serif"/>
              </a:rPr>
              <a:t> </a:t>
            </a:r>
            <a:r>
              <a:rPr lang="en-US" sz="2400" b="1" dirty="0">
                <a:latin typeface=".VnArial" panose="020B7200000000000000" pitchFamily="34" charset="0"/>
                <a:ea typeface="Times New Roman" panose="02020603050405020304" pitchFamily="18" charset="0"/>
                <a:cs typeface="DejaVu Serif"/>
              </a:rPr>
              <a:t>Sun</a:t>
            </a:r>
            <a:r>
              <a:rPr lang="en-US" sz="2400" dirty="0">
                <a:latin typeface=".VnArial" panose="020B7200000000000000" pitchFamily="34" charset="0"/>
                <a:ea typeface="Times New Roman" panose="02020603050405020304" pitchFamily="18" charset="0"/>
                <a:cs typeface="DejaVu Serif"/>
              </a:rPr>
              <a:t>days?</a:t>
            </a:r>
            <a:endParaRPr lang="en-US" sz="2400" dirty="0">
              <a:effectLst/>
              <a:latin typeface=".VnArial" panose="020B7200000000000000" pitchFamily="34" charset="0"/>
              <a:ea typeface="Times New Roman" panose="02020603050405020304" pitchFamily="18" charset="0"/>
              <a:cs typeface="DejaVu Serif"/>
            </a:endParaRPr>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 y="1905"/>
            <a:ext cx="12192000" cy="1083309"/>
            <a:chOff x="0" y="-3"/>
            <a:chExt cx="12192000" cy="1083309"/>
          </a:xfrm>
        </p:grpSpPr>
        <p:sp>
          <p:nvSpPr>
            <p:cNvPr id="28" name="Round Single Corner Rectangle 2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41148"/>
            <a:ext cx="10815315"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How many stressed words are there in each sentence.</a:t>
            </a: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0" name="Rectangle 19"/>
          <p:cNvSpPr/>
          <p:nvPr/>
        </p:nvSpPr>
        <p:spPr>
          <a:xfrm>
            <a:off x="4619764" y="7452"/>
            <a:ext cx="586690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PRONUNCIATION</a:t>
            </a:r>
          </a:p>
        </p:txBody>
      </p:sp>
      <p:pic>
        <p:nvPicPr>
          <p:cNvPr id="2" name="0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576" y="2172145"/>
            <a:ext cx="811848" cy="811848"/>
          </a:xfrm>
          <a:prstGeom prst="rect">
            <a:avLst/>
          </a:prstGeom>
        </p:spPr>
      </p:pic>
      <p:sp>
        <p:nvSpPr>
          <p:cNvPr id="5" name="Rectangle 4"/>
          <p:cNvSpPr/>
          <p:nvPr/>
        </p:nvSpPr>
        <p:spPr>
          <a:xfrm>
            <a:off x="1564640" y="2578069"/>
            <a:ext cx="10382264" cy="2964914"/>
          </a:xfrm>
          <a:prstGeom prst="rect">
            <a:avLst/>
          </a:prstGeom>
        </p:spPr>
        <p:txBody>
          <a:bodyPr wrap="square">
            <a:spAutoFit/>
          </a:bodyPr>
          <a:lstStyle/>
          <a:p>
            <a:pPr lvl="0">
              <a:lnSpc>
                <a:spcPct val="150000"/>
              </a:lnSpc>
              <a:spcBef>
                <a:spcPts val="23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1. He is an</a:t>
            </a:r>
            <a:r>
              <a:rPr lang="en-US" sz="2400" spc="-20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inventor.</a:t>
            </a:r>
          </a:p>
          <a:p>
            <a:pPr lvl="0">
              <a:lnSpc>
                <a:spcPct val="150000"/>
              </a:lnSpc>
              <a:spcBef>
                <a:spcPts val="22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2. We</a:t>
            </a:r>
            <a:r>
              <a:rPr lang="en-US" sz="2400" spc="-8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won’t</a:t>
            </a:r>
            <a:r>
              <a:rPr lang="en-US" sz="2400" spc="-1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have</a:t>
            </a:r>
            <a:r>
              <a:rPr lang="en-US" sz="2400" spc="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en-US" sz="2400" spc="-9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robot</a:t>
            </a:r>
            <a:r>
              <a:rPr lang="en-US" sz="2400" spc="-8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teacher</a:t>
            </a:r>
            <a:r>
              <a:rPr lang="en-US" sz="2400" spc="-9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next</a:t>
            </a:r>
            <a:r>
              <a:rPr lang="en-US" sz="2400" spc="-8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year.</a:t>
            </a:r>
          </a:p>
          <a:p>
            <a:pPr lvl="0">
              <a:lnSpc>
                <a:spcPct val="150000"/>
              </a:lnSpc>
              <a:spcBef>
                <a:spcPts val="22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3. She likes learning</a:t>
            </a:r>
            <a:r>
              <a:rPr lang="en-US" sz="2400" spc="-15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online.</a:t>
            </a:r>
          </a:p>
          <a:p>
            <a:pPr lvl="0">
              <a:lnSpc>
                <a:spcPct val="150000"/>
              </a:lnSpc>
              <a:spcBef>
                <a:spcPts val="21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4. Was</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she</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checking</a:t>
            </a:r>
            <a:r>
              <a:rPr lang="en-US" sz="2400" spc="-11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attendance</a:t>
            </a:r>
            <a:r>
              <a:rPr lang="en-US" sz="2400" spc="-10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when</a:t>
            </a:r>
            <a:r>
              <a:rPr lang="en-US" sz="2400" spc="-2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you</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came?</a:t>
            </a:r>
            <a:r>
              <a:rPr lang="en-US" sz="2400" spc="17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t>
            </a:r>
            <a:r>
              <a:rPr lang="en-US" sz="2400" spc="13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No,</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she</a:t>
            </a:r>
            <a:r>
              <a:rPr lang="en-US" sz="2400" spc="-8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wasn’t.</a:t>
            </a:r>
          </a:p>
          <a:p>
            <a:pPr lvl="0">
              <a:lnSpc>
                <a:spcPct val="150000"/>
              </a:lnSpc>
              <a:spcBef>
                <a:spcPts val="225"/>
              </a:spcBef>
              <a:spcAft>
                <a:spcPts val="0"/>
              </a:spcAft>
              <a:buSzPts val="1100"/>
              <a:tabLst>
                <a:tab pos="588010" algn="l"/>
              </a:tabLst>
            </a:pPr>
            <a:r>
              <a:rPr lang="en-US" sz="2400" dirty="0">
                <a:latin typeface="Arial" panose="020B0604020202020204" pitchFamily="34" charset="0"/>
                <a:ea typeface="Times New Roman" panose="02020603050405020304" pitchFamily="18" charset="0"/>
                <a:cs typeface="Arial" panose="020B0604020202020204" pitchFamily="34" charset="0"/>
              </a:rPr>
              <a:t>5. What did he</a:t>
            </a:r>
            <a:r>
              <a:rPr lang="en-US" sz="2400" spc="-15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invent?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86139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 y="1905"/>
            <a:ext cx="12192000" cy="1083309"/>
            <a:chOff x="0" y="-3"/>
            <a:chExt cx="12192000" cy="1083309"/>
          </a:xfrm>
        </p:grpSpPr>
        <p:sp>
          <p:nvSpPr>
            <p:cNvPr id="28" name="Round Single Corner Rectangle 2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41148"/>
            <a:ext cx="10815315"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How many stressed words are there in each sentence.</a:t>
            </a: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0" name="Rectangle 19"/>
          <p:cNvSpPr/>
          <p:nvPr/>
        </p:nvSpPr>
        <p:spPr>
          <a:xfrm>
            <a:off x="4619764" y="7452"/>
            <a:ext cx="586690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PRONUNCIATION</a:t>
            </a:r>
          </a:p>
        </p:txBody>
      </p:sp>
      <p:pic>
        <p:nvPicPr>
          <p:cNvPr id="2" name="0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576" y="2172145"/>
            <a:ext cx="811848" cy="811848"/>
          </a:xfrm>
          <a:prstGeom prst="rect">
            <a:avLst/>
          </a:prstGeom>
        </p:spPr>
      </p:pic>
      <p:sp>
        <p:nvSpPr>
          <p:cNvPr id="5" name="Rectangle 4"/>
          <p:cNvSpPr/>
          <p:nvPr/>
        </p:nvSpPr>
        <p:spPr>
          <a:xfrm>
            <a:off x="1564640" y="2578069"/>
            <a:ext cx="10382264" cy="2964914"/>
          </a:xfrm>
          <a:prstGeom prst="rect">
            <a:avLst/>
          </a:prstGeom>
        </p:spPr>
        <p:txBody>
          <a:bodyPr wrap="square">
            <a:spAutoFit/>
          </a:bodyPr>
          <a:lstStyle/>
          <a:p>
            <a:pPr lvl="0">
              <a:lnSpc>
                <a:spcPct val="150000"/>
              </a:lnSpc>
              <a:spcBef>
                <a:spcPts val="23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1. He is an</a:t>
            </a:r>
            <a:r>
              <a:rPr lang="en-US" sz="2400" spc="-20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in</a:t>
            </a:r>
            <a:r>
              <a:rPr lang="en-US" sz="2400" b="1" dirty="0">
                <a:latin typeface="Arial" panose="020B0604020202020204" pitchFamily="34" charset="0"/>
                <a:ea typeface="Times New Roman" panose="02020603050405020304" pitchFamily="18" charset="0"/>
                <a:cs typeface="Arial" panose="020B0604020202020204" pitchFamily="34" charset="0"/>
              </a:rPr>
              <a:t>ven</a:t>
            </a:r>
            <a:r>
              <a:rPr lang="en-US" sz="2400" dirty="0">
                <a:latin typeface="Arial" panose="020B0604020202020204" pitchFamily="34" charset="0"/>
                <a:ea typeface="Times New Roman" panose="02020603050405020304" pitchFamily="18" charset="0"/>
                <a:cs typeface="Arial" panose="020B0604020202020204" pitchFamily="34" charset="0"/>
              </a:rPr>
              <a:t>tor.</a:t>
            </a:r>
          </a:p>
          <a:p>
            <a:pPr lvl="0">
              <a:lnSpc>
                <a:spcPct val="150000"/>
              </a:lnSpc>
              <a:spcBef>
                <a:spcPts val="22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2. We</a:t>
            </a:r>
            <a:r>
              <a:rPr lang="en-US" sz="2400" spc="-85"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won’t</a:t>
            </a:r>
            <a:r>
              <a:rPr lang="en-US" sz="2400" b="1" spc="-1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have</a:t>
            </a:r>
            <a:r>
              <a:rPr lang="en-US" sz="2400" b="1" spc="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en-US" sz="2400" spc="-9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ro</a:t>
            </a:r>
            <a:r>
              <a:rPr lang="en-US" sz="2400" dirty="0">
                <a:latin typeface="Arial" panose="020B0604020202020204" pitchFamily="34" charset="0"/>
                <a:ea typeface="Times New Roman" panose="02020603050405020304" pitchFamily="18" charset="0"/>
                <a:cs typeface="Arial" panose="020B0604020202020204" pitchFamily="34" charset="0"/>
              </a:rPr>
              <a:t>bot</a:t>
            </a:r>
            <a:r>
              <a:rPr lang="en-US" sz="2400" spc="-8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tea</a:t>
            </a:r>
            <a:r>
              <a:rPr lang="en-US" sz="2400" dirty="0">
                <a:latin typeface="Arial" panose="020B0604020202020204" pitchFamily="34" charset="0"/>
                <a:ea typeface="Times New Roman" panose="02020603050405020304" pitchFamily="18" charset="0"/>
                <a:cs typeface="Arial" panose="020B0604020202020204" pitchFamily="34" charset="0"/>
              </a:rPr>
              <a:t>cher</a:t>
            </a:r>
            <a:r>
              <a:rPr lang="en-US" sz="2400" spc="-9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next</a:t>
            </a:r>
            <a:r>
              <a:rPr lang="en-US" sz="2400" spc="-8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year</a:t>
            </a:r>
            <a:r>
              <a:rPr lang="en-US" sz="2400" dirty="0">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spcBef>
                <a:spcPts val="22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3. She </a:t>
            </a:r>
            <a:r>
              <a:rPr lang="en-US" sz="2400" b="1" dirty="0">
                <a:latin typeface="Arial" panose="020B0604020202020204" pitchFamily="34" charset="0"/>
                <a:ea typeface="Times New Roman" panose="02020603050405020304" pitchFamily="18" charset="0"/>
                <a:cs typeface="Arial" panose="020B0604020202020204" pitchFamily="34" charset="0"/>
              </a:rPr>
              <a:t>likes learn</a:t>
            </a:r>
            <a:r>
              <a:rPr lang="en-US" sz="2400" dirty="0">
                <a:latin typeface="Arial" panose="020B0604020202020204" pitchFamily="34" charset="0"/>
                <a:ea typeface="Times New Roman" panose="02020603050405020304" pitchFamily="18" charset="0"/>
                <a:cs typeface="Arial" panose="020B0604020202020204" pitchFamily="34" charset="0"/>
              </a:rPr>
              <a:t>ing</a:t>
            </a:r>
            <a:r>
              <a:rPr lang="en-US" sz="2400" spc="-15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on</a:t>
            </a:r>
            <a:r>
              <a:rPr lang="en-US" sz="2400" b="1" dirty="0">
                <a:latin typeface="Arial" panose="020B0604020202020204" pitchFamily="34" charset="0"/>
                <a:ea typeface="Times New Roman" panose="02020603050405020304" pitchFamily="18" charset="0"/>
                <a:cs typeface="Arial" panose="020B0604020202020204" pitchFamily="34" charset="0"/>
              </a:rPr>
              <a:t>line.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215"/>
              </a:spcBef>
              <a:spcAft>
                <a:spcPts val="0"/>
              </a:spcAft>
              <a:buSzPts val="1100"/>
              <a:tabLst>
                <a:tab pos="699135" algn="l"/>
              </a:tabLst>
            </a:pPr>
            <a:r>
              <a:rPr lang="en-US" sz="2400" dirty="0">
                <a:latin typeface="Arial" panose="020B0604020202020204" pitchFamily="34" charset="0"/>
                <a:ea typeface="Times New Roman" panose="02020603050405020304" pitchFamily="18" charset="0"/>
                <a:cs typeface="Arial" panose="020B0604020202020204" pitchFamily="34" charset="0"/>
              </a:rPr>
              <a:t>4. Was</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she</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check</a:t>
            </a:r>
            <a:r>
              <a:rPr lang="en-US" sz="2400" dirty="0">
                <a:latin typeface="Arial" panose="020B0604020202020204" pitchFamily="34" charset="0"/>
                <a:ea typeface="Times New Roman" panose="02020603050405020304" pitchFamily="18" charset="0"/>
                <a:cs typeface="Arial" panose="020B0604020202020204" pitchFamily="34" charset="0"/>
              </a:rPr>
              <a:t>ing</a:t>
            </a:r>
            <a:r>
              <a:rPr lang="en-US" sz="2400" spc="-11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at</a:t>
            </a:r>
            <a:r>
              <a:rPr lang="en-US" sz="2400" b="1" dirty="0">
                <a:latin typeface="Arial" panose="020B0604020202020204" pitchFamily="34" charset="0"/>
                <a:ea typeface="Times New Roman" panose="02020603050405020304" pitchFamily="18" charset="0"/>
                <a:cs typeface="Arial" panose="020B0604020202020204" pitchFamily="34" charset="0"/>
              </a:rPr>
              <a:t>tend</a:t>
            </a:r>
            <a:r>
              <a:rPr lang="en-US" sz="2400" dirty="0">
                <a:latin typeface="Arial" panose="020B0604020202020204" pitchFamily="34" charset="0"/>
                <a:ea typeface="Times New Roman" panose="02020603050405020304" pitchFamily="18" charset="0"/>
                <a:cs typeface="Arial" panose="020B0604020202020204" pitchFamily="34" charset="0"/>
              </a:rPr>
              <a:t>ance</a:t>
            </a:r>
            <a:r>
              <a:rPr lang="en-US" sz="2400" spc="-10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when</a:t>
            </a:r>
            <a:r>
              <a:rPr lang="en-US" sz="2400" b="1" spc="-2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you</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came</a:t>
            </a:r>
            <a:r>
              <a:rPr lang="en-US" sz="2400" dirty="0">
                <a:latin typeface="Arial" panose="020B0604020202020204" pitchFamily="34" charset="0"/>
                <a:ea typeface="Times New Roman" panose="02020603050405020304" pitchFamily="18" charset="0"/>
                <a:cs typeface="Arial" panose="020B0604020202020204" pitchFamily="34" charset="0"/>
              </a:rPr>
              <a:t>?</a:t>
            </a:r>
            <a:r>
              <a:rPr lang="en-US" sz="2400" spc="17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a:t>
            </a:r>
            <a:r>
              <a:rPr lang="en-US" sz="2400" spc="130"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No</a:t>
            </a:r>
            <a:r>
              <a:rPr lang="en-US" sz="2400" dirty="0">
                <a:latin typeface="Arial" panose="020B0604020202020204" pitchFamily="34" charset="0"/>
                <a:ea typeface="Times New Roman" panose="02020603050405020304" pitchFamily="18" charset="0"/>
                <a:cs typeface="Arial" panose="020B0604020202020204" pitchFamily="34" charset="0"/>
              </a:rPr>
              <a:t>,</a:t>
            </a:r>
            <a:r>
              <a:rPr lang="en-US" sz="2400" spc="-10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she</a:t>
            </a:r>
            <a:r>
              <a:rPr lang="en-US" sz="2400" spc="-85" dirty="0">
                <a:latin typeface="Arial" panose="020B0604020202020204" pitchFamily="34" charset="0"/>
                <a:ea typeface="Times New Roman" panose="02020603050405020304" pitchFamily="18" charset="0"/>
                <a:cs typeface="Arial" panose="020B0604020202020204" pitchFamily="34" charset="0"/>
              </a:rPr>
              <a:t> </a:t>
            </a:r>
            <a:r>
              <a:rPr lang="en-US" sz="2400" b="1" dirty="0">
                <a:latin typeface="Arial" panose="020B0604020202020204" pitchFamily="34" charset="0"/>
                <a:ea typeface="Times New Roman" panose="02020603050405020304" pitchFamily="18" charset="0"/>
                <a:cs typeface="Arial" panose="020B0604020202020204" pitchFamily="34" charset="0"/>
              </a:rPr>
              <a:t>wasn’t</a:t>
            </a:r>
            <a:r>
              <a:rPr lang="en-US" sz="2400" dirty="0">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spcBef>
                <a:spcPts val="225"/>
              </a:spcBef>
              <a:spcAft>
                <a:spcPts val="0"/>
              </a:spcAft>
              <a:buSzPts val="1100"/>
              <a:tabLst>
                <a:tab pos="588010" algn="l"/>
              </a:tabLst>
            </a:pPr>
            <a:r>
              <a:rPr lang="en-US" sz="2400" dirty="0">
                <a:latin typeface="Arial" panose="020B0604020202020204" pitchFamily="34" charset="0"/>
                <a:ea typeface="Times New Roman" panose="02020603050405020304" pitchFamily="18" charset="0"/>
                <a:cs typeface="Arial" panose="020B0604020202020204" pitchFamily="34" charset="0"/>
              </a:rPr>
              <a:t>5. </a:t>
            </a:r>
            <a:r>
              <a:rPr lang="en-US" sz="2400" b="1" dirty="0">
                <a:latin typeface="Arial" panose="020B0604020202020204" pitchFamily="34" charset="0"/>
                <a:ea typeface="Times New Roman" panose="02020603050405020304" pitchFamily="18" charset="0"/>
                <a:cs typeface="Arial" panose="020B0604020202020204" pitchFamily="34" charset="0"/>
              </a:rPr>
              <a:t>What </a:t>
            </a:r>
            <a:r>
              <a:rPr lang="en-US" sz="2400" dirty="0">
                <a:latin typeface="Arial" panose="020B0604020202020204" pitchFamily="34" charset="0"/>
                <a:ea typeface="Times New Roman" panose="02020603050405020304" pitchFamily="18" charset="0"/>
                <a:cs typeface="Arial" panose="020B0604020202020204" pitchFamily="34" charset="0"/>
              </a:rPr>
              <a:t>did he</a:t>
            </a:r>
            <a:r>
              <a:rPr lang="en-US" sz="2400" spc="-155"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in</a:t>
            </a:r>
            <a:r>
              <a:rPr lang="en-US" sz="2400" b="1" dirty="0">
                <a:latin typeface="Arial" panose="020B0604020202020204" pitchFamily="34" charset="0"/>
                <a:ea typeface="Times New Roman" panose="02020603050405020304" pitchFamily="18" charset="0"/>
                <a:cs typeface="Arial" panose="020B0604020202020204" pitchFamily="34" charset="0"/>
              </a:rPr>
              <a:t>vent</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p:cNvSpPr txBox="1"/>
          <p:nvPr/>
        </p:nvSpPr>
        <p:spPr>
          <a:xfrm>
            <a:off x="4905744" y="2618709"/>
            <a:ext cx="508000" cy="523220"/>
          </a:xfrm>
          <a:prstGeom prst="rect">
            <a:avLst/>
          </a:prstGeom>
          <a:noFill/>
        </p:spPr>
        <p:txBody>
          <a:bodyPr wrap="square" rtlCol="0">
            <a:spAutoFit/>
          </a:bodyPr>
          <a:lstStyle/>
          <a:p>
            <a:r>
              <a:rPr lang="en-US" sz="2800" b="1" dirty="0">
                <a:solidFill>
                  <a:srgbClr val="FF0000"/>
                </a:solidFill>
              </a:rPr>
              <a:t>1</a:t>
            </a:r>
            <a:endParaRPr lang="en-US" b="1" dirty="0">
              <a:solidFill>
                <a:srgbClr val="FF0000"/>
              </a:solidFill>
            </a:endParaRPr>
          </a:p>
        </p:txBody>
      </p:sp>
      <p:sp>
        <p:nvSpPr>
          <p:cNvPr id="15" name="TextBox 14"/>
          <p:cNvSpPr txBox="1"/>
          <p:nvPr/>
        </p:nvSpPr>
        <p:spPr>
          <a:xfrm>
            <a:off x="7974064" y="3248629"/>
            <a:ext cx="508000" cy="523220"/>
          </a:xfrm>
          <a:prstGeom prst="rect">
            <a:avLst/>
          </a:prstGeom>
          <a:noFill/>
        </p:spPr>
        <p:txBody>
          <a:bodyPr wrap="square" rtlCol="0">
            <a:spAutoFit/>
          </a:bodyPr>
          <a:lstStyle/>
          <a:p>
            <a:r>
              <a:rPr lang="en-US" sz="2800" b="1" dirty="0">
                <a:solidFill>
                  <a:srgbClr val="FF0000"/>
                </a:solidFill>
              </a:rPr>
              <a:t>5</a:t>
            </a:r>
            <a:endParaRPr lang="en-US" b="1" dirty="0">
              <a:solidFill>
                <a:srgbClr val="FF0000"/>
              </a:solidFill>
            </a:endParaRPr>
          </a:p>
        </p:txBody>
      </p:sp>
      <p:sp>
        <p:nvSpPr>
          <p:cNvPr id="18" name="TextBox 17"/>
          <p:cNvSpPr txBox="1"/>
          <p:nvPr/>
        </p:nvSpPr>
        <p:spPr>
          <a:xfrm>
            <a:off x="5728704" y="3798916"/>
            <a:ext cx="1129296" cy="523220"/>
          </a:xfrm>
          <a:prstGeom prst="rect">
            <a:avLst/>
          </a:prstGeom>
          <a:noFill/>
        </p:spPr>
        <p:txBody>
          <a:bodyPr wrap="square" rtlCol="0">
            <a:spAutoFit/>
          </a:bodyPr>
          <a:lstStyle/>
          <a:p>
            <a:r>
              <a:rPr lang="en-US" sz="2800" b="1" dirty="0">
                <a:solidFill>
                  <a:srgbClr val="FF0000"/>
                </a:solidFill>
              </a:rPr>
              <a:t>3</a:t>
            </a:r>
            <a:endParaRPr lang="en-US" b="1" dirty="0">
              <a:solidFill>
                <a:srgbClr val="FF0000"/>
              </a:solidFill>
            </a:endParaRPr>
          </a:p>
        </p:txBody>
      </p:sp>
      <p:sp>
        <p:nvSpPr>
          <p:cNvPr id="19" name="TextBox 18"/>
          <p:cNvSpPr txBox="1"/>
          <p:nvPr/>
        </p:nvSpPr>
        <p:spPr>
          <a:xfrm>
            <a:off x="11113504" y="4322136"/>
            <a:ext cx="508000" cy="523220"/>
          </a:xfrm>
          <a:prstGeom prst="rect">
            <a:avLst/>
          </a:prstGeom>
          <a:noFill/>
        </p:spPr>
        <p:txBody>
          <a:bodyPr wrap="square" rtlCol="0">
            <a:spAutoFit/>
          </a:bodyPr>
          <a:lstStyle/>
          <a:p>
            <a:r>
              <a:rPr lang="en-US" sz="2800" b="1" dirty="0">
                <a:solidFill>
                  <a:srgbClr val="FF0000"/>
                </a:solidFill>
              </a:rPr>
              <a:t>6</a:t>
            </a:r>
            <a:endParaRPr lang="en-US" b="1" dirty="0">
              <a:solidFill>
                <a:srgbClr val="FF0000"/>
              </a:solidFill>
            </a:endParaRPr>
          </a:p>
        </p:txBody>
      </p:sp>
      <p:sp>
        <p:nvSpPr>
          <p:cNvPr id="21" name="TextBox 20"/>
          <p:cNvSpPr txBox="1"/>
          <p:nvPr/>
        </p:nvSpPr>
        <p:spPr>
          <a:xfrm>
            <a:off x="4904208" y="4968963"/>
            <a:ext cx="508000" cy="523220"/>
          </a:xfrm>
          <a:prstGeom prst="rect">
            <a:avLst/>
          </a:prstGeom>
          <a:noFill/>
        </p:spPr>
        <p:txBody>
          <a:bodyPr wrap="square" rtlCol="0">
            <a:spAutoFit/>
          </a:bodyPr>
          <a:lstStyle/>
          <a:p>
            <a:r>
              <a:rPr lang="en-US" sz="2800" b="1" dirty="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154504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2046"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3" grpId="0"/>
      <p:bldP spid="15" grpId="0"/>
      <p:bldP spid="18" grpId="0"/>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05" y="1905"/>
            <a:ext cx="12192000" cy="1083309"/>
            <a:chOff x="0" y="-3"/>
            <a:chExt cx="12192000" cy="1083309"/>
          </a:xfrm>
        </p:grpSpPr>
        <p:sp>
          <p:nvSpPr>
            <p:cNvPr id="18" name="Round Single Corner Rectangle 1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89416" y="1024811"/>
            <a:ext cx="10815315" cy="523220"/>
          </a:xfrm>
          <a:prstGeom prst="rect">
            <a:avLst/>
          </a:prstGeom>
          <a:noFill/>
          <a:effectLst/>
        </p:spPr>
        <p:txBody>
          <a:bodyPr wrap="square" rtlCol="0">
            <a:spAutoFit/>
          </a:bodyPr>
          <a:lstStyle/>
          <a:p>
            <a:r>
              <a:rPr lang="en-US" sz="2800" b="1" dirty="0"/>
              <a:t>GAME: </a:t>
            </a:r>
            <a:r>
              <a:rPr lang="en-US" sz="2800" b="1" dirty="0">
                <a:solidFill>
                  <a:srgbClr val="EF4B66"/>
                </a:solidFill>
              </a:rPr>
              <a:t>BROKEN TELEPHONE</a:t>
            </a:r>
            <a:endParaRPr lang="en-US" sz="2800" b="1" dirty="0">
              <a:solidFill>
                <a:srgbClr val="EF4B66"/>
              </a:solidFill>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01104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90841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2" name="Rectangle 1"/>
          <p:cNvSpPr/>
          <p:nvPr/>
        </p:nvSpPr>
        <p:spPr>
          <a:xfrm>
            <a:off x="576198" y="1464001"/>
            <a:ext cx="11273679" cy="4278094"/>
          </a:xfrm>
          <a:prstGeom prst="rect">
            <a:avLst/>
          </a:prstGeom>
        </p:spPr>
        <p:txBody>
          <a:bodyPr wrap="square">
            <a:spAutoFit/>
          </a:bodyPr>
          <a:lstStyle/>
          <a:p>
            <a:pPr algn="ctr"/>
            <a:r>
              <a:rPr lang="en-US" sz="2800" b="1" dirty="0">
                <a:solidFill>
                  <a:srgbClr val="00B050"/>
                </a:solidFill>
              </a:rPr>
              <a:t>RULE</a:t>
            </a:r>
            <a:r>
              <a:rPr lang="en-US" sz="2800" dirty="0">
                <a:solidFill>
                  <a:srgbClr val="00B050"/>
                </a:solidFill>
              </a:rPr>
              <a:t>:</a:t>
            </a:r>
          </a:p>
          <a:p>
            <a:pPr algn="just" fontAlgn="base">
              <a:buFont typeface="+mj-lt"/>
              <a:buAutoNum type="arabicPeriod"/>
            </a:pPr>
            <a:r>
              <a:rPr lang="en-US" sz="2400" dirty="0">
                <a:solidFill>
                  <a:srgbClr val="000000"/>
                </a:solidFill>
                <a:latin typeface="system"/>
              </a:rPr>
              <a:t>Gather 3 or more players.</a:t>
            </a:r>
          </a:p>
          <a:p>
            <a:pPr algn="just" fontAlgn="base">
              <a:buFont typeface="+mj-lt"/>
              <a:buAutoNum type="arabicPeriod"/>
            </a:pPr>
            <a:r>
              <a:rPr lang="en-US" sz="2400" dirty="0">
                <a:solidFill>
                  <a:srgbClr val="000000"/>
                </a:solidFill>
                <a:latin typeface="system"/>
              </a:rPr>
              <a:t>The person starting the game thinks of SENTENCE and whispers it into the next player’s ear only once, with no repeats allowed.</a:t>
            </a:r>
          </a:p>
          <a:p>
            <a:pPr algn="just" fontAlgn="base">
              <a:buFont typeface="+mj-lt"/>
              <a:buAutoNum type="arabicPeriod"/>
            </a:pPr>
            <a:r>
              <a:rPr lang="en-US" sz="2400" dirty="0">
                <a:solidFill>
                  <a:srgbClr val="000000"/>
                </a:solidFill>
                <a:latin typeface="system"/>
              </a:rPr>
              <a:t>That listener tries to correctly repeat that SENTENCE into the next player’s ear (Paying attention to the sentence’s stress). The last person in the line or at the end of the circle repeats the SENTENCE</a:t>
            </a:r>
          </a:p>
          <a:p>
            <a:pPr algn="just" fontAlgn="base">
              <a:buFont typeface="+mj-lt"/>
              <a:buAutoNum type="arabicPeriod"/>
            </a:pPr>
            <a:r>
              <a:rPr lang="en-US" sz="2400" dirty="0">
                <a:solidFill>
                  <a:srgbClr val="000000"/>
                </a:solidFill>
                <a:latin typeface="system"/>
              </a:rPr>
              <a:t>Allow a moment for giggles if the message is “broken” or changed. The player who started announces the correct SENTENCE</a:t>
            </a:r>
          </a:p>
          <a:p>
            <a:pPr algn="just" fontAlgn="base">
              <a:buFont typeface="+mj-lt"/>
              <a:buAutoNum type="arabicPeriod"/>
            </a:pPr>
            <a:r>
              <a:rPr lang="en-US" sz="2400" dirty="0">
                <a:solidFill>
                  <a:srgbClr val="000000"/>
                </a:solidFill>
                <a:latin typeface="system"/>
              </a:rPr>
              <a:t>Players take turns thinking of the next SENTENCE to pass through a whisper.</a:t>
            </a:r>
          </a:p>
          <a:p>
            <a:pPr algn="just"/>
            <a:endParaRPr lang="en-US" sz="2800" dirty="0">
              <a:solidFill>
                <a:srgbClr val="00B050"/>
              </a:solidFill>
            </a:endParaRPr>
          </a:p>
        </p:txBody>
      </p:sp>
      <p:pic>
        <p:nvPicPr>
          <p:cNvPr id="3" name="Picture 2"/>
          <p:cNvPicPr>
            <a:picLocks noChangeAspect="1"/>
          </p:cNvPicPr>
          <p:nvPr/>
        </p:nvPicPr>
        <p:blipFill>
          <a:blip r:embed="rId3"/>
          <a:stretch>
            <a:fillRect/>
          </a:stretch>
        </p:blipFill>
        <p:spPr>
          <a:xfrm>
            <a:off x="7511143" y="5439747"/>
            <a:ext cx="4680857" cy="1418254"/>
          </a:xfrm>
          <a:prstGeom prst="rect">
            <a:avLst/>
          </a:prstGeom>
        </p:spPr>
      </p:pic>
      <p:pic>
        <p:nvPicPr>
          <p:cNvPr id="13" name="Picture 12"/>
          <p:cNvPicPr>
            <a:picLocks noChangeAspect="1"/>
          </p:cNvPicPr>
          <p:nvPr/>
        </p:nvPicPr>
        <p:blipFill>
          <a:blip r:embed="rId3"/>
          <a:stretch>
            <a:fillRect/>
          </a:stretch>
        </p:blipFill>
        <p:spPr>
          <a:xfrm>
            <a:off x="0" y="5411755"/>
            <a:ext cx="4680857" cy="1418254"/>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31912"/>
            <a:ext cx="10815315" cy="461665"/>
          </a:xfrm>
          <a:prstGeom prst="rect">
            <a:avLst/>
          </a:prstGeom>
          <a:noFill/>
          <a:effectLst/>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Wrap-up</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1364304" y="2819340"/>
            <a:ext cx="9770226" cy="3323987"/>
          </a:xfrm>
          <a:prstGeom prst="rect">
            <a:avLst/>
          </a:prstGeom>
          <a:noFill/>
        </p:spPr>
        <p:txBody>
          <a:bodyPr wrap="square" rtlCol="0">
            <a:spAutoFit/>
          </a:bodyPr>
          <a:lstStyle/>
          <a:p>
            <a:pPr>
              <a:lnSpc>
                <a:spcPct val="150000"/>
              </a:lnSpc>
            </a:pPr>
            <a:r>
              <a:rPr lang="en-US" sz="2800" dirty="0"/>
              <a:t>What have we learnt in this lesson?</a:t>
            </a:r>
          </a:p>
          <a:p>
            <a:pPr marL="457200" indent="-457200">
              <a:lnSpc>
                <a:spcPct val="150000"/>
              </a:lnSpc>
              <a:buFont typeface="Wingdings" panose="05000000000000000000" pitchFamily="2" charset="2"/>
              <a:buChar char="ü"/>
            </a:pPr>
            <a:r>
              <a:rPr lang="en-US" sz="2800" dirty="0"/>
              <a:t>words and phrases related to new technologies.</a:t>
            </a:r>
          </a:p>
          <a:p>
            <a:pPr marL="457200" indent="-457200">
              <a:lnSpc>
                <a:spcPct val="150000"/>
              </a:lnSpc>
              <a:buFont typeface="Wingdings" panose="05000000000000000000" pitchFamily="2" charset="2"/>
              <a:buChar char="ü"/>
            </a:pPr>
            <a:r>
              <a:rPr lang="en-US" sz="2800" dirty="0"/>
              <a:t>new verb phrases that are used to talk about inventions, discoveries, creation, and development.</a:t>
            </a:r>
          </a:p>
          <a:p>
            <a:pPr marL="457200" indent="-457200">
              <a:lnSpc>
                <a:spcPct val="150000"/>
              </a:lnSpc>
              <a:buFont typeface="Wingdings" panose="05000000000000000000" pitchFamily="2" charset="2"/>
              <a:buChar char="ü"/>
            </a:pPr>
            <a:r>
              <a:rPr lang="en-US" sz="2800" dirty="0"/>
              <a:t>sentences stress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7147" y="1788178"/>
            <a:ext cx="505983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477058" y="1642754"/>
            <a:ext cx="1450088" cy="916490"/>
          </a:xfrm>
          <a:prstGeom prst="rect">
            <a:avLst/>
          </a:prstGeom>
        </p:spPr>
      </p:pic>
      <p:sp>
        <p:nvSpPr>
          <p:cNvPr id="36" name="TextBox 35"/>
          <p:cNvSpPr txBox="1"/>
          <p:nvPr/>
        </p:nvSpPr>
        <p:spPr>
          <a:xfrm>
            <a:off x="4294502" y="1839389"/>
            <a:ext cx="4851063" cy="584775"/>
          </a:xfrm>
          <a:prstGeom prst="rect">
            <a:avLst/>
          </a:prstGeom>
          <a:noFill/>
        </p:spPr>
        <p:txBody>
          <a:bodyPr wrap="square" rtlCol="0">
            <a:spAutoFit/>
          </a:bodyPr>
          <a:lstStyle/>
          <a:p>
            <a:r>
              <a:rPr lang="en-US" sz="2800" b="1" dirty="0">
                <a:solidFill>
                  <a:schemeClr val="bg1"/>
                </a:solidFill>
              </a:rPr>
              <a:t>LESSON 2:  </a:t>
            </a:r>
            <a:r>
              <a:rPr lang="en-US" sz="3200" b="1" dirty="0">
                <a:solidFill>
                  <a:schemeClr val="bg1"/>
                </a:solidFill>
              </a:rPr>
              <a:t>A closer look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SHOPPING</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8</a:t>
            </a:r>
          </a:p>
        </p:txBody>
      </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Home Assignments</a:t>
            </a: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1889155"/>
            <a:ext cx="8149852"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t>Make sentences using the words and phrases related to new technologies and new verb phrases that are used to talk about inventions, discoveries, creation, and development.</a:t>
            </a:r>
          </a:p>
          <a:p>
            <a:pPr marL="457200" indent="-457200">
              <a:lnSpc>
                <a:spcPct val="150000"/>
              </a:lnSpc>
              <a:buFont typeface="Wingdings" panose="05000000000000000000" pitchFamily="2" charset="2"/>
              <a:buChar char="ü"/>
            </a:pPr>
            <a:r>
              <a:rPr lang="en-US" sz="2800" dirty="0"/>
              <a:t>Learn by heart “REMEMBER” about sentence stress</a:t>
            </a:r>
          </a:p>
          <a:p>
            <a:pPr marL="457200" indent="-457200">
              <a:lnSpc>
                <a:spcPct val="150000"/>
              </a:lnSpc>
              <a:buFont typeface="Wingdings" panose="05000000000000000000" pitchFamily="2" charset="2"/>
              <a:buChar char="ü"/>
            </a:pPr>
            <a:r>
              <a:rPr lang="en-US" sz="2800" dirty="0"/>
              <a:t>Do Exercise ………..page ……Unit 11/Workbook</a:t>
            </a:r>
          </a:p>
          <a:p>
            <a:pPr>
              <a:lnSpc>
                <a:spcPct val="150000"/>
              </a:lnSpc>
            </a:pPr>
            <a:r>
              <a:rPr lang="en-US" sz="2800" dirty="0"/>
              <a:t> </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458445" y="34307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facebook.com/sachmem.vn/</a:t>
            </a:r>
            <a:endParaRPr lang="en-GB"/>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5"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3" name="Rectangle 12"/>
          <p:cNvSpPr/>
          <p:nvPr/>
        </p:nvSpPr>
        <p:spPr>
          <a:xfrm>
            <a:off x="492712" y="1630000"/>
            <a:ext cx="11120215" cy="3323987"/>
          </a:xfrm>
          <a:prstGeom prst="rect">
            <a:avLst/>
          </a:prstGeom>
        </p:spPr>
        <p:txBody>
          <a:bodyPr wrap="square">
            <a:spAutoFit/>
          </a:bodyPr>
          <a:lstStyle/>
          <a:p>
            <a:pPr lvl="0"/>
            <a:r>
              <a:rPr lang="en-US" sz="3000" b="1" dirty="0">
                <a:solidFill>
                  <a:srgbClr val="FF0000"/>
                </a:solidFill>
              </a:rPr>
              <a:t>RULE:</a:t>
            </a:r>
          </a:p>
          <a:p>
            <a:pPr marL="457200" lvl="0" indent="-457200" algn="just">
              <a:lnSpc>
                <a:spcPct val="150000"/>
              </a:lnSpc>
              <a:buFontTx/>
              <a:buChar char="-"/>
            </a:pPr>
            <a:r>
              <a:rPr lang="en-US" sz="3000" dirty="0"/>
              <a:t>Work in 2 teams</a:t>
            </a:r>
          </a:p>
          <a:p>
            <a:pPr marL="457200" lvl="0" indent="-457200" algn="just">
              <a:lnSpc>
                <a:spcPct val="150000"/>
              </a:lnSpc>
              <a:buFontTx/>
              <a:buChar char="-"/>
            </a:pPr>
            <a:r>
              <a:rPr lang="en-US" sz="3000" dirty="0"/>
              <a:t>Receive the pictures of things and strips of paper with the phrases.</a:t>
            </a:r>
          </a:p>
          <a:p>
            <a:pPr marL="457200" lvl="0" indent="-457200" algn="just">
              <a:lnSpc>
                <a:spcPct val="150000"/>
              </a:lnSpc>
              <a:buFontTx/>
              <a:buChar char="-"/>
            </a:pPr>
            <a:r>
              <a:rPr lang="en-US" sz="3000" dirty="0"/>
              <a:t>Stick the phrases to the right pictures.</a:t>
            </a:r>
          </a:p>
          <a:p>
            <a:pPr marL="457200" lvl="0" indent="-457200" algn="just">
              <a:lnSpc>
                <a:spcPct val="150000"/>
              </a:lnSpc>
              <a:buFontTx/>
              <a:buChar char="-"/>
            </a:pPr>
            <a:r>
              <a:rPr lang="en-US" sz="3000" dirty="0"/>
              <a:t>The team with the most correct answers wins</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GAME: LABELLING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5"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GAME: LABELLING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a:stretch>
            <a:fillRect/>
          </a:stretch>
        </p:blipFill>
        <p:spPr>
          <a:xfrm>
            <a:off x="304397" y="1085213"/>
            <a:ext cx="2893566" cy="1928573"/>
          </a:xfrm>
          <a:prstGeom prst="rect">
            <a:avLst/>
          </a:prstGeom>
        </p:spPr>
      </p:pic>
      <p:sp>
        <p:nvSpPr>
          <p:cNvPr id="9" name="Right Arrow 8"/>
          <p:cNvSpPr/>
          <p:nvPr/>
        </p:nvSpPr>
        <p:spPr>
          <a:xfrm>
            <a:off x="83976" y="1698171"/>
            <a:ext cx="625151" cy="3638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180113" y="1117289"/>
            <a:ext cx="3332584" cy="1899618"/>
          </a:xfrm>
          <a:prstGeom prst="rect">
            <a:avLst/>
          </a:prstGeom>
        </p:spPr>
      </p:pic>
      <p:pic>
        <p:nvPicPr>
          <p:cNvPr id="12" name="Picture 11"/>
          <p:cNvPicPr>
            <a:picLocks noChangeAspect="1"/>
          </p:cNvPicPr>
          <p:nvPr/>
        </p:nvPicPr>
        <p:blipFill>
          <a:blip r:embed="rId4"/>
          <a:stretch>
            <a:fillRect/>
          </a:stretch>
        </p:blipFill>
        <p:spPr>
          <a:xfrm>
            <a:off x="8494847" y="1132967"/>
            <a:ext cx="2976466" cy="1880819"/>
          </a:xfrm>
          <a:prstGeom prst="rect">
            <a:avLst/>
          </a:prstGeom>
        </p:spPr>
      </p:pic>
      <p:pic>
        <p:nvPicPr>
          <p:cNvPr id="14" name="Picture 13"/>
          <p:cNvPicPr>
            <a:picLocks noChangeAspect="1"/>
          </p:cNvPicPr>
          <p:nvPr/>
        </p:nvPicPr>
        <p:blipFill>
          <a:blip r:embed="rId5"/>
          <a:stretch>
            <a:fillRect/>
          </a:stretch>
        </p:blipFill>
        <p:spPr>
          <a:xfrm>
            <a:off x="304397" y="3719888"/>
            <a:ext cx="2893566" cy="2340928"/>
          </a:xfrm>
          <a:prstGeom prst="rect">
            <a:avLst/>
          </a:prstGeom>
        </p:spPr>
      </p:pic>
      <p:pic>
        <p:nvPicPr>
          <p:cNvPr id="17" name="Picture 16"/>
          <p:cNvPicPr>
            <a:picLocks noChangeAspect="1"/>
          </p:cNvPicPr>
          <p:nvPr/>
        </p:nvPicPr>
        <p:blipFill>
          <a:blip r:embed="rId6"/>
          <a:stretch>
            <a:fillRect/>
          </a:stretch>
        </p:blipFill>
        <p:spPr>
          <a:xfrm>
            <a:off x="4180113" y="3719888"/>
            <a:ext cx="3332584" cy="2340928"/>
          </a:xfrm>
          <a:prstGeom prst="rect">
            <a:avLst/>
          </a:prstGeom>
        </p:spPr>
      </p:pic>
      <p:pic>
        <p:nvPicPr>
          <p:cNvPr id="18" name="Picture 17"/>
          <p:cNvPicPr>
            <a:picLocks noChangeAspect="1"/>
          </p:cNvPicPr>
          <p:nvPr/>
        </p:nvPicPr>
        <p:blipFill>
          <a:blip r:embed="rId7"/>
          <a:stretch>
            <a:fillRect/>
          </a:stretch>
        </p:blipFill>
        <p:spPr>
          <a:xfrm>
            <a:off x="8258669" y="3719888"/>
            <a:ext cx="3848876" cy="2251704"/>
          </a:xfrm>
          <a:prstGeom prst="rect">
            <a:avLst/>
          </a:prstGeom>
        </p:spPr>
      </p:pic>
      <p:sp>
        <p:nvSpPr>
          <p:cNvPr id="19" name="Rectangle 18"/>
          <p:cNvSpPr/>
          <p:nvPr/>
        </p:nvSpPr>
        <p:spPr>
          <a:xfrm>
            <a:off x="406389" y="2965535"/>
            <a:ext cx="2689582"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Computer screen</a:t>
            </a:r>
          </a:p>
        </p:txBody>
      </p:sp>
      <p:sp>
        <p:nvSpPr>
          <p:cNvPr id="20" name="Rectangle 19"/>
          <p:cNvSpPr/>
          <p:nvPr/>
        </p:nvSpPr>
        <p:spPr>
          <a:xfrm>
            <a:off x="4643791" y="2965535"/>
            <a:ext cx="2507226"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Breakout rooms</a:t>
            </a:r>
          </a:p>
        </p:txBody>
      </p:sp>
      <p:sp>
        <p:nvSpPr>
          <p:cNvPr id="21" name="Rectangle 20"/>
          <p:cNvSpPr/>
          <p:nvPr/>
        </p:nvSpPr>
        <p:spPr>
          <a:xfrm>
            <a:off x="8856811" y="2981331"/>
            <a:ext cx="2252541"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Robot teacher</a:t>
            </a:r>
          </a:p>
        </p:txBody>
      </p:sp>
      <p:sp>
        <p:nvSpPr>
          <p:cNvPr id="22" name="Rectangle 21"/>
          <p:cNvSpPr/>
          <p:nvPr/>
        </p:nvSpPr>
        <p:spPr>
          <a:xfrm>
            <a:off x="693643" y="6060816"/>
            <a:ext cx="1911101"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Online class</a:t>
            </a:r>
          </a:p>
        </p:txBody>
      </p:sp>
      <p:sp>
        <p:nvSpPr>
          <p:cNvPr id="23" name="Rectangle 22"/>
          <p:cNvSpPr/>
          <p:nvPr/>
        </p:nvSpPr>
        <p:spPr>
          <a:xfrm>
            <a:off x="4632576" y="6060816"/>
            <a:ext cx="2745239"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3D contact lenses</a:t>
            </a:r>
          </a:p>
        </p:txBody>
      </p:sp>
      <p:sp>
        <p:nvSpPr>
          <p:cNvPr id="24" name="Rectangle 23"/>
          <p:cNvSpPr/>
          <p:nvPr/>
        </p:nvSpPr>
        <p:spPr>
          <a:xfrm>
            <a:off x="9274906" y="6048620"/>
            <a:ext cx="1853392" cy="523220"/>
          </a:xfrm>
          <a:prstGeom prst="rect">
            <a:avLst/>
          </a:prstGeom>
          <a:noFill/>
        </p:spPr>
        <p:txBody>
          <a:bodyPr wrap="none" lIns="91440" tIns="45720" rIns="91440" bIns="45720">
            <a:spAutoFit/>
          </a:bodyPr>
          <a:lstStyle/>
          <a:p>
            <a:pPr algn="ctr"/>
            <a:r>
              <a:rPr lang="en-US" sz="2800" dirty="0">
                <a:ln w="0"/>
                <a:solidFill>
                  <a:srgbClr val="FF0000"/>
                </a:solidFill>
                <a:effectLst>
                  <a:outerShdw blurRad="38100" dist="19050" dir="2700000" algn="tl" rotWithShape="0">
                    <a:schemeClr val="dk1">
                      <a:alpha val="40000"/>
                    </a:schemeClr>
                  </a:outerShdw>
                </a:effectLst>
              </a:rPr>
              <a:t>C</a:t>
            </a:r>
            <a:r>
              <a:rPr lang="en-US" sz="2800" b="0" cap="none" spc="0" dirty="0">
                <a:ln w="0"/>
                <a:solidFill>
                  <a:srgbClr val="FF0000"/>
                </a:solidFill>
                <a:effectLst>
                  <a:outerShdw blurRad="38100" dist="19050" dir="2700000" algn="tl" rotWithShape="0">
                    <a:schemeClr val="dk1">
                      <a:alpha val="40000"/>
                    </a:schemeClr>
                  </a:outerShdw>
                </a:effectLst>
              </a:rPr>
              <a:t>onnection</a:t>
            </a:r>
          </a:p>
        </p:txBody>
      </p:sp>
    </p:spTree>
    <p:extLst>
      <p:ext uri="{BB962C8B-B14F-4D97-AF65-F5344CB8AC3E}">
        <p14:creationId xmlns:p14="http://schemas.microsoft.com/office/powerpoint/2010/main" val="23708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563" y="4924552"/>
            <a:ext cx="5630061" cy="18907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180" y="2661005"/>
            <a:ext cx="5382376" cy="221010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94" y="2384741"/>
            <a:ext cx="5877745" cy="2486372"/>
          </a:xfrm>
          <a:prstGeom prst="rect">
            <a:avLst/>
          </a:prstGeom>
        </p:spPr>
      </p:pic>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08026" y="1120400"/>
            <a:ext cx="9549138"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Write the words and phrases under each picture.</a:t>
            </a:r>
          </a:p>
        </p:txBody>
      </p:sp>
      <p:sp>
        <p:nvSpPr>
          <p:cNvPr id="16" name="Rounded Rectangle 15"/>
          <p:cNvSpPr/>
          <p:nvPr/>
        </p:nvSpPr>
        <p:spPr>
          <a:xfrm>
            <a:off x="487067" y="110716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0452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3" name="Rectangle 12"/>
          <p:cNvSpPr/>
          <p:nvPr/>
        </p:nvSpPr>
        <p:spPr>
          <a:xfrm>
            <a:off x="5532582" y="7452"/>
            <a:ext cx="495408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 </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VOCABULARY</a:t>
            </a:r>
          </a:p>
        </p:txBody>
      </p:sp>
      <p:sp>
        <p:nvSpPr>
          <p:cNvPr id="14" name="Rounded Rectangle 13"/>
          <p:cNvSpPr/>
          <p:nvPr/>
        </p:nvSpPr>
        <p:spPr>
          <a:xfrm>
            <a:off x="595882" y="1642188"/>
            <a:ext cx="10815315" cy="1018817"/>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66619" y="1718550"/>
            <a:ext cx="2642833" cy="523220"/>
          </a:xfrm>
          <a:prstGeom prst="rect">
            <a:avLst/>
          </a:prstGeom>
          <a:noFill/>
        </p:spPr>
        <p:txBody>
          <a:bodyPr wrap="square" rtlCol="0">
            <a:spAutoFit/>
          </a:bodyPr>
          <a:lstStyle/>
          <a:p>
            <a:r>
              <a:rPr lang="en-US" sz="2800" b="1" dirty="0">
                <a:solidFill>
                  <a:srgbClr val="FF0000"/>
                </a:solidFill>
              </a:rPr>
              <a:t>face recognition</a:t>
            </a:r>
          </a:p>
        </p:txBody>
      </p:sp>
      <p:sp>
        <p:nvSpPr>
          <p:cNvPr id="22" name="TextBox 21"/>
          <p:cNvSpPr txBox="1"/>
          <p:nvPr/>
        </p:nvSpPr>
        <p:spPr>
          <a:xfrm>
            <a:off x="4106467" y="1718550"/>
            <a:ext cx="2189018" cy="523220"/>
          </a:xfrm>
          <a:prstGeom prst="rect">
            <a:avLst/>
          </a:prstGeom>
          <a:noFill/>
        </p:spPr>
        <p:txBody>
          <a:bodyPr wrap="square" rtlCol="0">
            <a:spAutoFit/>
          </a:bodyPr>
          <a:lstStyle/>
          <a:p>
            <a:r>
              <a:rPr lang="en-US" sz="2800" b="1" dirty="0">
                <a:solidFill>
                  <a:srgbClr val="FF0000"/>
                </a:solidFill>
              </a:rPr>
              <a:t>experiment</a:t>
            </a:r>
          </a:p>
        </p:txBody>
      </p:sp>
      <p:sp>
        <p:nvSpPr>
          <p:cNvPr id="23" name="TextBox 22"/>
          <p:cNvSpPr txBox="1"/>
          <p:nvPr/>
        </p:nvSpPr>
        <p:spPr>
          <a:xfrm>
            <a:off x="4106467" y="2115617"/>
            <a:ext cx="3701277" cy="523220"/>
          </a:xfrm>
          <a:prstGeom prst="rect">
            <a:avLst/>
          </a:prstGeom>
          <a:noFill/>
        </p:spPr>
        <p:txBody>
          <a:bodyPr wrap="square" rtlCol="0">
            <a:spAutoFit/>
          </a:bodyPr>
          <a:lstStyle/>
          <a:p>
            <a:r>
              <a:rPr lang="en-US" sz="2800" b="1" dirty="0">
                <a:solidFill>
                  <a:srgbClr val="FF0000"/>
                </a:solidFill>
              </a:rPr>
              <a:t>fingerprint scanner</a:t>
            </a:r>
          </a:p>
        </p:txBody>
      </p:sp>
      <p:sp>
        <p:nvSpPr>
          <p:cNvPr id="24" name="TextBox 23"/>
          <p:cNvSpPr txBox="1"/>
          <p:nvPr/>
        </p:nvSpPr>
        <p:spPr>
          <a:xfrm>
            <a:off x="8125982" y="1673513"/>
            <a:ext cx="3054389" cy="523220"/>
          </a:xfrm>
          <a:prstGeom prst="rect">
            <a:avLst/>
          </a:prstGeom>
          <a:noFill/>
        </p:spPr>
        <p:txBody>
          <a:bodyPr wrap="square" rtlCol="0">
            <a:spAutoFit/>
          </a:bodyPr>
          <a:lstStyle/>
          <a:p>
            <a:r>
              <a:rPr lang="en-US" sz="2800" b="1" dirty="0">
                <a:solidFill>
                  <a:srgbClr val="FF0000"/>
                </a:solidFill>
              </a:rPr>
              <a:t>video conference</a:t>
            </a:r>
          </a:p>
        </p:txBody>
      </p:sp>
      <p:sp>
        <p:nvSpPr>
          <p:cNvPr id="25" name="TextBox 24"/>
          <p:cNvSpPr txBox="1"/>
          <p:nvPr/>
        </p:nvSpPr>
        <p:spPr>
          <a:xfrm>
            <a:off x="770354" y="2137699"/>
            <a:ext cx="3017875" cy="523220"/>
          </a:xfrm>
          <a:prstGeom prst="rect">
            <a:avLst/>
          </a:prstGeom>
          <a:noFill/>
        </p:spPr>
        <p:txBody>
          <a:bodyPr wrap="square" rtlCol="0">
            <a:spAutoFit/>
          </a:bodyPr>
          <a:lstStyle/>
          <a:p>
            <a:r>
              <a:rPr lang="en-US" sz="2800" b="1" dirty="0">
                <a:solidFill>
                  <a:srgbClr val="FF0000"/>
                </a:solidFill>
              </a:rPr>
              <a:t>eye tracking</a:t>
            </a:r>
          </a:p>
        </p:txBody>
      </p:sp>
      <p:sp>
        <p:nvSpPr>
          <p:cNvPr id="26" name="TextBox 25"/>
          <p:cNvSpPr txBox="1"/>
          <p:nvPr/>
        </p:nvSpPr>
        <p:spPr>
          <a:xfrm>
            <a:off x="7766009" y="2084346"/>
            <a:ext cx="3485609" cy="523220"/>
          </a:xfrm>
          <a:prstGeom prst="rect">
            <a:avLst/>
          </a:prstGeom>
          <a:noFill/>
        </p:spPr>
        <p:txBody>
          <a:bodyPr wrap="square" rtlCol="0">
            <a:spAutoFit/>
          </a:bodyPr>
          <a:lstStyle/>
          <a:p>
            <a:r>
              <a:rPr lang="en-US" sz="2800" b="1" dirty="0">
                <a:solidFill>
                  <a:srgbClr val="FF0000"/>
                </a:solidFill>
              </a:rPr>
              <a:t>digital communication</a:t>
            </a:r>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3.7037E-7 L -0.62917 0.34815 " pathEditMode="relative" rAng="0" ptsTypes="AA">
                                      <p:cBhvr>
                                        <p:cTn id="6" dur="2000" fill="hold"/>
                                        <p:tgtEl>
                                          <p:spTgt spid="26"/>
                                        </p:tgtEl>
                                        <p:attrNameLst>
                                          <p:attrName>ppt_x</p:attrName>
                                          <p:attrName>ppt_y</p:attrName>
                                        </p:attrNameLst>
                                      </p:cBhvr>
                                      <p:rCtr x="-31458" y="17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5833E-6 2.59259E-6 L 0.24896 0.36828 " pathEditMode="relative" rAng="0" ptsTypes="AA">
                                      <p:cBhvr>
                                        <p:cTn id="10" dur="2000" fill="hold"/>
                                        <p:tgtEl>
                                          <p:spTgt spid="15"/>
                                        </p:tgtEl>
                                        <p:attrNameLst>
                                          <p:attrName>ppt_x</p:attrName>
                                          <p:attrName>ppt_y</p:attrName>
                                        </p:attrNameLst>
                                      </p:cBhvr>
                                      <p:rCtr x="12448" y="1840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5859 -0.00023 L 0.48971 0.33194 " pathEditMode="relative" rAng="0" ptsTypes="AA">
                                      <p:cBhvr>
                                        <p:cTn id="14" dur="2000" fill="hold"/>
                                        <p:tgtEl>
                                          <p:spTgt spid="25"/>
                                        </p:tgtEl>
                                        <p:attrNameLst>
                                          <p:attrName>ppt_x</p:attrName>
                                          <p:attrName>ppt_y</p:attrName>
                                        </p:attrNameLst>
                                      </p:cBhvr>
                                      <p:rCtr x="21549" y="1659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4557 2.59259E-6 L 0.4336 0.38889 " pathEditMode="relative" rAng="0" ptsTypes="AA">
                                      <p:cBhvr>
                                        <p:cTn id="18" dur="2000" fill="hold"/>
                                        <p:tgtEl>
                                          <p:spTgt spid="22"/>
                                        </p:tgtEl>
                                        <p:attrNameLst>
                                          <p:attrName>ppt_x</p:attrName>
                                          <p:attrName>ppt_y</p:attrName>
                                        </p:attrNameLst>
                                      </p:cBhvr>
                                      <p:rCtr x="23958" y="19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2.22222E-6 L -0.28112 0.60717 " pathEditMode="relative" rAng="0" ptsTypes="AA">
                                      <p:cBhvr>
                                        <p:cTn id="22" dur="2000" fill="hold"/>
                                        <p:tgtEl>
                                          <p:spTgt spid="23"/>
                                        </p:tgtEl>
                                        <p:attrNameLst>
                                          <p:attrName>ppt_x</p:attrName>
                                          <p:attrName>ppt_y</p:attrName>
                                        </p:attrNameLst>
                                      </p:cBhvr>
                                      <p:rCtr x="-14063" y="3034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125E-6 -0.00811 L -0.14427 0.66875 " pathEditMode="relative" rAng="0" ptsTypes="AA">
                                      <p:cBhvr>
                                        <p:cTn id="26" dur="2000" fill="hold"/>
                                        <p:tgtEl>
                                          <p:spTgt spid="24"/>
                                        </p:tgtEl>
                                        <p:attrNameLst>
                                          <p:attrName>ppt_x</p:attrName>
                                          <p:attrName>ppt_y</p:attrName>
                                        </p:attrNameLst>
                                      </p:cBhvr>
                                      <p:rCtr x="-7214" y="3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0007" y="218231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face recognition (n)</a:t>
            </a:r>
            <a:endParaRPr lang="en-US" sz="4000" b="1" dirty="0">
              <a:solidFill>
                <a:srgbClr val="AD4F0F"/>
              </a:solidFill>
              <a:cs typeface="Calibri" panose="020F0502020204030204" pitchFamily="34" charset="0"/>
            </a:endParaRPr>
          </a:p>
        </p:txBody>
      </p:sp>
      <p:sp>
        <p:nvSpPr>
          <p:cNvPr id="12" name="Rectangle 11"/>
          <p:cNvSpPr/>
          <p:nvPr/>
        </p:nvSpPr>
        <p:spPr>
          <a:xfrm>
            <a:off x="191767" y="3745532"/>
            <a:ext cx="5126474" cy="1077218"/>
          </a:xfrm>
          <a:prstGeom prst="rect">
            <a:avLst/>
          </a:prstGeom>
        </p:spPr>
        <p:txBody>
          <a:bodyPr wrap="square">
            <a:spAutoFit/>
          </a:bodyPr>
          <a:lstStyle/>
          <a:p>
            <a:pPr lvl="0" algn="ctr"/>
            <a:r>
              <a:rPr lang="en-US" sz="3200" dirty="0" err="1"/>
              <a:t>Công</a:t>
            </a:r>
            <a:r>
              <a:rPr lang="en-US" sz="3200" dirty="0"/>
              <a:t> </a:t>
            </a:r>
            <a:r>
              <a:rPr lang="en-US" sz="3200" dirty="0" err="1"/>
              <a:t>nghệ</a:t>
            </a:r>
            <a:r>
              <a:rPr lang="en-US" sz="3200" dirty="0"/>
              <a:t> </a:t>
            </a:r>
            <a:r>
              <a:rPr lang="en-US" sz="3200" dirty="0" err="1"/>
              <a:t>nhận</a:t>
            </a:r>
            <a:r>
              <a:rPr lang="en-US" sz="3200" dirty="0"/>
              <a:t> </a:t>
            </a:r>
            <a:r>
              <a:rPr lang="en-US" sz="3200" dirty="0" err="1"/>
              <a:t>biết</a:t>
            </a:r>
            <a:r>
              <a:rPr lang="en-US" sz="3200" dirty="0"/>
              <a:t>/ </a:t>
            </a:r>
            <a:r>
              <a:rPr lang="en-US" sz="3200" dirty="0" err="1"/>
              <a:t>diện</a:t>
            </a:r>
            <a:r>
              <a:rPr lang="en-US" sz="3200" dirty="0"/>
              <a:t> </a:t>
            </a:r>
            <a:r>
              <a:rPr lang="en-US" sz="3200" dirty="0" err="1"/>
              <a:t>gương</a:t>
            </a:r>
            <a:r>
              <a:rPr lang="en-US" sz="3200" dirty="0"/>
              <a:t> </a:t>
            </a:r>
            <a:r>
              <a:rPr lang="en-US" sz="3200" dirty="0" err="1"/>
              <a:t>mặt</a:t>
            </a:r>
            <a:endParaRPr lang="en-US" sz="3200" dirty="0"/>
          </a:p>
        </p:txBody>
      </p:sp>
      <p:sp>
        <p:nvSpPr>
          <p:cNvPr id="2" name="Rectangle 1"/>
          <p:cNvSpPr/>
          <p:nvPr/>
        </p:nvSpPr>
        <p:spPr>
          <a:xfrm>
            <a:off x="1119750" y="3000258"/>
            <a:ext cx="3046988"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feɪsˌrekəɡˈnɪʃn</a:t>
            </a:r>
            <a:r>
              <a:rPr lang="en-US" sz="32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PRESENTATION</a:t>
            </a:r>
          </a:p>
        </p:txBody>
      </p:sp>
      <p:pic>
        <p:nvPicPr>
          <p:cNvPr id="3" name="Picture 2"/>
          <p:cNvPicPr>
            <a:picLocks noChangeAspect="1"/>
          </p:cNvPicPr>
          <p:nvPr/>
        </p:nvPicPr>
        <p:blipFill>
          <a:blip r:embed="rId5"/>
          <a:stretch>
            <a:fillRect/>
          </a:stretch>
        </p:blipFill>
        <p:spPr>
          <a:xfrm>
            <a:off x="5699760" y="1330303"/>
            <a:ext cx="6085840" cy="4468244"/>
          </a:xfrm>
          <a:prstGeom prst="rect">
            <a:avLst/>
          </a:prstGeom>
        </p:spPr>
      </p:pic>
      <p:pic>
        <p:nvPicPr>
          <p:cNvPr id="4" name="face recogn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5440" y="4983249"/>
            <a:ext cx="639128" cy="639128"/>
          </a:xfrm>
          <a:prstGeom prst="rect">
            <a:avLst/>
          </a:prstGeom>
        </p:spPr>
      </p:pic>
    </p:spTree>
    <p:extLst>
      <p:ext uri="{BB962C8B-B14F-4D97-AF65-F5344CB8AC3E}">
        <p14:creationId xmlns:p14="http://schemas.microsoft.com/office/powerpoint/2010/main" val="6016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84"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AD4F0F"/>
                </a:solidFill>
                <a:latin typeface="Calibri" panose="020F0502020204030204"/>
              </a:rPr>
              <a:t>e</a:t>
            </a:r>
            <a:r>
              <a:rPr lang="en-US" sz="4000" b="1" noProof="0" dirty="0" err="1">
                <a:solidFill>
                  <a:srgbClr val="AD4F0F"/>
                </a:solidFill>
                <a:latin typeface="Calibri" panose="020F0502020204030204"/>
              </a:rPr>
              <a:t>xperiment</a:t>
            </a:r>
            <a:r>
              <a:rPr lang="en-US" sz="4000" b="1" noProof="0" dirty="0">
                <a:solidFill>
                  <a:srgbClr val="AD4F0F"/>
                </a:solidFill>
                <a:latin typeface="Calibri" panose="020F0502020204030204"/>
              </a:rPr>
              <a:t> </a:t>
            </a:r>
            <a:r>
              <a:rPr kumimoji="0" lang="en-US" sz="4000" b="1" i="0" u="none" strike="noStrike" kern="1200" cap="none" spc="0" normalizeH="0" baseline="0" noProof="0" dirty="0">
                <a:ln>
                  <a:noFill/>
                </a:ln>
                <a:solidFill>
                  <a:srgbClr val="AD4F0F"/>
                </a:solidFill>
                <a:effectLst/>
                <a:uLnTx/>
                <a:uFillTx/>
                <a:latin typeface="Calibri" panose="020F0502020204030204"/>
                <a:ea typeface="+mn-ea"/>
                <a:cs typeface="Calibri" panose="020F0502020204030204" pitchFamily="34" charset="0"/>
              </a:rPr>
              <a:t>(n)</a:t>
            </a:r>
          </a:p>
        </p:txBody>
      </p:sp>
      <p:sp>
        <p:nvSpPr>
          <p:cNvPr id="12" name="Rectangle 11"/>
          <p:cNvSpPr/>
          <p:nvPr/>
        </p:nvSpPr>
        <p:spPr>
          <a:xfrm>
            <a:off x="281188" y="3690794"/>
            <a:ext cx="405089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Thí</a:t>
            </a:r>
            <a:r>
              <a:rPr lang="en-US" sz="3200" dirty="0">
                <a:solidFill>
                  <a:prstClr val="black"/>
                </a:solidFill>
                <a:latin typeface="Calibri" panose="020F0502020204030204"/>
              </a:rPr>
              <a:t> </a:t>
            </a:r>
            <a:r>
              <a:rPr lang="en-US" sz="3200" dirty="0" err="1">
                <a:solidFill>
                  <a:prstClr val="black"/>
                </a:solidFill>
                <a:latin typeface="Calibri" panose="020F0502020204030204"/>
              </a:rPr>
              <a:t>nghiệm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928179" y="3008667"/>
            <a:ext cx="2756910" cy="584775"/>
          </a:xfrm>
          <a:prstGeom prst="rect">
            <a:avLst/>
          </a:prstGeom>
        </p:spPr>
        <p:txBody>
          <a:bodyPr wrap="none">
            <a:spAutoFit/>
          </a:bodyPr>
          <a:lstStyle/>
          <a:p>
            <a:pPr lvl="0" algn="ctr">
              <a:defRPr/>
            </a:pPr>
            <a:r>
              <a:rPr lang="en-US" sz="3200" b="1" dirty="0">
                <a:solidFill>
                  <a:srgbClr val="4472C4">
                    <a:lumMod val="50000"/>
                  </a:srgbClr>
                </a:solidFill>
              </a:rPr>
              <a:t>/</a:t>
            </a:r>
            <a:r>
              <a:rPr lang="en-US" sz="3200" b="1" dirty="0" err="1">
                <a:solidFill>
                  <a:srgbClr val="4472C4">
                    <a:lumMod val="50000"/>
                  </a:srgbClr>
                </a:solidFill>
              </a:rPr>
              <a:t>ɪkˈsperɪmənt</a:t>
            </a:r>
            <a:r>
              <a:rPr lang="en-US" sz="3200" b="1" dirty="0">
                <a:solidFill>
                  <a:srgbClr val="4472C4">
                    <a:lumMod val="50000"/>
                  </a:srgbClr>
                </a:solidFill>
              </a:rPr>
              <a:t>/</a:t>
            </a:r>
            <a:endParaRPr kumimoji="0" lang="en-US"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PRESENTATION</a:t>
            </a:r>
          </a:p>
        </p:txBody>
      </p:sp>
      <p:pic>
        <p:nvPicPr>
          <p:cNvPr id="3" name="Picture 2"/>
          <p:cNvPicPr>
            <a:picLocks noChangeAspect="1"/>
          </p:cNvPicPr>
          <p:nvPr/>
        </p:nvPicPr>
        <p:blipFill>
          <a:blip r:embed="rId5"/>
          <a:stretch>
            <a:fillRect/>
          </a:stretch>
        </p:blipFill>
        <p:spPr>
          <a:xfrm>
            <a:off x="6121791" y="1295954"/>
            <a:ext cx="4953000" cy="4953000"/>
          </a:xfrm>
          <a:prstGeom prst="rect">
            <a:avLst/>
          </a:prstGeom>
        </p:spPr>
      </p:pic>
      <p:pic>
        <p:nvPicPr>
          <p:cNvPr id="4" name="experi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72921"/>
            <a:ext cx="663221" cy="663221"/>
          </a:xfrm>
          <a:prstGeom prst="rect">
            <a:avLst/>
          </a:prstGeom>
        </p:spPr>
      </p:pic>
    </p:spTree>
    <p:extLst>
      <p:ext uri="{BB962C8B-B14F-4D97-AF65-F5344CB8AC3E}">
        <p14:creationId xmlns:p14="http://schemas.microsoft.com/office/powerpoint/2010/main" val="27607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rPr>
              <a:t>eye tracking </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(n)</a:t>
            </a:r>
          </a:p>
        </p:txBody>
      </p:sp>
      <p:sp>
        <p:nvSpPr>
          <p:cNvPr id="12" name="Rectangle 11"/>
          <p:cNvSpPr/>
          <p:nvPr/>
        </p:nvSpPr>
        <p:spPr>
          <a:xfrm>
            <a:off x="281188" y="3690794"/>
            <a:ext cx="46768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a:rPr>
              <a:t>Công</a:t>
            </a:r>
            <a:r>
              <a:rPr lang="en-US" sz="3600" dirty="0">
                <a:solidFill>
                  <a:prstClr val="black"/>
                </a:solidFill>
                <a:latin typeface="Calibri" panose="020F0502020204030204"/>
              </a:rPr>
              <a:t> </a:t>
            </a:r>
            <a:r>
              <a:rPr lang="en-US" sz="3600" dirty="0" err="1">
                <a:solidFill>
                  <a:prstClr val="black"/>
                </a:solidFill>
                <a:latin typeface="Calibri" panose="020F0502020204030204"/>
              </a:rPr>
              <a:t>nghệ</a:t>
            </a:r>
            <a:r>
              <a:rPr lang="en-US" sz="3600" dirty="0">
                <a:solidFill>
                  <a:prstClr val="black"/>
                </a:solidFill>
                <a:latin typeface="Calibri" panose="020F0502020204030204"/>
              </a:rPr>
              <a:t> </a:t>
            </a:r>
            <a:r>
              <a:rPr lang="en-US" sz="3600" dirty="0" err="1">
                <a:solidFill>
                  <a:prstClr val="black"/>
                </a:solidFill>
                <a:latin typeface="Calibri" panose="020F0502020204030204"/>
              </a:rPr>
              <a:t>dõi</a:t>
            </a:r>
            <a:r>
              <a:rPr lang="en-US" sz="3600" dirty="0">
                <a:solidFill>
                  <a:prstClr val="black"/>
                </a:solidFill>
                <a:latin typeface="Calibri" panose="020F0502020204030204"/>
              </a:rPr>
              <a:t> (</a:t>
            </a:r>
            <a:r>
              <a:rPr lang="en-US" sz="3600" dirty="0" err="1">
                <a:solidFill>
                  <a:prstClr val="black"/>
                </a:solidFill>
                <a:latin typeface="Calibri" panose="020F0502020204030204"/>
              </a:rPr>
              <a:t>cử</a:t>
            </a:r>
            <a:r>
              <a:rPr lang="en-US" sz="3600" dirty="0">
                <a:solidFill>
                  <a:prstClr val="black"/>
                </a:solidFill>
                <a:latin typeface="Calibri" panose="020F0502020204030204"/>
              </a:rPr>
              <a:t> </a:t>
            </a:r>
            <a:r>
              <a:rPr lang="en-US" sz="3600" dirty="0" err="1">
                <a:solidFill>
                  <a:prstClr val="black"/>
                </a:solidFill>
                <a:latin typeface="Calibri" panose="020F0502020204030204"/>
              </a:rPr>
              <a:t>động</a:t>
            </a:r>
            <a:r>
              <a:rPr lang="en-US" sz="3600" dirty="0">
                <a:solidFill>
                  <a:prstClr val="black"/>
                </a:solidFill>
                <a:latin typeface="Calibri" panose="020F0502020204030204"/>
              </a:rPr>
              <a:t>) </a:t>
            </a:r>
            <a:r>
              <a:rPr lang="en-US" sz="3600" dirty="0" err="1">
                <a:solidFill>
                  <a:prstClr val="black"/>
                </a:solidFill>
                <a:latin typeface="Calibri" panose="020F0502020204030204"/>
              </a:rPr>
              <a:t>mắt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1045905" y="3008667"/>
            <a:ext cx="2521460" cy="646331"/>
          </a:xfrm>
          <a:prstGeom prst="rect">
            <a:avLst/>
          </a:prstGeom>
        </p:spPr>
        <p:txBody>
          <a:bodyPr wrap="none">
            <a:spAutoFit/>
          </a:bodyPr>
          <a:lstStyle/>
          <a:p>
            <a:pPr lvl="0" algn="ctr"/>
            <a:r>
              <a:rPr lang="en-US" sz="3600" b="1" dirty="0">
                <a:solidFill>
                  <a:srgbClr val="4472C4">
                    <a:lumMod val="50000"/>
                  </a:srgbClr>
                </a:solidFill>
              </a:rPr>
              <a:t>/’</a:t>
            </a:r>
            <a:r>
              <a:rPr lang="en-US" sz="3600" b="1" dirty="0" err="1">
                <a:solidFill>
                  <a:srgbClr val="4472C4">
                    <a:lumMod val="50000"/>
                  </a:srgbClr>
                </a:solidFill>
              </a:rPr>
              <a:t>ai</a:t>
            </a:r>
            <a:r>
              <a:rPr lang="en-US" sz="3600" b="1" dirty="0">
                <a:solidFill>
                  <a:srgbClr val="4472C4">
                    <a:lumMod val="50000"/>
                  </a:srgbClr>
                </a:solidFill>
              </a:rPr>
              <a:t> ,</a:t>
            </a:r>
            <a:r>
              <a:rPr lang="en-US" sz="3600" b="1" dirty="0" err="1">
                <a:solidFill>
                  <a:srgbClr val="4472C4">
                    <a:lumMod val="50000"/>
                  </a:srgbClr>
                </a:solidFill>
              </a:rPr>
              <a:t>trækɪŋ</a:t>
            </a:r>
            <a:r>
              <a:rPr lang="en-US" sz="3600" b="1" dirty="0">
                <a:solidFill>
                  <a:srgbClr val="4472C4">
                    <a:lumMod val="50000"/>
                  </a:srgbClr>
                </a:solidFill>
              </a:rPr>
              <a:t>/</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sp>
        <p:nvSpPr>
          <p:cNvPr id="15" name="TextBox 14"/>
          <p:cNvSpPr txBox="1"/>
          <p:nvPr/>
        </p:nvSpPr>
        <p:spPr>
          <a:xfrm>
            <a:off x="487067" y="135939"/>
            <a:ext cx="4132696"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PRESENTATION</a:t>
            </a:r>
          </a:p>
        </p:txBody>
      </p:sp>
      <p:pic>
        <p:nvPicPr>
          <p:cNvPr id="4" name="Picture 3"/>
          <p:cNvPicPr>
            <a:picLocks noChangeAspect="1"/>
          </p:cNvPicPr>
          <p:nvPr/>
        </p:nvPicPr>
        <p:blipFill>
          <a:blip r:embed="rId5"/>
          <a:stretch>
            <a:fillRect/>
          </a:stretch>
        </p:blipFill>
        <p:spPr>
          <a:xfrm>
            <a:off x="5317340" y="1353362"/>
            <a:ext cx="6427210" cy="4603272"/>
          </a:xfrm>
          <a:prstGeom prst="rect">
            <a:avLst/>
          </a:prstGeom>
        </p:spPr>
      </p:pic>
      <p:pic>
        <p:nvPicPr>
          <p:cNvPr id="5" name="eye track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6591" y="4820577"/>
            <a:ext cx="700088" cy="700088"/>
          </a:xfrm>
          <a:prstGeom prst="rect">
            <a:avLst/>
          </a:prstGeom>
        </p:spPr>
      </p:pic>
    </p:spTree>
    <p:extLst>
      <p:ext uri="{BB962C8B-B14F-4D97-AF65-F5344CB8AC3E}">
        <p14:creationId xmlns:p14="http://schemas.microsoft.com/office/powerpoint/2010/main" val="30829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76"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Google Shape;1881;p31"/>
          <p:cNvSpPr txBox="1">
            <a:spLocks/>
          </p:cNvSpPr>
          <p:nvPr/>
        </p:nvSpPr>
        <p:spPr>
          <a:xfrm>
            <a:off x="135480" y="218231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rPr>
              <a:t>fingerprint scanner</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(n)</a:t>
            </a:r>
          </a:p>
        </p:txBody>
      </p:sp>
      <p:sp>
        <p:nvSpPr>
          <p:cNvPr id="12" name="Rectangle 11"/>
          <p:cNvSpPr/>
          <p:nvPr/>
        </p:nvSpPr>
        <p:spPr>
          <a:xfrm>
            <a:off x="281188" y="3690794"/>
            <a:ext cx="46768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a:rPr>
              <a:t>Máy</a:t>
            </a:r>
            <a:r>
              <a:rPr lang="en-US" sz="3600" dirty="0">
                <a:solidFill>
                  <a:prstClr val="black"/>
                </a:solidFill>
                <a:latin typeface="Calibri" panose="020F0502020204030204"/>
              </a:rPr>
              <a:t> </a:t>
            </a:r>
            <a:r>
              <a:rPr lang="en-US" sz="3600" dirty="0" err="1">
                <a:solidFill>
                  <a:prstClr val="black"/>
                </a:solidFill>
                <a:latin typeface="Calibri" panose="020F0502020204030204"/>
              </a:rPr>
              <a:t>quét</a:t>
            </a:r>
            <a:r>
              <a:rPr lang="en-US" sz="3600" dirty="0">
                <a:solidFill>
                  <a:prstClr val="black"/>
                </a:solidFill>
                <a:latin typeface="Calibri" panose="020F0502020204030204"/>
              </a:rPr>
              <a:t> </a:t>
            </a:r>
            <a:r>
              <a:rPr lang="en-US" sz="3600" dirty="0" err="1">
                <a:solidFill>
                  <a:prstClr val="black"/>
                </a:solidFill>
                <a:latin typeface="Calibri" panose="020F0502020204030204"/>
              </a:rPr>
              <a:t>vân</a:t>
            </a:r>
            <a:r>
              <a:rPr lang="en-US" sz="3600" dirty="0">
                <a:solidFill>
                  <a:prstClr val="black"/>
                </a:solidFill>
                <a:latin typeface="Calibri" panose="020F0502020204030204"/>
              </a:rPr>
              <a:t> </a:t>
            </a:r>
            <a:r>
              <a:rPr lang="en-US" sz="3600" dirty="0" err="1">
                <a:solidFill>
                  <a:prstClr val="black"/>
                </a:solidFill>
                <a:latin typeface="Calibri" panose="020F0502020204030204"/>
              </a:rPr>
              <a:t>tay</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487067" y="3044463"/>
            <a:ext cx="4634282" cy="646331"/>
          </a:xfrm>
          <a:prstGeom prst="rect">
            <a:avLst/>
          </a:prstGeom>
        </p:spPr>
        <p:txBody>
          <a:bodyPr wrap="none">
            <a:spAutoFit/>
          </a:bodyPr>
          <a:lstStyle/>
          <a:p>
            <a:pPr lvl="0" algn="ctr"/>
            <a:r>
              <a:rPr lang="en-US" sz="3600" b="1" dirty="0">
                <a:solidFill>
                  <a:srgbClr val="4472C4">
                    <a:lumMod val="50000"/>
                  </a:srgbClr>
                </a:solidFill>
              </a:rPr>
              <a:t>/ˈ</a:t>
            </a:r>
            <a:r>
              <a:rPr lang="en-US" sz="3600" b="1" dirty="0" err="1">
                <a:solidFill>
                  <a:srgbClr val="4472C4">
                    <a:lumMod val="50000"/>
                  </a:srgbClr>
                </a:solidFill>
              </a:rPr>
              <a:t>fɪŋɡəprɪnt</a:t>
            </a:r>
            <a:r>
              <a:rPr lang="en-US" sz="3600" b="1" dirty="0">
                <a:solidFill>
                  <a:srgbClr val="4472C4">
                    <a:lumMod val="50000"/>
                  </a:srgbClr>
                </a:solidFill>
              </a:rPr>
              <a:t> ˈ</a:t>
            </a:r>
            <a:r>
              <a:rPr lang="en-US" sz="3600" b="1" dirty="0" err="1">
                <a:solidFill>
                  <a:srgbClr val="4472C4">
                    <a:lumMod val="50000"/>
                  </a:srgbClr>
                </a:solidFill>
              </a:rPr>
              <a:t>skænə</a:t>
            </a:r>
            <a:r>
              <a:rPr lang="en-US" sz="3600" b="1" dirty="0">
                <a:solidFill>
                  <a:srgbClr val="4472C4">
                    <a:lumMod val="50000"/>
                  </a:srgbClr>
                </a:solidFill>
              </a:rPr>
              <a:t>(r)/</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sp>
        <p:nvSpPr>
          <p:cNvPr id="15" name="TextBox 14"/>
          <p:cNvSpPr txBox="1"/>
          <p:nvPr/>
        </p:nvSpPr>
        <p:spPr>
          <a:xfrm>
            <a:off x="487067" y="135939"/>
            <a:ext cx="4132696"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PRESENTATION</a:t>
            </a:r>
          </a:p>
        </p:txBody>
      </p:sp>
      <p:pic>
        <p:nvPicPr>
          <p:cNvPr id="3" name="Picture 2"/>
          <p:cNvPicPr>
            <a:picLocks noChangeAspect="1"/>
          </p:cNvPicPr>
          <p:nvPr/>
        </p:nvPicPr>
        <p:blipFill>
          <a:blip r:embed="rId5"/>
          <a:stretch>
            <a:fillRect/>
          </a:stretch>
        </p:blipFill>
        <p:spPr>
          <a:xfrm>
            <a:off x="6102339" y="1596613"/>
            <a:ext cx="6072051" cy="3542030"/>
          </a:xfrm>
          <a:prstGeom prst="rect">
            <a:avLst/>
          </a:prstGeom>
        </p:spPr>
      </p:pic>
      <p:pic>
        <p:nvPicPr>
          <p:cNvPr id="5" name="fingerprint scann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9590" y="4541829"/>
            <a:ext cx="700088" cy="700088"/>
          </a:xfrm>
          <a:prstGeom prst="rect">
            <a:avLst/>
          </a:prstGeom>
        </p:spPr>
      </p:pic>
    </p:spTree>
    <p:extLst>
      <p:ext uri="{BB962C8B-B14F-4D97-AF65-F5344CB8AC3E}">
        <p14:creationId xmlns:p14="http://schemas.microsoft.com/office/powerpoint/2010/main" val="2650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0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4933</TotalTime>
  <Words>891</Words>
  <Application>Microsoft Office PowerPoint</Application>
  <PresentationFormat>Widescreen</PresentationFormat>
  <Paragraphs>180</Paragraphs>
  <Slides>21</Slides>
  <Notes>17</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.VnArial</vt:lpstr>
      <vt:lpstr>Arial</vt:lpstr>
      <vt:lpstr>Calibri</vt:lpstr>
      <vt:lpstr>Calibri Light</vt:lpstr>
      <vt:lpstr>Myriad Pro</vt:lpstr>
      <vt:lpstr>system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This MC</cp:lastModifiedBy>
  <cp:revision>251</cp:revision>
  <dcterms:created xsi:type="dcterms:W3CDTF">2020-12-09T02:04:09Z</dcterms:created>
  <dcterms:modified xsi:type="dcterms:W3CDTF">2024-04-07T09:04:59Z</dcterms:modified>
</cp:coreProperties>
</file>