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44" r:id="rId4"/>
    <p:sldId id="332" r:id="rId5"/>
    <p:sldId id="345" r:id="rId6"/>
    <p:sldId id="348" r:id="rId7"/>
    <p:sldId id="349" r:id="rId8"/>
    <p:sldId id="346" r:id="rId9"/>
    <p:sldId id="347" r:id="rId10"/>
    <p:sldId id="350" r:id="rId11"/>
    <p:sldId id="340" r:id="rId12"/>
    <p:sldId id="342" r:id="rId13"/>
    <p:sldId id="335" r:id="rId14"/>
    <p:sldId id="343" r:id="rId15"/>
    <p:sldId id="337" r:id="rId16"/>
    <p:sldId id="313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A5"/>
    <a:srgbClr val="F37D91"/>
    <a:srgbClr val="FBCDCD"/>
    <a:srgbClr val="EF4B66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3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6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1589" y="105482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part of the conversation in GETTING STARTED again. Then match Minh’s uncle’s direct speech with his reported speech.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1" y="2448022"/>
            <a:ext cx="3836269" cy="27894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960" y="2448022"/>
            <a:ext cx="3836269" cy="2789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425" y="2413956"/>
            <a:ext cx="3883120" cy="28235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2123" y="2659296"/>
            <a:ext cx="3530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Minh</a:t>
            </a:r>
            <a:r>
              <a:rPr lang="en-US" sz="2400" dirty="0"/>
              <a:t>: …My uncle said the robots would be able to mark our work and give us feedback too.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3771" y="2659296"/>
            <a:ext cx="353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Direct speech</a:t>
            </a:r>
          </a:p>
          <a:p>
            <a:pPr algn="just"/>
            <a:r>
              <a:rPr lang="en-US" sz="2400" dirty="0"/>
              <a:t>1. The robots will be able to mark our work.</a:t>
            </a:r>
          </a:p>
          <a:p>
            <a:pPr marL="457200" indent="-457200" algn="just">
              <a:buAutoNum type="arabicPeriod"/>
            </a:pPr>
            <a:endParaRPr lang="en-US" sz="2400" dirty="0"/>
          </a:p>
          <a:p>
            <a:pPr algn="just"/>
            <a:r>
              <a:rPr lang="en-US" sz="2400" dirty="0"/>
              <a:t>2. The robots will be able to give us feedback too.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40435" y="2486883"/>
            <a:ext cx="35300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Reported speech</a:t>
            </a:r>
          </a:p>
          <a:p>
            <a:pPr algn="just"/>
            <a:r>
              <a:rPr lang="en-US" sz="2400" dirty="0"/>
              <a:t>A. My uncle said the robots would be able to give us feedback too.</a:t>
            </a:r>
          </a:p>
          <a:p>
            <a:pPr algn="just"/>
            <a:r>
              <a:rPr lang="en-US" sz="2400" dirty="0"/>
              <a:t>B. My uncle said the robots will be able to mark our work.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0691" y="5445725"/>
            <a:ext cx="120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Vogue" panose="020B7200000000000000" pitchFamily="34" charset="0"/>
              </a:rPr>
              <a:t>1.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4425" y="5448740"/>
            <a:ext cx="120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Vogue" panose="020B7200000000000000" pitchFamily="34" charset="0"/>
              </a:rPr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2" y="1219948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Reported speech is used to report what someone said.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32088"/>
              </p:ext>
            </p:extLst>
          </p:nvPr>
        </p:nvGraphicFramePr>
        <p:xfrm>
          <a:off x="1360642" y="1895322"/>
          <a:ext cx="10651653" cy="485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Present simple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Past simple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Present continuous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Past continuous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Will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would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now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Today/ this week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That day/ that week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 following day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here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There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3. Change pronouns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1328 0.6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37956" y="1571906"/>
            <a:ext cx="10975956" cy="51181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“I am 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=&gt; Minh said that he _______ a member of the IT 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2. “Mai will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=&gt; Nam said Mai________ take an online course to improve her speaking.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3.  “I am talking to </a:t>
            </a:r>
            <a:r>
              <a:rPr lang="en-US" dirty="0" err="1"/>
              <a:t>Phong</a:t>
            </a:r>
            <a:r>
              <a:rPr lang="en-US" dirty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=&gt; Tom said he ___________ to </a:t>
            </a:r>
            <a:r>
              <a:rPr lang="en-US" dirty="0" err="1"/>
              <a:t>Phong</a:t>
            </a:r>
            <a:r>
              <a:rPr lang="en-US" dirty="0"/>
              <a:t> on the phone.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4. “They are 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=&gt; He said they _________ to send me an 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5. “I don’t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She said that </a:t>
            </a:r>
            <a:r>
              <a:rPr lang="en-US" dirty="0" err="1"/>
              <a:t>she___________an</a:t>
            </a:r>
            <a:r>
              <a:rPr lang="en-US" dirty="0"/>
              <a:t> iPod to listen to music.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6767" y="2024742"/>
            <a:ext cx="951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8487" y="2970021"/>
            <a:ext cx="1265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would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5044" y="3924631"/>
            <a:ext cx="1903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was walking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4775" y="4903766"/>
            <a:ext cx="2116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was going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1522" y="5882901"/>
            <a:ext cx="173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didn’t have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478976"/>
            <a:ext cx="9184337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459083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9563" y="1487073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7617" y="1462907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that year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9457" y="147860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that day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6253" y="1488793"/>
            <a:ext cx="248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next day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2122" y="177656"/>
            <a:ext cx="78183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11479" y="1909319"/>
            <a:ext cx="10975956" cy="51181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600" dirty="0"/>
              <a:t>“I am having a science test tomorrow,” Mary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=&gt; Minh said she was having a science test _____________.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2. “The group is working on their project now,” Tom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=&gt; Tom said the group was working on their project 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3.  “Mai is reading about Thomas Edison today,” the teacher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=&gt; The teacher said that Mai was reading about Thomas Edison 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4. “They will invent a smart cooker this year, ” my mom said.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 =&gt; My mum said that they would invent a smart cooker____________.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5. “My teacher will park her car here,” said </a:t>
            </a:r>
            <a:r>
              <a:rPr lang="en-US" sz="2600" dirty="0" err="1"/>
              <a:t>Mi</a:t>
            </a: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err="1"/>
              <a:t>Mi</a:t>
            </a:r>
            <a:r>
              <a:rPr lang="en-US" sz="2600" dirty="0"/>
              <a:t> said her teacher would park her car________.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555 L -0.16602 0.1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36302 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170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1041 0.5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4128 0.7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in each pair so that it means the same as 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78804" y="1829563"/>
            <a:ext cx="10975956" cy="45525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1. “We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Our scientist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2. 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Our teacher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3. “They are developing technology to monitor students better,” my 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My dad said that _____________________________________________________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4. “There are no classes tomorrow because our teacher is ill,” Tom said.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=&gt; Tom said that ________________________________________________________</a:t>
            </a:r>
          </a:p>
          <a:p>
            <a:pPr marL="0" indent="0">
              <a:buNone/>
            </a:pPr>
            <a:r>
              <a:rPr lang="en-US" sz="2400" dirty="0"/>
              <a:t>5. “We want some students to join the science club next semester,” the teacher said.</a:t>
            </a:r>
          </a:p>
          <a:p>
            <a:pPr marL="0" indent="0">
              <a:buNone/>
            </a:pPr>
            <a:r>
              <a:rPr lang="en-US" sz="2400" dirty="0"/>
              <a:t>=&gt; The teacher said that__________________________________________________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42792" y="177656"/>
            <a:ext cx="78277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1217" y="2258009"/>
            <a:ext cx="594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 would live much longer in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2123" y="3167874"/>
            <a:ext cx="751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 school was going to have a new laboratory there.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5099" y="5843248"/>
            <a:ext cx="854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wanted some students to join the science club the next semester.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6620" y="4967850"/>
            <a:ext cx="854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were no classes the next day because their teacher was ill.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8700" y="4076056"/>
            <a:ext cx="828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were developing technology to monitor students better.</a:t>
            </a: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06213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GAME: </a:t>
            </a:r>
            <a:r>
              <a:rPr lang="en-US" sz="2800" b="1" dirty="0"/>
              <a:t>He/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577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198" y="1703134"/>
            <a:ext cx="11274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Work in pairs. One student says a sentence and the other changes that sentence into reported speech. Then swap roles.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52122" y="177656"/>
            <a:ext cx="78183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17" y="2815982"/>
            <a:ext cx="4674636" cy="39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Rules of changing direct speech to reported speech.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54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Learn the rules of changing direct speech into reported speech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 in part B ,E in Unit 11/Workbook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</a:t>
            </a:r>
            <a:r>
              <a:rPr lang="en-US" sz="3200" b="1" dirty="0">
                <a:solidFill>
                  <a:schemeClr val="bg1"/>
                </a:solidFill>
              </a:rPr>
              <a:t>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SHOPPING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dirty="0"/>
              <a:t>Work in 4 groups</a:t>
            </a:r>
          </a:p>
          <a:p>
            <a:r>
              <a:rPr lang="en-US" dirty="0"/>
              <a:t>Look at the pictures in 30 seconds and try to remember what each people said.</a:t>
            </a:r>
          </a:p>
          <a:p>
            <a:r>
              <a:rPr lang="en-US" dirty="0"/>
              <a:t>Write down on the posters what each of the people in the picture said.</a:t>
            </a:r>
          </a:p>
          <a:p>
            <a:r>
              <a:rPr lang="en-US" dirty="0"/>
              <a:t>The group with the most correct answers is the winner.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2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9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4444</TotalTime>
  <Words>907</Words>
  <Application>Microsoft Office PowerPoint</Application>
  <PresentationFormat>Widescreen</PresentationFormat>
  <Paragraphs>161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.VnCooper</vt:lpstr>
      <vt:lpstr>.VnVogue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269</cp:revision>
  <dcterms:created xsi:type="dcterms:W3CDTF">2020-12-09T02:04:09Z</dcterms:created>
  <dcterms:modified xsi:type="dcterms:W3CDTF">2024-04-07T09:07:00Z</dcterms:modified>
</cp:coreProperties>
</file>