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4" r:id="rId3"/>
    <p:sldId id="257" r:id="rId4"/>
    <p:sldId id="277" r:id="rId5"/>
    <p:sldId id="278" r:id="rId6"/>
    <p:sldId id="282" r:id="rId7"/>
    <p:sldId id="279" r:id="rId8"/>
    <p:sldId id="280" r:id="rId9"/>
    <p:sldId id="281" r:id="rId10"/>
    <p:sldId id="283" r:id="rId11"/>
    <p:sldId id="302" r:id="rId12"/>
    <p:sldId id="275" r:id="rId13"/>
    <p:sldId id="286" r:id="rId14"/>
    <p:sldId id="292" r:id="rId15"/>
    <p:sldId id="288" r:id="rId16"/>
    <p:sldId id="290" r:id="rId17"/>
    <p:sldId id="301" r:id="rId18"/>
    <p:sldId id="293" r:id="rId19"/>
    <p:sldId id="268" r:id="rId20"/>
    <p:sldId id="270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8D9D9-7846-4821-8BF2-4285E4FCF31B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EE837-783B-42B8-83EE-DB26F140E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62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57E3-AB3A-4F19-8D10-C1DB65F9DB0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D125-7634-4825-9309-8F7CDC0D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1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57E3-AB3A-4F19-8D10-C1DB65F9DB0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D125-7634-4825-9309-8F7CDC0D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57E3-AB3A-4F19-8D10-C1DB65F9DB0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D125-7634-4825-9309-8F7CDC0D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3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57E3-AB3A-4F19-8D10-C1DB65F9DB0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D125-7634-4825-9309-8F7CDC0D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5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57E3-AB3A-4F19-8D10-C1DB65F9DB0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D125-7634-4825-9309-8F7CDC0D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3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57E3-AB3A-4F19-8D10-C1DB65F9DB0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D125-7634-4825-9309-8F7CDC0D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7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57E3-AB3A-4F19-8D10-C1DB65F9DB0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D125-7634-4825-9309-8F7CDC0D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8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57E3-AB3A-4F19-8D10-C1DB65F9DB0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D125-7634-4825-9309-8F7CDC0D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3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57E3-AB3A-4F19-8D10-C1DB65F9DB0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D125-7634-4825-9309-8F7CDC0D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4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57E3-AB3A-4F19-8D10-C1DB65F9DB0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D125-7634-4825-9309-8F7CDC0D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5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57E3-AB3A-4F19-8D10-C1DB65F9DB0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AD125-7634-4825-9309-8F7CDC0D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9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857E3-AB3A-4F19-8D10-C1DB65F9DB0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AD125-7634-4825-9309-8F7CDC0D9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2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71790"/>
            <a:ext cx="8001000" cy="144655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400" b="1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29,30- </a:t>
            </a:r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15:</a:t>
            </a:r>
          </a:p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THIẾT KẾ TÚI GIẤY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2021 - 2022\ALL KHỐI 6\b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6386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021 - 2022\ALL KHỐI 6\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4572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2021 - 2022\ALL KHỐI 6\b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944302"/>
            <a:ext cx="4457700" cy="283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2021 - 2022\ALL KHỐI 6\b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2021 - 2022\ALL KHỐI 6\b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828800"/>
            <a:ext cx="2035175" cy="280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2021 - 2022\ALL KHỐI 6\b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1924050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18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22860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err="1" smtClean="0">
                <a:solidFill>
                  <a:srgbClr val="002060"/>
                </a:solidFill>
              </a:rPr>
              <a:t>Nguyên</a:t>
            </a:r>
            <a:r>
              <a:rPr lang="fr-FR" sz="4000" dirty="0" smtClean="0">
                <a:solidFill>
                  <a:srgbClr val="002060"/>
                </a:solidFill>
              </a:rPr>
              <a:t> </a:t>
            </a:r>
            <a:r>
              <a:rPr lang="fr-FR" sz="4000" dirty="0" err="1" smtClean="0">
                <a:solidFill>
                  <a:srgbClr val="002060"/>
                </a:solidFill>
              </a:rPr>
              <a:t>liệu</a:t>
            </a:r>
            <a:r>
              <a:rPr lang="fr-FR" sz="4000" dirty="0" smtClean="0">
                <a:solidFill>
                  <a:srgbClr val="002060"/>
                </a:solidFill>
              </a:rPr>
              <a:t> </a:t>
            </a:r>
            <a:r>
              <a:rPr lang="fr-FR" sz="4000" dirty="0" err="1" smtClean="0">
                <a:solidFill>
                  <a:srgbClr val="002060"/>
                </a:solidFill>
              </a:rPr>
              <a:t>làm</a:t>
            </a:r>
            <a:r>
              <a:rPr lang="fr-FR" sz="4000" dirty="0" smtClean="0">
                <a:solidFill>
                  <a:srgbClr val="002060"/>
                </a:solidFill>
              </a:rPr>
              <a:t> </a:t>
            </a:r>
            <a:r>
              <a:rPr lang="fr-FR" sz="4000" dirty="0" err="1" smtClean="0">
                <a:solidFill>
                  <a:srgbClr val="002060"/>
                </a:solidFill>
              </a:rPr>
              <a:t>túi</a:t>
            </a:r>
            <a:r>
              <a:rPr lang="fr-FR" sz="4000" dirty="0" smtClean="0">
                <a:solidFill>
                  <a:srgbClr val="002060"/>
                </a:solidFill>
              </a:rPr>
              <a:t> </a:t>
            </a:r>
            <a:r>
              <a:rPr lang="fr-FR" sz="4000" dirty="0" err="1" smtClean="0">
                <a:solidFill>
                  <a:srgbClr val="002060"/>
                </a:solidFill>
              </a:rPr>
              <a:t>rất</a:t>
            </a:r>
            <a:r>
              <a:rPr lang="fr-FR" sz="4000" dirty="0" smtClean="0">
                <a:solidFill>
                  <a:srgbClr val="002060"/>
                </a:solidFill>
              </a:rPr>
              <a:t> </a:t>
            </a:r>
            <a:r>
              <a:rPr lang="fr-FR" sz="4000" dirty="0" err="1" smtClean="0">
                <a:solidFill>
                  <a:srgbClr val="002060"/>
                </a:solidFill>
              </a:rPr>
              <a:t>đa</a:t>
            </a:r>
            <a:r>
              <a:rPr lang="fr-FR" sz="4000" dirty="0" smtClean="0">
                <a:solidFill>
                  <a:srgbClr val="002060"/>
                </a:solidFill>
              </a:rPr>
              <a:t> </a:t>
            </a:r>
            <a:r>
              <a:rPr lang="fr-FR" sz="4000" dirty="0" err="1" smtClean="0">
                <a:solidFill>
                  <a:srgbClr val="002060"/>
                </a:solidFill>
              </a:rPr>
              <a:t>dạng</a:t>
            </a:r>
            <a:r>
              <a:rPr lang="fr-FR" sz="4000" dirty="0" smtClean="0">
                <a:solidFill>
                  <a:srgbClr val="002060"/>
                </a:solidFill>
              </a:rPr>
              <a:t> </a:t>
            </a:r>
            <a:r>
              <a:rPr lang="fr-FR" sz="4000" dirty="0" err="1" smtClean="0">
                <a:solidFill>
                  <a:srgbClr val="002060"/>
                </a:solidFill>
              </a:rPr>
              <a:t>và</a:t>
            </a:r>
            <a:r>
              <a:rPr lang="fr-FR" sz="4000" dirty="0" smtClean="0">
                <a:solidFill>
                  <a:srgbClr val="002060"/>
                </a:solidFill>
              </a:rPr>
              <a:t> </a:t>
            </a:r>
            <a:r>
              <a:rPr lang="fr-FR" sz="4000" dirty="0" err="1" smtClean="0">
                <a:solidFill>
                  <a:srgbClr val="002060"/>
                </a:solidFill>
              </a:rPr>
              <a:t>phong</a:t>
            </a:r>
            <a:r>
              <a:rPr lang="fr-FR" sz="4000" dirty="0" smtClean="0">
                <a:solidFill>
                  <a:srgbClr val="002060"/>
                </a:solidFill>
              </a:rPr>
              <a:t> </a:t>
            </a:r>
            <a:r>
              <a:rPr lang="fr-FR" sz="4000" dirty="0" err="1" smtClean="0">
                <a:solidFill>
                  <a:srgbClr val="002060"/>
                </a:solidFill>
              </a:rPr>
              <a:t>phú</a:t>
            </a:r>
            <a:r>
              <a:rPr lang="fr-FR" sz="4000" dirty="0" smtClean="0">
                <a:solidFill>
                  <a:srgbClr val="002060"/>
                </a:solidFill>
              </a:rPr>
              <a:t>.</a:t>
            </a:r>
            <a:endParaRPr lang="en-US" sz="4000" dirty="0"/>
          </a:p>
        </p:txBody>
      </p:sp>
      <p:pic>
        <p:nvPicPr>
          <p:cNvPr id="4098" name="Picture 2" descr="D:\2021 - 2022\ALL KHỐI 6\thiep giấy-20_11-3 - CÁNH DIỀU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752599"/>
            <a:ext cx="4800601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2021 - 2022\ALL KHỐI 6\thiep giấy-20_11-3 - CÁNH DIỀU\1_6troEpIw5lE-VoR95cwJ-Q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744264"/>
            <a:ext cx="4791075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2021 - 2022\ALL KHỐI 6\thiep giấy-20_11-3 - CÁNH DIỀU\5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928" y="1715688"/>
            <a:ext cx="3571876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2021 - 2022\ALL KHỐI 6\thiep giấy-20_11-3 - CÁNH DIỀU\30546dfde1b3754014196fe37fda63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15688"/>
            <a:ext cx="4791075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19775" y="2362200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smtClean="0">
                <a:solidFill>
                  <a:srgbClr val="002060"/>
                </a:solidFill>
              </a:rPr>
              <a:t>da</a:t>
            </a:r>
            <a:endParaRPr lang="en-US" sz="5400"/>
          </a:p>
        </p:txBody>
      </p:sp>
      <p:sp>
        <p:nvSpPr>
          <p:cNvPr id="9" name="Rectangle 8"/>
          <p:cNvSpPr/>
          <p:nvPr/>
        </p:nvSpPr>
        <p:spPr>
          <a:xfrm>
            <a:off x="5836804" y="2362200"/>
            <a:ext cx="9776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smtClean="0">
                <a:solidFill>
                  <a:srgbClr val="002060"/>
                </a:solidFill>
              </a:rPr>
              <a:t>vải</a:t>
            </a:r>
            <a:endParaRPr lang="en-US" sz="5400"/>
          </a:p>
        </p:txBody>
      </p:sp>
      <p:sp>
        <p:nvSpPr>
          <p:cNvPr id="11" name="Rectangle 10"/>
          <p:cNvSpPr/>
          <p:nvPr/>
        </p:nvSpPr>
        <p:spPr>
          <a:xfrm>
            <a:off x="5819775" y="2353270"/>
            <a:ext cx="13019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smtClean="0">
                <a:solidFill>
                  <a:srgbClr val="002060"/>
                </a:solidFill>
              </a:rPr>
              <a:t>giấy</a:t>
            </a:r>
            <a:endParaRPr lang="en-US" sz="5400"/>
          </a:p>
        </p:txBody>
      </p:sp>
      <p:sp>
        <p:nvSpPr>
          <p:cNvPr id="12" name="Rectangle 11"/>
          <p:cNvSpPr/>
          <p:nvPr/>
        </p:nvSpPr>
        <p:spPr>
          <a:xfrm>
            <a:off x="5867400" y="2743200"/>
            <a:ext cx="312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 smtClean="0">
                <a:solidFill>
                  <a:srgbClr val="002060"/>
                </a:solidFill>
              </a:rPr>
              <a:t>thực</a:t>
            </a:r>
            <a:r>
              <a:rPr lang="fr-FR" sz="2800" dirty="0" smtClean="0">
                <a:solidFill>
                  <a:srgbClr val="002060"/>
                </a:solidFill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</a:rPr>
              <a:t>vật</a:t>
            </a:r>
            <a:r>
              <a:rPr lang="fr-FR" sz="2800" dirty="0" smtClean="0">
                <a:solidFill>
                  <a:srgbClr val="002060"/>
                </a:solidFill>
              </a:rPr>
              <a:t> ( </a:t>
            </a:r>
            <a:r>
              <a:rPr lang="fr-FR" sz="2800" dirty="0" err="1" smtClean="0">
                <a:solidFill>
                  <a:srgbClr val="002060"/>
                </a:solidFill>
              </a:rPr>
              <a:t>lục</a:t>
            </a:r>
            <a:r>
              <a:rPr lang="fr-FR" sz="2800" dirty="0" smtClean="0">
                <a:solidFill>
                  <a:srgbClr val="002060"/>
                </a:solidFill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</a:rPr>
              <a:t>bình</a:t>
            </a:r>
            <a:r>
              <a:rPr lang="fr-FR" sz="2800" dirty="0" smtClean="0">
                <a:solidFill>
                  <a:srgbClr val="002060"/>
                </a:solidFill>
              </a:rPr>
              <a:t>, </a:t>
            </a:r>
            <a:r>
              <a:rPr lang="fr-FR" sz="2800" dirty="0" err="1" smtClean="0">
                <a:solidFill>
                  <a:srgbClr val="002060"/>
                </a:solidFill>
              </a:rPr>
              <a:t>sợi</a:t>
            </a:r>
            <a:r>
              <a:rPr lang="fr-FR" sz="2800" dirty="0" smtClean="0">
                <a:solidFill>
                  <a:srgbClr val="002060"/>
                </a:solidFill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</a:rPr>
              <a:t>lác</a:t>
            </a:r>
            <a:r>
              <a:rPr lang="fr-FR" sz="2800" dirty="0" smtClean="0">
                <a:solidFill>
                  <a:srgbClr val="002060"/>
                </a:solidFill>
              </a:rPr>
              <a:t>, ...)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352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2" grpId="1"/>
      <p:bldP spid="9" grpId="0"/>
      <p:bldP spid="9" grpId="1"/>
      <p:bldP spid="11" grpId="0"/>
      <p:bldP spid="11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ác thải nhựa hiểm họa đối với sự sống của con người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52400"/>
            <a:ext cx="44958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ác hại khôn lường của túi ni lông và các sản phẩm nhựa dùng một lần | Sở Y  tế Nam Định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0"/>
            <a:ext cx="45720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572000" y="1295400"/>
            <a:ext cx="487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nilon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Mỗi ngày TP.HCM thải ra gần 230 tấn túi ni lông - VietNamNe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57624"/>
            <a:ext cx="2667000" cy="2733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59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"/>
            <a:ext cx="36957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079242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smtClean="0">
                <a:solidFill>
                  <a:srgbClr val="0070C0"/>
                </a:solidFill>
              </a:rPr>
              <a:t>Từ xa xưa, con người đã biết dùng lá cây hoặc vỏ cây để làm ra những chiếc túi.</a:t>
            </a:r>
          </a:p>
          <a:p>
            <a:pPr marL="457200" indent="-457200">
              <a:buFontTx/>
              <a:buChar char="-"/>
            </a:pPr>
            <a:r>
              <a:rPr lang="en-US" sz="3200" b="1" smtClean="0">
                <a:solidFill>
                  <a:srgbClr val="0070C0"/>
                </a:solidFill>
              </a:rPr>
              <a:t>Hôm nay chúng ta có thể mô phỏng các loại túi với nhiều hình dáng khác nhau, bằng cách gấp giấy</a:t>
            </a:r>
          </a:p>
          <a:p>
            <a:pPr marL="457200" indent="-457200">
              <a:buFontTx/>
              <a:buChar char="-"/>
            </a:pPr>
            <a:endParaRPr lang="en-US" sz="3200" b="1" smtClean="0">
              <a:solidFill>
                <a:srgbClr val="0070C0"/>
              </a:solidFill>
            </a:endParaRPr>
          </a:p>
        </p:txBody>
      </p:sp>
      <p:pic>
        <p:nvPicPr>
          <p:cNvPr id="4" name="Picture 9" descr="D:\2021 - 2022\ALL KHỐI 6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79" y="3857891"/>
            <a:ext cx="2060538" cy="252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D:\2021 - 2022\ALL KHỐI 6\tui-giay-dung-qua-trung-thu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764" y="3409877"/>
            <a:ext cx="2825328" cy="311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D:\2021 - 2022\ALL KHỐI 6\Tui-giay-Kraft-dung-qua-tet-TQT-01_16071814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22169"/>
            <a:ext cx="2384951" cy="279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02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52400"/>
            <a:ext cx="382789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Cooper" pitchFamily="2" charset="0"/>
              </a:rPr>
              <a:t>SAÙNG TAÏO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NI-Cooper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1" y="860287"/>
            <a:ext cx="34638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</a:rPr>
              <a:t>Tìm</a:t>
            </a:r>
            <a:r>
              <a:rPr lang="en-US" sz="4400" b="1" dirty="0" smtClean="0">
                <a:solidFill>
                  <a:srgbClr val="0070C0"/>
                </a:solidFill>
              </a:rPr>
              <a:t> ý </a:t>
            </a:r>
            <a:r>
              <a:rPr lang="en-US" sz="4400" b="1" dirty="0" err="1" smtClean="0">
                <a:solidFill>
                  <a:srgbClr val="0070C0"/>
                </a:solidFill>
              </a:rPr>
              <a:t>tưởng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95250" y="1629728"/>
            <a:ext cx="8991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fr-FR" sz="3600" dirty="0" err="1">
                <a:solidFill>
                  <a:srgbClr val="FF0000"/>
                </a:solidFill>
              </a:rPr>
              <a:t>Thảo</a:t>
            </a:r>
            <a:r>
              <a:rPr lang="fr-FR" sz="3600" dirty="0">
                <a:solidFill>
                  <a:srgbClr val="FF0000"/>
                </a:solidFill>
              </a:rPr>
              <a:t> </a:t>
            </a:r>
            <a:r>
              <a:rPr lang="fr-FR" sz="3600" dirty="0" err="1">
                <a:solidFill>
                  <a:srgbClr val="FF0000"/>
                </a:solidFill>
              </a:rPr>
              <a:t>luận</a:t>
            </a:r>
            <a:r>
              <a:rPr lang="fr-FR" sz="3600" dirty="0">
                <a:solidFill>
                  <a:srgbClr val="FF0000"/>
                </a:solidFill>
              </a:rPr>
              <a:t> </a:t>
            </a:r>
            <a:r>
              <a:rPr lang="fr-FR" sz="3600" dirty="0" err="1">
                <a:solidFill>
                  <a:srgbClr val="FF0000"/>
                </a:solidFill>
              </a:rPr>
              <a:t>nhóm</a:t>
            </a:r>
            <a:r>
              <a:rPr lang="fr-FR" sz="3600" dirty="0">
                <a:solidFill>
                  <a:srgbClr val="FF0000"/>
                </a:solidFill>
              </a:rPr>
              <a:t> </a:t>
            </a:r>
            <a:r>
              <a:rPr lang="fr-FR" sz="3600" dirty="0" err="1">
                <a:solidFill>
                  <a:srgbClr val="FF0000"/>
                </a:solidFill>
              </a:rPr>
              <a:t>đôi</a:t>
            </a:r>
            <a:r>
              <a:rPr lang="fr-FR" sz="3600" dirty="0">
                <a:solidFill>
                  <a:srgbClr val="FF0000"/>
                </a:solidFill>
              </a:rPr>
              <a:t>, </a:t>
            </a:r>
            <a:r>
              <a:rPr lang="fr-FR" sz="3600" dirty="0" err="1">
                <a:solidFill>
                  <a:srgbClr val="FF0000"/>
                </a:solidFill>
              </a:rPr>
              <a:t>trả</a:t>
            </a:r>
            <a:r>
              <a:rPr lang="fr-FR" sz="3600" dirty="0">
                <a:solidFill>
                  <a:srgbClr val="FF0000"/>
                </a:solidFill>
              </a:rPr>
              <a:t> </a:t>
            </a:r>
            <a:r>
              <a:rPr lang="fr-FR" sz="3600" dirty="0" err="1">
                <a:solidFill>
                  <a:srgbClr val="FF0000"/>
                </a:solidFill>
              </a:rPr>
              <a:t>lời</a:t>
            </a:r>
            <a:r>
              <a:rPr lang="fr-FR" sz="3600" dirty="0">
                <a:solidFill>
                  <a:srgbClr val="FF0000"/>
                </a:solidFill>
              </a:rPr>
              <a:t> </a:t>
            </a:r>
            <a:r>
              <a:rPr lang="fr-FR" sz="3600" dirty="0" err="1">
                <a:solidFill>
                  <a:srgbClr val="FF0000"/>
                </a:solidFill>
              </a:rPr>
              <a:t>vào</a:t>
            </a:r>
            <a:r>
              <a:rPr lang="fr-FR" sz="3600" dirty="0">
                <a:solidFill>
                  <a:srgbClr val="FF0000"/>
                </a:solidFill>
              </a:rPr>
              <a:t> </a:t>
            </a:r>
            <a:r>
              <a:rPr lang="fr-FR" sz="3600" dirty="0" err="1">
                <a:solidFill>
                  <a:srgbClr val="FF0000"/>
                </a:solidFill>
              </a:rPr>
              <a:t>phiếu</a:t>
            </a:r>
            <a:r>
              <a:rPr lang="fr-FR" sz="3600" dirty="0">
                <a:solidFill>
                  <a:srgbClr val="FF0000"/>
                </a:solidFill>
              </a:rPr>
              <a:t> </a:t>
            </a:r>
            <a:r>
              <a:rPr lang="fr-FR" sz="3600" dirty="0" smtClean="0">
                <a:solidFill>
                  <a:srgbClr val="FF0000"/>
                </a:solidFill>
              </a:rPr>
              <a:t>BT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r>
              <a:rPr lang="en-US" sz="3600" b="1" u="sng" dirty="0" err="1" smtClean="0">
                <a:solidFill>
                  <a:srgbClr val="0070C0"/>
                </a:solidFill>
              </a:rPr>
              <a:t>Bước</a:t>
            </a:r>
            <a:r>
              <a:rPr lang="en-US" sz="3600" b="1" u="sng" dirty="0" smtClean="0">
                <a:solidFill>
                  <a:srgbClr val="0070C0"/>
                </a:solidFill>
              </a:rPr>
              <a:t> 1</a:t>
            </a:r>
            <a:r>
              <a:rPr lang="en-US" sz="3600" b="1" dirty="0" smtClean="0">
                <a:solidFill>
                  <a:srgbClr val="0070C0"/>
                </a:solidFill>
              </a:rPr>
              <a:t>: </a:t>
            </a:r>
            <a:r>
              <a:rPr lang="en-US" sz="3600" b="1" dirty="0" err="1" smtClean="0">
                <a:solidFill>
                  <a:srgbClr val="0070C0"/>
                </a:solidFill>
              </a:rPr>
              <a:t>Xác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định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chủ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đề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trang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trí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túi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giấy</a:t>
            </a:r>
            <a:r>
              <a:rPr lang="en-US" sz="3600" b="1" dirty="0" smtClean="0">
                <a:solidFill>
                  <a:srgbClr val="0070C0"/>
                </a:solidFill>
              </a:rPr>
              <a:t>.</a:t>
            </a:r>
            <a:r>
              <a:rPr lang="en-US" sz="3600" dirty="0"/>
              <a:t> (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túi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,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ai</a:t>
            </a:r>
            <a:r>
              <a:rPr lang="en-US" sz="3600" dirty="0"/>
              <a:t>).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r>
              <a:rPr lang="en-US" sz="3600" b="1" u="sng" dirty="0" err="1" smtClean="0">
                <a:solidFill>
                  <a:srgbClr val="0070C0"/>
                </a:solidFill>
              </a:rPr>
              <a:t>Bước</a:t>
            </a:r>
            <a:r>
              <a:rPr lang="en-US" sz="3600" b="1" u="sng" dirty="0" smtClean="0">
                <a:solidFill>
                  <a:srgbClr val="0070C0"/>
                </a:solidFill>
              </a:rPr>
              <a:t> 2: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Chọn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ảnh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họa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tiết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phù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hợp</a:t>
            </a:r>
            <a:r>
              <a:rPr lang="en-US" sz="3600" b="1" dirty="0" smtClean="0">
                <a:solidFill>
                  <a:srgbClr val="0070C0"/>
                </a:solidFill>
              </a:rPr>
              <a:t>.</a:t>
            </a:r>
            <a:r>
              <a:rPr lang="en-US" sz="3600" dirty="0"/>
              <a:t> (</a:t>
            </a:r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hay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trang</a:t>
            </a:r>
            <a:r>
              <a:rPr lang="en-US" sz="3600" dirty="0"/>
              <a:t> </a:t>
            </a:r>
            <a:r>
              <a:rPr lang="en-US" sz="3600" dirty="0" err="1"/>
              <a:t>trí</a:t>
            </a:r>
            <a:r>
              <a:rPr lang="en-US" sz="3600" dirty="0"/>
              <a:t>).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r>
              <a:rPr lang="en-US" sz="3600" b="1" u="sng" dirty="0" err="1" smtClean="0">
                <a:solidFill>
                  <a:srgbClr val="0070C0"/>
                </a:solidFill>
              </a:rPr>
              <a:t>Bước</a:t>
            </a:r>
            <a:r>
              <a:rPr lang="en-US" sz="3600" b="1" u="sng" dirty="0" smtClean="0">
                <a:solidFill>
                  <a:srgbClr val="0070C0"/>
                </a:solidFill>
              </a:rPr>
              <a:t> 3</a:t>
            </a:r>
            <a:r>
              <a:rPr lang="en-US" sz="3600" b="1" dirty="0" smtClean="0">
                <a:solidFill>
                  <a:srgbClr val="0070C0"/>
                </a:solidFill>
              </a:rPr>
              <a:t>: </a:t>
            </a:r>
            <a:r>
              <a:rPr lang="en-US" sz="3600" b="1" dirty="0" err="1" smtClean="0">
                <a:solidFill>
                  <a:srgbClr val="0070C0"/>
                </a:solidFill>
              </a:rPr>
              <a:t>Xác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định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phương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pháp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thực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hành</a:t>
            </a:r>
            <a:r>
              <a:rPr lang="en-US" sz="3600" b="1" dirty="0" smtClean="0">
                <a:solidFill>
                  <a:srgbClr val="0070C0"/>
                </a:solidFill>
              </a:rPr>
              <a:t>.</a:t>
            </a:r>
            <a:r>
              <a:rPr lang="en-US" sz="3600" dirty="0"/>
              <a:t> (</a:t>
            </a:r>
            <a:r>
              <a:rPr lang="en-US" sz="3600" dirty="0" err="1"/>
              <a:t>trang</a:t>
            </a:r>
            <a:r>
              <a:rPr lang="en-US" sz="3600" dirty="0"/>
              <a:t> </a:t>
            </a:r>
            <a:r>
              <a:rPr lang="en-US" sz="3600" dirty="0" err="1"/>
              <a:t>trí</a:t>
            </a:r>
            <a:r>
              <a:rPr lang="en-US" sz="3600" dirty="0"/>
              <a:t> </a:t>
            </a:r>
            <a:r>
              <a:rPr lang="en-US" sz="3600" dirty="0" err="1"/>
              <a:t>bằng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: </a:t>
            </a:r>
            <a:r>
              <a:rPr lang="en-US" sz="3600" dirty="0" err="1"/>
              <a:t>vẽ</a:t>
            </a:r>
            <a:r>
              <a:rPr lang="en-US" sz="3600" dirty="0"/>
              <a:t>, </a:t>
            </a:r>
            <a:r>
              <a:rPr lang="en-US" sz="3600" dirty="0" err="1"/>
              <a:t>cắt</a:t>
            </a:r>
            <a:r>
              <a:rPr lang="en-US" sz="3600" dirty="0"/>
              <a:t> </a:t>
            </a:r>
            <a:r>
              <a:rPr lang="en-US" sz="3600" dirty="0" err="1"/>
              <a:t>dán</a:t>
            </a:r>
            <a:r>
              <a:rPr lang="en-US" sz="3600" dirty="0"/>
              <a:t> in </a:t>
            </a:r>
            <a:r>
              <a:rPr lang="en-US" sz="3600" dirty="0" err="1"/>
              <a:t>hình</a:t>
            </a:r>
            <a:r>
              <a:rPr lang="en-US" sz="3600" dirty="0"/>
              <a:t>).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353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52400"/>
            <a:ext cx="41148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Cooper" pitchFamily="2" charset="0"/>
              </a:rPr>
              <a:t>SAÙNG TAÏO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NI-Cooper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1" y="860287"/>
            <a:ext cx="34638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</a:rPr>
              <a:t>Thực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hành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95250" y="1629728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828800" y="2186643"/>
            <a:ext cx="6094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Nêu Cách gấp 1 túi giấy?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540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599"/>
            <a:ext cx="55036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>
                <a:solidFill>
                  <a:srgbClr val="FF0000"/>
                </a:solidFill>
              </a:rPr>
              <a:t>Cách gấp 1 túi giấy đơn giản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1315" y="3886200"/>
            <a:ext cx="2962366" cy="381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497894"/>
            <a:ext cx="2959582" cy="381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800" y="2152650"/>
            <a:ext cx="2780587" cy="381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SUS\Desktop\z3191386380633_c5654c2093126adae903cf1423d44f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09670" y="503033"/>
            <a:ext cx="2330598" cy="329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SUS\Desktop\z3191388375087_8a25bad54f3e737e2d749e2c68c5a2e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09425" y="-561225"/>
            <a:ext cx="3373351" cy="449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SUS\Desktop\z3191390286012_adafacabc5704997a7deca561fc40e2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08908" y="2445357"/>
            <a:ext cx="3448690" cy="555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ASUS\Desktop\z3191450070323_83fb418fdb74b9c8fc07e1c8f0f9554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0469" y="2554750"/>
            <a:ext cx="3429000" cy="535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71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1315" y="3886200"/>
            <a:ext cx="2962366" cy="381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1782" y="2152650"/>
            <a:ext cx="2959582" cy="381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800" y="2152650"/>
            <a:ext cx="2780587" cy="381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C:\Users\ASUS\Desktop\z3191392817665_6c62b0bffe33c354b4935bdfaed493b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00151" y="2609851"/>
            <a:ext cx="308610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ASUS\Desktop\z3191393478545_215e1c70e1d0ad909d71ab3df7effb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14730" y="3295870"/>
            <a:ext cx="3886200" cy="323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ASUS\Desktop\z3191390286012_adafacabc5704997a7deca561fc40e2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0093" y="-521495"/>
            <a:ext cx="3200401" cy="470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SUS\Desktop\z3191463320651_0ed1cc52e9b27bf83999e9dcaac1193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31250" y="-433650"/>
            <a:ext cx="2583360" cy="390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56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1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z3191394427687_a68da065132c0dc8b26dab064d217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52599" y="-457200"/>
            <a:ext cx="5791200" cy="83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0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Trang</a:t>
            </a:r>
            <a:r>
              <a:rPr lang="en-US" sz="3200" dirty="0" smtClean="0"/>
              <a:t> </a:t>
            </a:r>
            <a:r>
              <a:rPr lang="en-US" sz="3200" dirty="0" err="1"/>
              <a:t>trí</a:t>
            </a:r>
            <a:r>
              <a:rPr lang="en-US" sz="3200" dirty="0"/>
              <a:t> </a:t>
            </a:r>
            <a:r>
              <a:rPr lang="en-US" sz="3200" dirty="0" err="1"/>
              <a:t>túi</a:t>
            </a:r>
            <a:r>
              <a:rPr lang="en-US" sz="3200" dirty="0"/>
              <a:t> </a:t>
            </a:r>
            <a:r>
              <a:rPr lang="en-US" sz="3200" dirty="0" err="1"/>
              <a:t>giấy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vẽ</a:t>
            </a:r>
            <a:r>
              <a:rPr lang="en-US" sz="3200" dirty="0"/>
              <a:t>, </a:t>
            </a:r>
            <a:r>
              <a:rPr lang="en-US" sz="3200" dirty="0" err="1"/>
              <a:t>cắt</a:t>
            </a:r>
            <a:r>
              <a:rPr lang="en-US" sz="3200" dirty="0"/>
              <a:t> </a:t>
            </a:r>
            <a:r>
              <a:rPr lang="en-US" sz="3200" dirty="0" err="1" smtClean="0"/>
              <a:t>dán</a:t>
            </a:r>
            <a:r>
              <a:rPr lang="en-US" sz="3200" dirty="0" smtClean="0"/>
              <a:t>, in….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328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1" y="1600200"/>
            <a:ext cx="8915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in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2048" y="-25063"/>
            <a:ext cx="3702552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nl-NL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LUYỆN TẬP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007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219200"/>
            <a:ext cx="8915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- Hiểu và thực hiện được ý tưởng thiết kế túi giấy.</a:t>
            </a:r>
            <a:endParaRPr lang="en-US" sz="40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en-US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- Biết lựa chọn, phối hợp các kĩ năng vẽ, dán hoặc in để trang trí túi giấy.</a:t>
            </a:r>
            <a:endParaRPr lang="en-US" sz="40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en-US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- Trình bày được cảm nhận của mình về sản phẩm. </a:t>
            </a:r>
          </a:p>
          <a:p>
            <a:r>
              <a:rPr lang="en-US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- Hiểu được lợi ích của túi giấy với việc bảo vệ môi trường.</a:t>
            </a:r>
            <a:endParaRPr lang="en-US" sz="40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152400"/>
            <a:ext cx="4572000" cy="76944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400" b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en-US" sz="4400" b="1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0"/>
            <a:ext cx="3599062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nl-NL" sz="6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</a:t>
            </a:r>
            <a:endParaRPr lang="en-US" sz="60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28600" y="990600"/>
            <a:ext cx="94280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smtClean="0">
                <a:latin typeface="Times New Roman" pitchFamily="18" charset="0"/>
                <a:cs typeface="Times New Roman" pitchFamily="18" charset="0"/>
              </a:rPr>
              <a:t>   - Trưng bày sản phẩm và chia sẻ:</a:t>
            </a:r>
          </a:p>
          <a:p>
            <a:r>
              <a:rPr lang="nl-NL" sz="4000" smtClean="0">
                <a:latin typeface="Times New Roman" pitchFamily="18" charset="0"/>
                <a:cs typeface="Times New Roman" pitchFamily="18" charset="0"/>
              </a:rPr>
              <a:t>     + Sản phẩm em thích?</a:t>
            </a:r>
          </a:p>
          <a:p>
            <a:r>
              <a:rPr lang="nl-NL" sz="4000" smtClean="0">
                <a:latin typeface="Times New Roman" pitchFamily="18" charset="0"/>
                <a:cs typeface="Times New Roman" pitchFamily="18" charset="0"/>
              </a:rPr>
              <a:t>     + Điểm sáng tạo của sản phẩm ?</a:t>
            </a:r>
          </a:p>
          <a:p>
            <a:r>
              <a:rPr lang="nl-NL" sz="4000" smtClean="0">
                <a:latin typeface="Times New Roman" pitchFamily="18" charset="0"/>
                <a:cs typeface="Times New Roman" pitchFamily="18" charset="0"/>
              </a:rPr>
              <a:t>     + Ý kiến của em cho sản phẩm của bạn?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D:\2021 - 2022\ALL KHỐI 6\tui_giay_hanbo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45144"/>
            <a:ext cx="3314700" cy="295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2021 - 2022\ALL KHỐI 6\maxresdefault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07045"/>
            <a:ext cx="4495800" cy="292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07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2021 - 2022\ALL KHỐI 6\tui-giay-sp2-0c6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8999"/>
            <a:ext cx="3581400" cy="327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2021 - 2022\ALL KHỐI 6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926" y="3124200"/>
            <a:ext cx="464047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71800" y="0"/>
            <a:ext cx="3650358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nl-NL" sz="6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Ứng Dụng</a:t>
            </a:r>
            <a:endParaRPr lang="en-US" sz="60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15663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fr-FR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fr-FR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fr-FR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fr-FR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fr-FR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fr-FR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fr-FR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fr-FR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fr-FR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fr-FR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fr-FR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fr-FR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fr-FR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fr-FR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fr-FR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fr-FR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fr-FR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fr-FR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07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20676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>
                <a:solidFill>
                  <a:srgbClr val="002060"/>
                </a:solidFill>
              </a:rPr>
              <a:t>- Giới thiệu hình ảnh một số kiểu loại túi giấy có mẫu thiết kế tạo dáng và trang trí khác nhau được ứng dụng trong đời sống hằng ngày.</a:t>
            </a:r>
            <a:endParaRPr lang="en-US" sz="3600">
              <a:solidFill>
                <a:srgbClr val="002060"/>
              </a:solidFill>
            </a:endParaRPr>
          </a:p>
        </p:txBody>
      </p:sp>
      <p:pic>
        <p:nvPicPr>
          <p:cNvPr id="2053" name="Picture 5" descr="D:\2021 - 2022\ALL KHỐI 6\in-tui-giay-dung-qua-tan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681" y="3635499"/>
            <a:ext cx="2286000" cy="315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2021 - 2022\ALL KHỐI 6\in-tui-giay-dung-qua-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3429000"/>
            <a:ext cx="2495549" cy="25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2021 - 2022\ALL KHỐI 6\DSC_0119-scal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831" y="4421639"/>
            <a:ext cx="3752850" cy="228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67551" y="76200"/>
            <a:ext cx="3581430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Cooper" pitchFamily="2" charset="0"/>
              </a:rPr>
              <a:t>KHAÙM PHAÙ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NI-Cooper" pitchFamily="2" charset="0"/>
            </a:endParaRPr>
          </a:p>
        </p:txBody>
      </p:sp>
      <p:pic>
        <p:nvPicPr>
          <p:cNvPr id="7" name="Picture 7" descr="D:\2021 - 2022\ALL KHỐI 6\b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1952625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2021 - 2022\ALL KHỐI 6\b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08" y="45037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07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812161"/>
            <a:ext cx="93726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fr-FR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fr-FR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fr-FR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fr-FR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fr-FR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fr-FR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fr-FR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fr-FR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fr-FR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fr-FR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fr-FR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fr-FR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fr-FR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fr-FR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fr-FR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fr-FR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fr-FR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fr-FR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fr-FR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fr-FR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fr-FR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fr-FR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fr-FR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fr-FR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fr-FR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fr-FR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3810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fr-FR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fr-FR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fr-FR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fr-FR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fr-FR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fr-FR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fr-FR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BT-               </a:t>
            </a:r>
            <a:r>
              <a:rPr lang="fr-F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fr-F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fr-F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4phut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60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09088" y="2438400"/>
            <a:ext cx="33777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quai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6832"/>
            <a:ext cx="4089888" cy="625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80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01" y="304800"/>
            <a:ext cx="4853288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09088" y="2438400"/>
            <a:ext cx="33777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quai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83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4277"/>
            <a:ext cx="4038600" cy="594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09088" y="2438400"/>
            <a:ext cx="3377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quai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80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2021 - 2022\ALL KHỐI 6\Power Point K6\CĐ 1 - NGHỆ THUẬT TIỀN SỬ THẾ GIỚI VÀ VIỆT NAM\CĐ 1 T 5, 6 - Bài 3 - TÚI GIẤY ĐỰNG QUÀ TẶNG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917704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67200" y="5562600"/>
            <a:ext cx="3377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quai là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gập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80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024208"/>
            <a:ext cx="8073080" cy="491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D:\2021 - 2022\ALL KHỐI 6\thiep giấy-20_11-3 - CÁNH DIỀU\cac-mau-tui-xach-ngo-nghinh-trong-xuan-he-khien-ban-phai-lac-mat-0ccc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83210"/>
            <a:ext cx="8073081" cy="565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2021 - 2022\ALL KHỐI 6\thiep giấy-20_11-3 - CÁNH DIỀU\cac-mau-tui-xach-ngo-nghinh-trong-xuan-he-khien-ban-phai-lac-mat-ced6d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83209"/>
            <a:ext cx="8073081" cy="565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2021 - 2022\ALL KHỐI 6\thiep giấy-20_11-3 - CÁNH DIỀU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807308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04849" y="228600"/>
            <a:ext cx="8054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smtClean="0">
                <a:solidFill>
                  <a:srgbClr val="002060"/>
                </a:solidFill>
              </a:rPr>
              <a:t>... Và những mẫu túi  độc đáo khác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421256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521</Words>
  <Application>Microsoft Office PowerPoint</Application>
  <PresentationFormat>On-screen Show (4:3)</PresentationFormat>
  <Paragraphs>47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VNI-Cooper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SCD</dc:creator>
  <cp:lastModifiedBy>STD_DELL</cp:lastModifiedBy>
  <cp:revision>53</cp:revision>
  <dcterms:created xsi:type="dcterms:W3CDTF">2021-09-14T01:17:40Z</dcterms:created>
  <dcterms:modified xsi:type="dcterms:W3CDTF">2024-04-09T01:32:06Z</dcterms:modified>
</cp:coreProperties>
</file>