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275" r:id="rId6"/>
    <p:sldId id="302" r:id="rId7"/>
    <p:sldId id="279" r:id="rId8"/>
    <p:sldId id="281" r:id="rId9"/>
    <p:sldId id="316" r:id="rId10"/>
    <p:sldId id="350" r:id="rId11"/>
    <p:sldId id="351" r:id="rId12"/>
    <p:sldId id="352" r:id="rId13"/>
    <p:sldId id="283" r:id="rId14"/>
    <p:sldId id="332" r:id="rId15"/>
    <p:sldId id="346" r:id="rId16"/>
    <p:sldId id="347" r:id="rId17"/>
    <p:sldId id="344" r:id="rId18"/>
    <p:sldId id="313" r:id="rId19"/>
    <p:sldId id="337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0A9A5"/>
    <a:srgbClr val="008A80"/>
    <a:srgbClr val="00B2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cxnId="{D65D486E-C7E6-49A5-9F26-7656D451CD0A}" type="parTrans">
      <dgm:prSet/>
      <dgm:spPr/>
      <dgm:t>
        <a:bodyPr/>
        <a:lstStyle/>
        <a:p>
          <a:endParaRPr lang="en-US"/>
        </a:p>
      </dgm:t>
    </dgm:pt>
    <dgm:pt modelId="{414A8F5D-2A53-4C13-86D8-9FD6AF542337}" cxnId="{D65D486E-C7E6-49A5-9F26-7656D451CD0A}" type="sibTrans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cxnId="{3F8E9C8A-851F-48BE-870A-D3A3A0AD7E02}" type="parTrans">
      <dgm:prSet/>
      <dgm:spPr/>
      <dgm:t>
        <a:bodyPr/>
        <a:lstStyle/>
        <a:p>
          <a:endParaRPr lang="en-US"/>
        </a:p>
      </dgm:t>
    </dgm:pt>
    <dgm:pt modelId="{81CE79A6-B996-411A-A509-A5B7DD185BAB}" cxnId="{3F8E9C8A-851F-48BE-870A-D3A3A0AD7E02}" type="sibTrans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cxnId="{4D738DBD-0C57-47AB-B672-844BCFD7C727}" type="parTrans">
      <dgm:prSet/>
      <dgm:spPr/>
      <dgm:t>
        <a:bodyPr/>
        <a:lstStyle/>
        <a:p>
          <a:endParaRPr lang="en-US"/>
        </a:p>
      </dgm:t>
    </dgm:pt>
    <dgm:pt modelId="{A3DE4228-F6FF-4534-9295-3ED3B08A4FB3}" cxnId="{4D738DBD-0C57-47AB-B672-844BCFD7C727}" type="sibTrans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cxnId="{D1A6581F-8CD2-48C2-B6C4-BF29E7B1FA1A}" type="parTrans">
      <dgm:prSet/>
      <dgm:spPr/>
      <dgm:t>
        <a:bodyPr/>
        <a:lstStyle/>
        <a:p>
          <a:endParaRPr lang="en-US"/>
        </a:p>
      </dgm:t>
    </dgm:pt>
    <dgm:pt modelId="{33A66B95-D307-4062-B3C0-62425865F635}" cxnId="{D1A6581F-8CD2-48C2-B6C4-BF29E7B1FA1A}" type="sibTrans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cxnId="{D65D486E-C7E6-49A5-9F26-7656D451CD0A}" type="parTrans">
      <dgm:prSet/>
      <dgm:spPr/>
      <dgm:t>
        <a:bodyPr/>
        <a:lstStyle/>
        <a:p>
          <a:endParaRPr lang="en-US"/>
        </a:p>
      </dgm:t>
    </dgm:pt>
    <dgm:pt modelId="{414A8F5D-2A53-4C13-86D8-9FD6AF542337}" cxnId="{D65D486E-C7E6-49A5-9F26-7656D451CD0A}" type="sibTrans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cxnId="{3F8E9C8A-851F-48BE-870A-D3A3A0AD7E02}" type="parTrans">
      <dgm:prSet/>
      <dgm:spPr/>
      <dgm:t>
        <a:bodyPr/>
        <a:lstStyle/>
        <a:p>
          <a:endParaRPr lang="en-US"/>
        </a:p>
      </dgm:t>
    </dgm:pt>
    <dgm:pt modelId="{81CE79A6-B996-411A-A509-A5B7DD185BAB}" cxnId="{3F8E9C8A-851F-48BE-870A-D3A3A0AD7E02}" type="sibTrans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cxnId="{4D738DBD-0C57-47AB-B672-844BCFD7C727}" type="parTrans">
      <dgm:prSet/>
      <dgm:spPr/>
      <dgm:t>
        <a:bodyPr/>
        <a:lstStyle/>
        <a:p>
          <a:endParaRPr lang="en-US"/>
        </a:p>
      </dgm:t>
    </dgm:pt>
    <dgm:pt modelId="{A3DE4228-F6FF-4534-9295-3ED3B08A4FB3}" cxnId="{4D738DBD-0C57-47AB-B672-844BCFD7C727}" type="sibTrans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cxnId="{D1A6581F-8CD2-48C2-B6C4-BF29E7B1FA1A}" type="parTrans">
      <dgm:prSet/>
      <dgm:spPr/>
      <dgm:t>
        <a:bodyPr/>
        <a:lstStyle/>
        <a:p>
          <a:endParaRPr lang="en-US"/>
        </a:p>
      </dgm:t>
    </dgm:pt>
    <dgm:pt modelId="{33A66B95-D307-4062-B3C0-62425865F635}" cxnId="{D1A6581F-8CD2-48C2-B6C4-BF29E7B1FA1A}" type="sibTrans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2095" cy="4445309"/>
        <a:chOff x="0" y="0"/>
        <a:chExt cx="7522095" cy="4445309"/>
      </a:xfrm>
    </dsp:grpSpPr>
    <dsp:sp modelId="{5D993DCE-BB7E-4D4A-A9F1-893F2F6C0109}">
      <dsp:nvSpPr>
        <dsp:cNvPr id="3" name="Rectangles 2"/>
        <dsp:cNvSpPr/>
      </dsp:nvSpPr>
      <dsp:spPr bwMode="white">
        <a:xfrm>
          <a:off x="-17" y="209459"/>
          <a:ext cx="3422432" cy="4026391"/>
        </a:xfrm>
        <a:prstGeom prst="rect">
          <a:avLst/>
        </a:prstGeom>
        <a:ln w="28575">
          <a:solidFill>
            <a:schemeClr val="accent2"/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-17" y="209459"/>
        <a:ext cx="3422432" cy="4026391"/>
      </dsp:txXfrm>
    </dsp:sp>
    <dsp:sp modelId="{423236B0-843C-4728-AFCD-F5062CC55FF1}">
      <dsp:nvSpPr>
        <dsp:cNvPr id="4" name="Rectangles 3"/>
        <dsp:cNvSpPr/>
      </dsp:nvSpPr>
      <dsp:spPr bwMode="white">
        <a:xfrm>
          <a:off x="196300" y="449029"/>
          <a:ext cx="3080189" cy="2617154"/>
        </a:xfrm>
        <a:prstGeom prst="rect">
          <a:avLst/>
        </a:prstGeom>
        <a:blipFill rotWithShape="1">
          <a:blip r:embed="rId1"/>
          <a:srcRect/>
          <a:stretch>
            <a:fillRect l="-16000" r="-16000"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96300" y="449029"/>
        <a:ext cx="3080189" cy="2617154"/>
      </dsp:txXfrm>
    </dsp:sp>
    <dsp:sp modelId="{B326B1F2-0D8B-46EB-A6B1-48C4829627E0}">
      <dsp:nvSpPr>
        <dsp:cNvPr id="5" name="Rectangles 4"/>
        <dsp:cNvSpPr/>
      </dsp:nvSpPr>
      <dsp:spPr bwMode="white">
        <a:xfrm>
          <a:off x="171104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READING</a:t>
          </a:r>
        </a:p>
      </dsp:txBody>
      <dsp:txXfrm>
        <a:off x="171104" y="3390340"/>
        <a:ext cx="3080189" cy="684454"/>
      </dsp:txXfrm>
    </dsp:sp>
    <dsp:sp modelId="{F8868911-C9A5-4CE4-8865-4E08C293274B}">
      <dsp:nvSpPr>
        <dsp:cNvPr id="6" name="Rectangles 5"/>
        <dsp:cNvSpPr/>
      </dsp:nvSpPr>
      <dsp:spPr bwMode="white">
        <a:xfrm>
          <a:off x="171104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171104" y="2987669"/>
        <a:ext cx="3080189" cy="402671"/>
      </dsp:txXfrm>
    </dsp:sp>
    <dsp:sp modelId="{EAF9549E-A938-4718-A3C8-E47C3969E41D}">
      <dsp:nvSpPr>
        <dsp:cNvPr id="7" name="Rectangles 6"/>
        <dsp:cNvSpPr/>
      </dsp:nvSpPr>
      <dsp:spPr bwMode="white">
        <a:xfrm>
          <a:off x="4103737" y="209459"/>
          <a:ext cx="3422432" cy="4026391"/>
        </a:xfrm>
        <a:prstGeom prst="rect">
          <a:avLst/>
        </a:prstGeom>
        <a:ln w="28575">
          <a:solidFill>
            <a:schemeClr val="accent1">
              <a:lumMod val="75000"/>
            </a:schemeClr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4103737" y="209459"/>
        <a:ext cx="3422432" cy="4026391"/>
      </dsp:txXfrm>
    </dsp:sp>
    <dsp:sp modelId="{FFCB90D5-AF72-4ECE-BEA6-6EB502F2BF01}">
      <dsp:nvSpPr>
        <dsp:cNvPr id="8" name="Rectangles 7"/>
        <dsp:cNvSpPr/>
      </dsp:nvSpPr>
      <dsp:spPr bwMode="white">
        <a:xfrm>
          <a:off x="4274859" y="370515"/>
          <a:ext cx="3080189" cy="2617154"/>
        </a:xfrm>
        <a:prstGeom prst="rect">
          <a:avLst/>
        </a:prstGeom>
        <a:blipFill rotWithShape="1">
          <a:blip r:embed="rId2"/>
          <a:srcRect/>
          <a:stretch>
            <a:fillRect l="-26000" r="-26000"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11760000"/>
            <a:satOff val="-62352"/>
            <a:lumOff val="6667"/>
            <a:alpha val="100000"/>
          </a:schemeClr>
        </a:fillRef>
        <a:effectRef idx="0">
          <a:scrgbClr r="0" g="0" b="0"/>
        </a:effectRef>
        <a:fontRef idx="minor"/>
      </dsp:style>
      <dsp:txXfrm>
        <a:off x="4274859" y="370515"/>
        <a:ext cx="3080189" cy="2617154"/>
      </dsp:txXfrm>
    </dsp:sp>
    <dsp:sp modelId="{AC35FF13-FE4D-4015-A87E-3504FD995115}">
      <dsp:nvSpPr>
        <dsp:cNvPr id="9" name="Rectangles 8"/>
        <dsp:cNvSpPr/>
      </dsp:nvSpPr>
      <dsp:spPr bwMode="white">
        <a:xfrm>
          <a:off x="4274859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10380000"/>
            <a:satOff val="-47842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SPEAKING</a:t>
          </a:r>
        </a:p>
      </dsp:txBody>
      <dsp:txXfrm>
        <a:off x="4274859" y="3390340"/>
        <a:ext cx="3080189" cy="684454"/>
      </dsp:txXfrm>
    </dsp:sp>
    <dsp:sp modelId="{DEC6C3A8-5200-414E-B66A-11B39AEE7FAA}">
      <dsp:nvSpPr>
        <dsp:cNvPr id="10" name="Rectangles 9"/>
        <dsp:cNvSpPr/>
      </dsp:nvSpPr>
      <dsp:spPr bwMode="white">
        <a:xfrm>
          <a:off x="4274859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4274859" y="2987669"/>
        <a:ext cx="3080189" cy="402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2095" cy="4445309"/>
        <a:chOff x="0" y="0"/>
        <a:chExt cx="7522095" cy="4445309"/>
      </a:xfrm>
    </dsp:grpSpPr>
    <dsp:sp modelId="{5D993DCE-BB7E-4D4A-A9F1-893F2F6C0109}">
      <dsp:nvSpPr>
        <dsp:cNvPr id="3" name="Rectangles 2"/>
        <dsp:cNvSpPr/>
      </dsp:nvSpPr>
      <dsp:spPr bwMode="white">
        <a:xfrm>
          <a:off x="-17" y="209459"/>
          <a:ext cx="3422432" cy="4026391"/>
        </a:xfrm>
        <a:prstGeom prst="rect">
          <a:avLst/>
        </a:prstGeom>
        <a:ln w="28575">
          <a:solidFill>
            <a:schemeClr val="accent2"/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-17" y="209459"/>
        <a:ext cx="3422432" cy="4026391"/>
      </dsp:txXfrm>
    </dsp:sp>
    <dsp:sp modelId="{423236B0-843C-4728-AFCD-F5062CC55FF1}">
      <dsp:nvSpPr>
        <dsp:cNvPr id="4" name="Rectangles 3"/>
        <dsp:cNvSpPr/>
      </dsp:nvSpPr>
      <dsp:spPr bwMode="white">
        <a:xfrm>
          <a:off x="171104" y="370515"/>
          <a:ext cx="3080189" cy="2617154"/>
        </a:xfrm>
        <a:prstGeom prst="rect">
          <a:avLst/>
        </a:prstGeom>
        <a:blipFill rotWithShape="1">
          <a:blip r:embed="rId1"/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71104" y="370515"/>
        <a:ext cx="3080189" cy="2617154"/>
      </dsp:txXfrm>
    </dsp:sp>
    <dsp:sp modelId="{B326B1F2-0D8B-46EB-A6B1-48C4829627E0}">
      <dsp:nvSpPr>
        <dsp:cNvPr id="5" name="Rectangles 4"/>
        <dsp:cNvSpPr/>
      </dsp:nvSpPr>
      <dsp:spPr bwMode="white">
        <a:xfrm>
          <a:off x="171104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READING</a:t>
          </a:r>
        </a:p>
      </dsp:txBody>
      <dsp:txXfrm>
        <a:off x="171104" y="3390340"/>
        <a:ext cx="3080189" cy="684454"/>
      </dsp:txXfrm>
    </dsp:sp>
    <dsp:sp modelId="{F8868911-C9A5-4CE4-8865-4E08C293274B}">
      <dsp:nvSpPr>
        <dsp:cNvPr id="6" name="Rectangles 5"/>
        <dsp:cNvSpPr/>
      </dsp:nvSpPr>
      <dsp:spPr bwMode="white">
        <a:xfrm>
          <a:off x="171104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171104" y="2987669"/>
        <a:ext cx="3080189" cy="402671"/>
      </dsp:txXfrm>
    </dsp:sp>
    <dsp:sp modelId="{EAF9549E-A938-4718-A3C8-E47C3969E41D}">
      <dsp:nvSpPr>
        <dsp:cNvPr id="7" name="Rectangles 6"/>
        <dsp:cNvSpPr/>
      </dsp:nvSpPr>
      <dsp:spPr bwMode="white">
        <a:xfrm>
          <a:off x="4103737" y="209459"/>
          <a:ext cx="3422432" cy="4026391"/>
        </a:xfrm>
        <a:prstGeom prst="rect">
          <a:avLst/>
        </a:prstGeom>
        <a:ln w="28575">
          <a:solidFill>
            <a:schemeClr val="accent1">
              <a:lumMod val="75000"/>
            </a:schemeClr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4103737" y="209459"/>
        <a:ext cx="3422432" cy="4026391"/>
      </dsp:txXfrm>
    </dsp:sp>
    <dsp:sp modelId="{FFCB90D5-AF72-4ECE-BEA6-6EB502F2BF01}">
      <dsp:nvSpPr>
        <dsp:cNvPr id="8" name="Rectangles 7"/>
        <dsp:cNvSpPr/>
      </dsp:nvSpPr>
      <dsp:spPr bwMode="white">
        <a:xfrm>
          <a:off x="4274859" y="370515"/>
          <a:ext cx="3080189" cy="2617154"/>
        </a:xfrm>
        <a:prstGeom prst="rect">
          <a:avLst/>
        </a:prstGeom>
        <a:blipFill rotWithShape="1">
          <a:blip r:embed="rId2"/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11760000"/>
            <a:satOff val="-62352"/>
            <a:lumOff val="6667"/>
            <a:alpha val="100000"/>
          </a:schemeClr>
        </a:fillRef>
        <a:effectRef idx="0">
          <a:scrgbClr r="0" g="0" b="0"/>
        </a:effectRef>
        <a:fontRef idx="minor"/>
      </dsp:style>
      <dsp:txXfrm>
        <a:off x="4274859" y="370515"/>
        <a:ext cx="3080189" cy="2617154"/>
      </dsp:txXfrm>
    </dsp:sp>
    <dsp:sp modelId="{AC35FF13-FE4D-4015-A87E-3504FD995115}">
      <dsp:nvSpPr>
        <dsp:cNvPr id="9" name="Rectangles 8"/>
        <dsp:cNvSpPr/>
      </dsp:nvSpPr>
      <dsp:spPr bwMode="white">
        <a:xfrm>
          <a:off x="4274859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10380000"/>
            <a:satOff val="-47842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SPEAKING</a:t>
          </a:r>
        </a:p>
      </dsp:txBody>
      <dsp:txXfrm>
        <a:off x="4274859" y="3390340"/>
        <a:ext cx="3080189" cy="684454"/>
      </dsp:txXfrm>
    </dsp:sp>
    <dsp:sp modelId="{DEC6C3A8-5200-414E-B66A-11B39AEE7FAA}">
      <dsp:nvSpPr>
        <dsp:cNvPr id="10" name="Rectangles 9"/>
        <dsp:cNvSpPr/>
      </dsp:nvSpPr>
      <dsp:spPr bwMode="white">
        <a:xfrm>
          <a:off x="4274859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4274859" y="2987669"/>
        <a:ext cx="3080189" cy="402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tiff"/><Relationship Id="rId2" Type="http://schemas.openxmlformats.org/officeDocument/2006/relationships/image" Target="../media/image14.tiff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87067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6000" b="1" dirty="0">
                <a:solidFill>
                  <a:srgbClr val="F7941E"/>
                </a:solidFill>
              </a:rPr>
              <a:t>run on </a:t>
            </a:r>
            <a:r>
              <a:rPr lang="en-US" sz="4400" b="1" dirty="0">
                <a:solidFill>
                  <a:srgbClr val="F7941E"/>
                </a:solidFill>
              </a:rPr>
              <a:t>(phr</a:t>
            </a:r>
            <a:r>
              <a:rPr lang="en-US" sz="4400" b="1" dirty="0" smtClean="0">
                <a:solidFill>
                  <a:srgbClr val="F7941E"/>
                </a:solidFill>
              </a:rPr>
              <a:t>. 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7185" y="4200002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)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49560" y="3105834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ɒn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181789"/>
            <a:ext cx="5904743" cy="306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57239" y="1402822"/>
          <a:ext cx="10558462" cy="4555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97071"/>
                <a:gridCol w="3144587"/>
                <a:gridCol w="4016804"/>
              </a:tblGrid>
              <a:tr h="55964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36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charge (v)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tʃɑːdʒ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sạc pin</a:t>
                      </a:r>
                      <a:endParaRPr lang="en-US" sz="26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economical (a)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iːkəˈnɒmɪkəl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tiết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kiệm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nhiên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liệu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autopilot (adj, n)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ɔːtəʊˌpaɪlət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lái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tự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động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function (n)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fʌŋkʃən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chức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năng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7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run on (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phr.v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rʌn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chạy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bằng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(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nhiên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liệu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nào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Brainstorming: Look at the picture and find the words or phrases to describe it.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106960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9798" y="5219448"/>
            <a:ext cx="11852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Suggested answer:</a:t>
            </a:r>
            <a:endParaRPr lang="en-US" sz="2600" b="1" dirty="0">
              <a:solidFill>
                <a:schemeClr val="accent6"/>
              </a:solidFill>
            </a:endParaRPr>
          </a:p>
          <a:p>
            <a:r>
              <a:rPr lang="en-US" sz="2600" dirty="0"/>
              <a:t>The car: convenient, safe, comfortable, modern, automatic, automated, autopilot, etc.</a:t>
            </a:r>
            <a:endParaRPr lang="en-US" sz="2600" dirty="0"/>
          </a:p>
          <a:p>
            <a:r>
              <a:rPr lang="en-US" sz="2600" dirty="0"/>
              <a:t>The driver: relaxing / isn’t driving, etc.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686" y="1952740"/>
            <a:ext cx="6179219" cy="306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7889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answer the question.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040" y="2162499"/>
            <a:ext cx="6843445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﻿What is its main idea?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Roadrunner is a success.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B. </a:t>
            </a:r>
            <a:r>
              <a:rPr lang="en-US" sz="2600" dirty="0"/>
              <a:t>Roadrunner is a car company.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C. </a:t>
            </a:r>
            <a:r>
              <a:rPr lang="en-US" sz="2600" dirty="0"/>
              <a:t>Roadrunner’s cars have an autopilot function.</a:t>
            </a:r>
            <a:endParaRPr lang="en-US" sz="2600" dirty="0"/>
          </a:p>
        </p:txBody>
      </p:sp>
      <p:sp>
        <p:nvSpPr>
          <p:cNvPr id="2" name="Oval 1"/>
          <p:cNvSpPr/>
          <p:nvPr/>
        </p:nvSpPr>
        <p:spPr>
          <a:xfrm>
            <a:off x="1087889" y="2863516"/>
            <a:ext cx="584500" cy="565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461" y="1181715"/>
            <a:ext cx="1034653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 and complete the fact file with no more than two words or a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296731" y="2201282"/>
          <a:ext cx="8617290" cy="416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645"/>
                <a:gridCol w="4308645"/>
              </a:tblGrid>
              <a:tr h="551805">
                <a:tc gridSpan="2"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Fact file</a:t>
                      </a:r>
                      <a:endParaRPr lang="x-none" sz="2400" dirty="0"/>
                    </a:p>
                  </a:txBody>
                  <a:tcPr anchor="ctr"/>
                </a:tc>
                <a:tc hMerge="1">
                  <a:tcPr/>
                </a:tc>
              </a:tr>
              <a:tr h="551805">
                <a:tc>
                  <a:txBody>
                    <a:bodyPr/>
                    <a:lstStyle/>
                    <a:p>
                      <a:r>
                        <a:rPr lang="en-US" sz="2000" dirty="0"/>
                        <a:t>﻿Name of the company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Roadrunner</a:t>
                      </a:r>
                      <a:endParaRPr lang="x-none" sz="2000" dirty="0"/>
                    </a:p>
                  </a:txBody>
                  <a:tcPr/>
                </a:tc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i="1" dirty="0"/>
                        <a:t>Speed </a:t>
                      </a:r>
                      <a:r>
                        <a:rPr lang="x-none" sz="2000" i="0" dirty="0"/>
                        <a:t>was introduced in</a:t>
                      </a:r>
                      <a:endParaRPr lang="x-non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(1) ________________</a:t>
                      </a:r>
                      <a:endParaRPr lang="x-none" sz="2000" dirty="0"/>
                    </a:p>
                  </a:txBody>
                  <a:tcPr/>
                </a:tc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i="1" dirty="0"/>
                        <a:t>Safety </a:t>
                      </a:r>
                      <a:r>
                        <a:rPr lang="x-none" sz="2000" i="0" dirty="0"/>
                        <a:t>will be the</a:t>
                      </a:r>
                      <a:endParaRPr lang="x-non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(2) ________________ and</a:t>
                      </a:r>
                      <a:endParaRPr lang="x-none" sz="2000" dirty="0"/>
                    </a:p>
                    <a:p>
                      <a:r>
                        <a:rPr lang="x-none" sz="2000" dirty="0"/>
                        <a:t>(3) ________________ electric car</a:t>
                      </a:r>
                      <a:endParaRPr lang="x-none" sz="2000" dirty="0"/>
                    </a:p>
                  </a:txBody>
                  <a:tcPr/>
                </a:tc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Both models have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gaming screen and a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(4) </a:t>
                      </a:r>
                      <a:r>
                        <a:rPr lang="x-none" sz="2000" dirty="0"/>
                        <a:t>_________________</a:t>
                      </a:r>
                      <a:endParaRPr lang="x-none" sz="2000" dirty="0"/>
                    </a:p>
                  </a:txBody>
                  <a:tcPr/>
                </a:tc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Both models run on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(5) ________________</a:t>
                      </a:r>
                      <a:endParaRPr lang="x-none" sz="2000" dirty="0"/>
                    </a:p>
                  </a:txBody>
                  <a:tcPr/>
                </a:tc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Passengers can 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read, sleep, play games</a:t>
                      </a:r>
                      <a:endParaRPr lang="x-non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56730" y="328910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4067" y="3830526"/>
            <a:ext cx="17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safest / largest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2036" y="4155379"/>
            <a:ext cx="17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 / safest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2036" y="4858773"/>
            <a:ext cx="21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autopilot function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5941" y="5255816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4988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Retelling.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2144823"/>
            <a:ext cx="845020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Tell the class again about the </a:t>
            </a:r>
            <a:r>
              <a:rPr lang="en-US" sz="2800" b="1" i="1" dirty="0">
                <a:cs typeface="Arial" panose="020B0604020202020204" pitchFamily="34" charset="0"/>
              </a:rPr>
              <a:t>Roadrunner</a:t>
            </a:r>
            <a:r>
              <a:rPr lang="en-US" sz="2800" b="1" dirty="0">
                <a:cs typeface="Arial" panose="020B0604020202020204" pitchFamily="34" charset="0"/>
              </a:rPr>
              <a:t> company.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1" y="3976835"/>
            <a:ext cx="4662753" cy="763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370" y="2998024"/>
            <a:ext cx="5827689" cy="289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972" y="130864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Look at the fact file in 3 then ask and answer questions about it.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ransparent People Talking Png Clipart (#5397211) - Pin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27" b="89896" l="10000" r="90000">
                        <a14:foregroundMark x1="46932" y1="28678" x2="46932" y2="28678"/>
                        <a14:foregroundMark x1="68182" y1="13224" x2="68182" y2="13224"/>
                        <a14:foregroundMark x1="46932" y1="28975" x2="46932" y2="28975"/>
                        <a14:foregroundMark x1="79886" y1="69539" x2="79886" y2="69539"/>
                        <a14:foregroundMark x1="65568" y1="79049" x2="65568" y2="79049"/>
                        <a14:foregroundMark x1="65909" y1="79346" x2="65909" y2="79346"/>
                        <a14:foregroundMark x1="59659" y1="79792" x2="72045" y2="79941"/>
                        <a14:foregroundMark x1="73295" y1="79792" x2="72955" y2="79049"/>
                        <a14:foregroundMark x1="74886" y1="78900" x2="74091" y2="79049"/>
                        <a14:foregroundMark x1="68182" y1="11887" x2="68182" y2="11887"/>
                        <a14:foregroundMark x1="66591" y1="11887" x2="65682" y2="23477"/>
                        <a14:foregroundMark x1="61818" y1="21100" x2="63750" y2="22437"/>
                        <a14:foregroundMark x1="48409" y1="26746" x2="50114" y2="31204"/>
                        <a14:foregroundMark x1="28864" y1="31798" x2="32159" y2="29866"/>
                        <a14:foregroundMark x1="68409" y1="10401" x2="64659" y2="22140"/>
                        <a14:foregroundMark x1="21023" y1="7727" x2="23977" y2="8172"/>
                        <a14:foregroundMark x1="22955" y1="79346" x2="32273" y2="79495"/>
                        <a14:foregroundMark x1="32273" y1="79495" x2="35909" y2="79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5222" r="11686" b="14756"/>
          <a:stretch>
            <a:fillRect/>
          </a:stretch>
        </p:blipFill>
        <p:spPr bwMode="auto">
          <a:xfrm>
            <a:off x="6966857" y="2103882"/>
            <a:ext cx="3988526" cy="31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626" y="2299831"/>
            <a:ext cx="6199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questions: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was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introduced? / When did they introduce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know about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/ What is special about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functions do these models have?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these models run on?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can passengers do when they are travelling in the car?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32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Discuss why Roadrunner’s cars will or won’t become popular in the near future. Report your reasons to the class.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221561"/>
            <a:ext cx="1199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Why Roadrunner’s cars will or won’t become popular in the near future?</a:t>
            </a:r>
            <a:endParaRPr lang="en-US" sz="2800" b="1" dirty="0">
              <a:solidFill>
                <a:srgbClr val="00B050"/>
              </a:solidFill>
              <a:latin typeface="ChronicaPro-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0" b="89872" l="6310" r="96905">
                        <a14:foregroundMark x1="6310" y1="71246" x2="6310" y2="71246"/>
                        <a14:foregroundMark x1="28929" y1="43655" x2="28929" y2="43655"/>
                        <a14:foregroundMark x1="26429" y1="44470" x2="30357" y2="44237"/>
                        <a14:foregroundMark x1="15238" y1="42375" x2="25595" y2="35739"/>
                        <a14:foregroundMark x1="25595" y1="35739" x2="30119" y2="34459"/>
                        <a14:foregroundMark x1="46190" y1="40512" x2="50357" y2="41793"/>
                        <a14:foregroundMark x1="34286" y1="19441" x2="43333" y2="11874"/>
                        <a14:foregroundMark x1="43333" y1="11874" x2="43690" y2="11874"/>
                        <a14:foregroundMark x1="36429" y1="22817" x2="31667" y2="20605"/>
                        <a14:foregroundMark x1="40357" y1="17928" x2="40357" y2="20605"/>
                        <a14:foregroundMark x1="28929" y1="14086" x2="38929" y2="8615"/>
                        <a14:foregroundMark x1="40000" y1="6170" x2="40000" y2="6170"/>
                        <a14:foregroundMark x1="40952" y1="21187" x2="40952" y2="21187"/>
                        <a14:foregroundMark x1="42857" y1="20605" x2="42857" y2="20605"/>
                        <a14:foregroundMark x1="74048" y1="51106" x2="74048" y2="51106"/>
                        <a14:foregroundMark x1="72976" y1="48894" x2="76548" y2="49476"/>
                        <a14:foregroundMark x1="86071" y1="79860" x2="86071" y2="79860"/>
                        <a14:foregroundMark x1="86389" y1="78463" x2="86177" y2="79395"/>
                        <a14:foregroundMark x1="86469" y1="78114" x2="86389" y2="78463"/>
                        <a14:foregroundMark x1="86548" y1="77765" x2="86469" y2="78114"/>
                        <a14:foregroundMark x1="86548" y1="80210" x2="86548" y2="80792"/>
                        <a14:foregroundMark x1="86548" y1="79395" x2="86548" y2="80210"/>
                        <a14:foregroundMark x1="86548" y1="78463" x2="86548" y2="79395"/>
                        <a14:foregroundMark x1="86548" y1="78114" x2="86548" y2="78463"/>
                        <a14:foregroundMark x1="86548" y1="77532" x2="86548" y2="78114"/>
                        <a14:foregroundMark x1="94048" y1="72061" x2="94048" y2="78347"/>
                        <a14:foregroundMark x1="86548" y1="78347" x2="86548" y2="78347"/>
                        <a14:foregroundMark x1="96905" y1="73341" x2="96905" y2="76950"/>
                        <a14:foregroundMark x1="69048" y1="86380" x2="80952" y2="86496"/>
                        <a14:foregroundMark x1="80952" y1="86496" x2="88095" y2="86380"/>
                        <a14:foregroundMark x1="68095" y1="85332" x2="67024" y2="85565"/>
                        <a14:foregroundMark x1="87143" y1="86380" x2="91667" y2="84633"/>
                        <a14:foregroundMark x1="85238" y1="87776" x2="89524" y2="87311"/>
                        <a14:foregroundMark x1="11905" y1="85332" x2="24048" y2="85565"/>
                        <a14:foregroundMark x1="24048" y1="85565" x2="35000" y2="84051"/>
                        <a14:foregroundMark x1="36190" y1="85797" x2="15714" y2="85914"/>
                        <a14:foregroundMark x1="11667" y1="85565" x2="11667" y2="85565"/>
                        <a14:foregroundMark x1="12143" y1="86147" x2="12143" y2="86147"/>
                        <a14:foregroundMark x1="12143" y1="86147" x2="12143" y2="86147"/>
                        <a14:foregroundMark x1="87500" y1="74389" x2="90357" y2="75320"/>
                        <a14:backgroundMark x1="87143" y1="78114" x2="87143" y2="78114"/>
                        <a14:backgroundMark x1="86548" y1="79395" x2="86548" y2="79395"/>
                        <a14:backgroundMark x1="86548" y1="80210" x2="86548" y2="80210"/>
                        <a14:backgroundMark x1="85952" y1="78463" x2="85952" y2="78463"/>
                        <a14:backgroundMark x1="85952" y1="79627" x2="85952" y2="79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794" y="2895064"/>
            <a:ext cx="4331805" cy="442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524" y="131805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524" y="131805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5377" y="158698"/>
            <a:ext cx="109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0887" y="2446744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general and specific information about a future car.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why a means of transport will / won’t be popular.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3978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75016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3978" y="4184642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8645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Networking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2039070"/>
            <a:ext cx="5935415" cy="175283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* Brainstorming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passage and answer the question.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complete the </a:t>
            </a:r>
            <a:r>
              <a:rPr lang="en-US" dirty="0" smtClean="0">
                <a:solidFill>
                  <a:schemeClr val="tx1"/>
                </a:solidFill>
              </a:rPr>
              <a:t>fact.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Retelling 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4048462"/>
            <a:ext cx="5929778" cy="1227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Look at the fact file in 3 then ask and answer questions about it.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US" dirty="0" smtClean="0">
                <a:solidFill>
                  <a:schemeClr val="tx1"/>
                </a:solidFill>
              </a:rPr>
              <a:t>Discussion. </a:t>
            </a:r>
            <a:r>
              <a:rPr lang="en-US" dirty="0">
                <a:solidFill>
                  <a:schemeClr val="tx1"/>
                </a:solidFill>
              </a:rPr>
              <a:t>Report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class.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7745" y="1561985"/>
            <a:ext cx="1290411" cy="118817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15863" y="3077866"/>
            <a:ext cx="1256927" cy="1106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57745" y="4539745"/>
            <a:ext cx="1307546" cy="9680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800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3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9924" y="550776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53300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hought Bubble: Cloud 1"/>
          <p:cNvSpPr/>
          <p:nvPr/>
        </p:nvSpPr>
        <p:spPr>
          <a:xfrm>
            <a:off x="3723371" y="1971676"/>
            <a:ext cx="6208279" cy="341513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MEANS OF TRANSPORT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87067" y="160092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charge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(v)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6481" y="457557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sạc</a:t>
            </a:r>
            <a:r>
              <a:rPr lang="en-US" sz="3600" dirty="0"/>
              <a:t> pin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96984" y="3282788"/>
            <a:ext cx="168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tʃɑːdʒ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"/>
          <a:stretch>
            <a:fillRect/>
          </a:stretch>
        </p:blipFill>
        <p:spPr>
          <a:xfrm flipH="1">
            <a:off x="6239724" y="1787338"/>
            <a:ext cx="5037788" cy="363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00149" y="164226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economical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(adj)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0267" y="45694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kiệm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48617" y="329108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iːkəˈnɒmɪkəl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08" y="1970983"/>
            <a:ext cx="5390843" cy="355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7760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6000" b="1" dirty="0">
                <a:solidFill>
                  <a:srgbClr val="F7941E"/>
                </a:solidFill>
              </a:rPr>
              <a:t>autopilot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(adj, 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976" y="461174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lái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74338" y="3324807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ɔːtəʊˌpaɪlət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53" y="2171957"/>
            <a:ext cx="5238322" cy="3142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09497" y="18553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 function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2961" y="483868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58242" y="3463308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fʌŋkʃən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2184060"/>
            <a:ext cx="4972050" cy="330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2847</Words>
  <Application>WPS Presentation</Application>
  <PresentationFormat>Widescreen</PresentationFormat>
  <Paragraphs>237</Paragraphs>
  <Slides>20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Myriad Pro</vt:lpstr>
      <vt:lpstr>Segoe Print</vt:lpstr>
      <vt:lpstr>Calibri</vt:lpstr>
      <vt:lpstr>Times New Roman</vt:lpstr>
      <vt:lpstr>Adobe Gothic Std B</vt:lpstr>
      <vt:lpstr>Yu Gothic UI Semibold</vt:lpstr>
      <vt:lpstr>Microsoft YaHei</vt:lpstr>
      <vt:lpstr>Arial Unicode MS</vt:lpstr>
      <vt:lpstr>Calibri Light</vt:lpstr>
      <vt:lpstr>Lucida Sans Unicode</vt:lpstr>
      <vt:lpstr>ChronicaPro-Book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</cp:lastModifiedBy>
  <cp:revision>149</cp:revision>
  <dcterms:created xsi:type="dcterms:W3CDTF">2020-12-09T02:04:00Z</dcterms:created>
  <dcterms:modified xsi:type="dcterms:W3CDTF">2024-04-09T10:06:44Z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1CE00A2D420C46DA87E24FD00FF265BC_13</vt:lpwstr>
  </property>
  <property fmtid="{D5CDD505-2E9C-101B-9397-08002B2CF9AE}" pid="3" name="KSOProductBuildVer">
    <vt:lpwstr>1033-12.2.0.13489</vt:lpwstr>
  </property>
</Properties>
</file>