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gif" ContentType="image/gi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1" r:id="rId3"/>
    <p:sldId id="256" r:id="rId4"/>
    <p:sldId id="275" r:id="rId5"/>
    <p:sldId id="340" r:id="rId6"/>
    <p:sldId id="279" r:id="rId7"/>
    <p:sldId id="281" r:id="rId9"/>
    <p:sldId id="350" r:id="rId10"/>
    <p:sldId id="351" r:id="rId11"/>
    <p:sldId id="353" r:id="rId12"/>
    <p:sldId id="355" r:id="rId13"/>
    <p:sldId id="342" r:id="rId14"/>
    <p:sldId id="349" r:id="rId15"/>
    <p:sldId id="344" r:id="rId16"/>
    <p:sldId id="345" r:id="rId17"/>
    <p:sldId id="361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Thuỳ Võ Thị" initials="MTV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F0"/>
    <a:srgbClr val="008A80"/>
    <a:srgbClr val="00B2A5"/>
    <a:srgbClr val="00A9A5"/>
    <a:srgbClr val="FFDAAB"/>
    <a:srgbClr val="F7941E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 autoAdjust="0"/>
    <p:restoredTop sz="94009" autoAdjust="0"/>
  </p:normalViewPr>
  <p:slideViewPr>
    <p:cSldViewPr snapToGrid="0" showGuides="1">
      <p:cViewPr varScale="1">
        <p:scale>
          <a:sx n="108" d="100"/>
          <a:sy n="108" d="100"/>
        </p:scale>
        <p:origin x="9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2.tiff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291740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 talk between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Ha and his students. How many means of transport are they talking about? Circle the correct answer.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18" y="2831668"/>
            <a:ext cx="7833614" cy="8545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49184" y="2881004"/>
            <a:ext cx="755904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080.mp3" descr="08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670" y="2000671"/>
            <a:ext cx="812800" cy="812800"/>
          </a:xfrm>
          <a:prstGeom prst="rect">
            <a:avLst/>
          </a:prstGeom>
        </p:spPr>
      </p:pic>
      <p:pic>
        <p:nvPicPr>
          <p:cNvPr id="14" name="Picture 2" descr="Thinking GIFs | Ten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511078"/>
            <a:ext cx="3138488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672" y="1378057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to the talk again and complete each sentence with ONE word.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081.mp3" descr="08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6987" y="1682859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9947" y="2495659"/>
            <a:ext cx="10071205" cy="303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1. ﻿Bullet trains will be faster, safer, and riders can avoid traffic _________.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2. </a:t>
            </a:r>
            <a:r>
              <a:rPr lang="en-US" sz="2600" dirty="0" err="1"/>
              <a:t>SkyTrans</a:t>
            </a:r>
            <a:r>
              <a:rPr lang="en-US" sz="2600" dirty="0"/>
              <a:t> will use less space and run on _________.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3. </a:t>
            </a:r>
            <a:r>
              <a:rPr lang="en-US" sz="2600" dirty="0" err="1"/>
              <a:t>SkyTrans</a:t>
            </a:r>
            <a:r>
              <a:rPr lang="en-US" sz="2600" dirty="0"/>
              <a:t> may be too __________ for students.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4. ______________ will be cheaper and easier to use.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5. Solar-powered ships will be __________ and comfortable.</a:t>
            </a:r>
            <a:endParaRPr lang="en-US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9081519" y="2665670"/>
            <a:ext cx="138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</a:rPr>
              <a:t>accidents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7062" y="3231290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</a:rPr>
              <a:t>autopilot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4031" y="3799526"/>
            <a:ext cx="145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</a:rPr>
              <a:t>expensive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5759" y="4409126"/>
            <a:ext cx="229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</a:rPr>
              <a:t>Bamboo-copters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14319" y="5018726"/>
            <a:ext cx="171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</a:rPr>
              <a:t>eco-friendly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690" y="1291740"/>
            <a:ext cx="39684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True or False statements.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27224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1696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60687" y="1896574"/>
          <a:ext cx="9575699" cy="4570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6604"/>
                <a:gridCol w="1744874"/>
                <a:gridCol w="1764221"/>
              </a:tblGrid>
              <a:tr h="2943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ChronicaPro-Book"/>
                        </a:rPr>
                        <a:t>Statements</a:t>
                      </a:r>
                      <a:endParaRPr lang="en-US" sz="2800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hronicaPro-Book"/>
                        </a:rPr>
                        <a:t>True</a:t>
                      </a:r>
                      <a:endParaRPr lang="en-US" sz="280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hronicaPro-Book"/>
                        </a:rPr>
                        <a:t>False</a:t>
                      </a:r>
                      <a:endParaRPr lang="en-US" sz="280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2976"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Tom thinks that bullet trains will be the fastest transport in the future.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ok"/>
                        </a:rPr>
                        <a:t> </a:t>
                      </a:r>
                      <a:endParaRPr lang="en-US" sz="280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ok"/>
                        </a:rPr>
                        <a:t> </a:t>
                      </a:r>
                      <a:endParaRPr lang="en-US" sz="2800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651"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Lan said that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skyTrans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would not use up much space.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ok"/>
                        </a:rPr>
                        <a:t> </a:t>
                      </a:r>
                      <a:endParaRPr lang="en-US" sz="2800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ok"/>
                        </a:rPr>
                        <a:t> </a:t>
                      </a:r>
                      <a:endParaRPr lang="en-US" sz="2800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651"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It may be too expensive for students to use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SkyTrans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ok"/>
                        </a:rPr>
                        <a:t> </a:t>
                      </a:r>
                      <a:endParaRPr lang="en-US" sz="2800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ok"/>
                        </a:rPr>
                        <a:t> </a:t>
                      </a:r>
                      <a:endParaRPr lang="en-US" sz="280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651"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Students will use bamboo-copters to fly to school.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ok"/>
                        </a:rPr>
                        <a:t> </a:t>
                      </a:r>
                      <a:endParaRPr lang="en-US" sz="2800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ok"/>
                        </a:rPr>
                        <a:t> </a:t>
                      </a:r>
                      <a:endParaRPr lang="en-US" sz="2800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2976"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Lan thinks solar-power ships will be eco-friendly and uncomfortable.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ok"/>
                        </a:rPr>
                        <a:t> </a:t>
                      </a:r>
                      <a:endParaRPr lang="en-US" sz="280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ok"/>
                        </a:rPr>
                        <a:t> </a:t>
                      </a:r>
                      <a:endParaRPr lang="en-US" sz="2800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Picture 2" descr="Audit Defense - Green Check Mark Gif - Free Transparent PNG Clipart Images 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91320" l="7024" r="90000">
                        <a14:foregroundMark x1="7024" y1="57335" x2="7024" y2="57335"/>
                        <a14:foregroundMark x1="24524" y1="91320" x2="24524" y2="91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69" y="2432919"/>
            <a:ext cx="575929" cy="5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udit Defense - Green Check Mark Gif - Free Transparent PNG Clipart Images 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91809" l="4048" r="90000">
                        <a14:foregroundMark x1="4048" y1="59780" x2="4048" y2="59780"/>
                        <a14:foregroundMark x1="24524" y1="91809" x2="24524" y2="91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67" y="3308074"/>
            <a:ext cx="575929" cy="5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udit Defense - Green Check Mark Gif - Free Transparent PNG Clipart Images 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91320" l="4405" r="90000">
                        <a14:foregroundMark x1="4405" y1="60269" x2="4405" y2="60269"/>
                        <a14:foregroundMark x1="24881" y1="91320" x2="24881" y2="91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58" y="4057007"/>
            <a:ext cx="575929" cy="5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udit Defense - Green Check Mark Gif - Free Transparent PNG Clipart Images 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92054" l="7262" r="90000">
                        <a14:foregroundMark x1="7262" y1="61125" x2="7262" y2="61125"/>
                        <a14:foregroundMark x1="26786" y1="92054" x2="26786" y2="92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58" y="4831233"/>
            <a:ext cx="575929" cy="5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udit Defense - Green Check Mark Gif - Free Transparent PNG Clipart Images 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92910" l="4048" r="90000">
                        <a14:foregroundMark x1="4048" y1="61858" x2="4048" y2="61858"/>
                        <a14:foregroundMark x1="24524" y1="92910" x2="24524" y2="92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67" y="5694567"/>
            <a:ext cx="575929" cy="5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672" y="1241069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one future means of transport in 3 and tick the words and phrases that describe its advantages. Can you add more words and phrases?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059" y="2153873"/>
            <a:ext cx="4942893" cy="4570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808" y="2373422"/>
            <a:ext cx="56163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Suggested answers: 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dirty="0"/>
              <a:t>economical, carrying many passengers, avoiding traffic jams, having an autopilot function, driverless, etc.</a:t>
            </a:r>
            <a:endParaRPr lang="en-US" sz="2800" dirty="0"/>
          </a:p>
        </p:txBody>
      </p:sp>
      <p:pic>
        <p:nvPicPr>
          <p:cNvPr id="19" name="Picture 2" descr="Audit Defense - Green Check Mark Gif - Free Transparent PNG Clipart Images 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0" b="91320" l="7024" r="90000">
                        <a14:foregroundMark x1="7024" y1="57335" x2="7024" y2="57335"/>
                        <a14:foregroundMark x1="24524" y1="91320" x2="24524" y2="91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43" y="2683106"/>
            <a:ext cx="401661" cy="39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udit Defense - Green Check Mark Gif - Free Transparent PNG Clipart Images 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0" b="91320" l="7024" r="90000">
                        <a14:foregroundMark x1="7024" y1="57335" x2="7024" y2="57335"/>
                        <a14:foregroundMark x1="24524" y1="91320" x2="24524" y2="91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791" y="3703524"/>
            <a:ext cx="401661" cy="39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udit Defense - Green Check Mark Gif - Free Transparent PNG Clipart Images 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0" b="91320" l="7024" r="90000">
                        <a14:foregroundMark x1="7024" y1="57335" x2="7024" y2="57335"/>
                        <a14:foregroundMark x1="24524" y1="91320" x2="24524" y2="91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39" y="4193854"/>
            <a:ext cx="401661" cy="39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udit Defense - Green Check Mark Gif - Free Transparent PNG Clipart Images 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0" b="91320" l="7024" r="90000">
                        <a14:foregroundMark x1="7024" y1="57335" x2="7024" y2="57335"/>
                        <a14:foregroundMark x1="24524" y1="91320" x2="24524" y2="91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791" y="4710689"/>
            <a:ext cx="401661" cy="39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udit Defense - Green Check Mark Gif - Free Transparent PNG Clipart Images 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0" b="91320" l="7024" r="90000">
                        <a14:foregroundMark x1="7024" y1="57335" x2="7024" y2="57335"/>
                        <a14:foregroundMark x1="24524" y1="91320" x2="24524" y2="91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791" y="6221436"/>
            <a:ext cx="401661" cy="39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udit Defense - Green Check Mark Gif - Free Transparent PNG Clipart Images 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0" b="91320" l="7024" r="90000">
                        <a14:foregroundMark x1="7024" y1="57335" x2="7024" y2="57335"/>
                        <a14:foregroundMark x1="24524" y1="91320" x2="24524" y2="91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434" y="5217316"/>
            <a:ext cx="401661" cy="39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291740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Write </a:t>
            </a:r>
            <a:r>
              <a:rPr lang="en-US" sz="2400" b="1">
                <a:cs typeface="Arial" panose="020B0604020202020204" pitchFamily="34" charset="0"/>
              </a:rPr>
              <a:t>a </a:t>
            </a:r>
            <a:r>
              <a:rPr lang="en-US" sz="2400" b="1">
                <a:cs typeface="Arial" panose="020B0604020202020204" pitchFamily="34" charset="0"/>
              </a:rPr>
              <a:t>paragraph </a:t>
            </a:r>
            <a:r>
              <a:rPr lang="en-US" sz="2400" b="1" smtClean="0">
                <a:cs typeface="Arial" panose="020B0604020202020204" pitchFamily="34" charset="0"/>
              </a:rPr>
              <a:t>of about </a:t>
            </a:r>
            <a:r>
              <a:rPr lang="en-US" sz="2400" b="1">
                <a:cs typeface="Arial" panose="020B0604020202020204" pitchFamily="34" charset="0"/>
              </a:rPr>
              <a:t>70 words </a:t>
            </a:r>
            <a:r>
              <a:rPr lang="en-US" sz="2400" b="1">
                <a:cs typeface="Arial" panose="020B0604020202020204" pitchFamily="34" charset="0"/>
              </a:rPr>
              <a:t>about </a:t>
            </a:r>
            <a:r>
              <a:rPr lang="en-US" sz="2400" b="1" smtClean="0">
                <a:cs typeface="Arial" panose="020B0604020202020204" pitchFamily="34" charset="0"/>
              </a:rPr>
              <a:t>the advantages </a:t>
            </a:r>
            <a:r>
              <a:rPr lang="en-US" sz="2400" b="1">
                <a:cs typeface="Arial" panose="020B0604020202020204" pitchFamily="34" charset="0"/>
              </a:rPr>
              <a:t>of the means of</a:t>
            </a:r>
            <a:endParaRPr lang="en-US" sz="2400" b="1">
              <a:cs typeface="Arial" panose="020B0604020202020204" pitchFamily="34" charset="0"/>
            </a:endParaRPr>
          </a:p>
          <a:p>
            <a:r>
              <a:rPr lang="en-US" sz="2400" b="1">
                <a:cs typeface="Arial" panose="020B0604020202020204" pitchFamily="34" charset="0"/>
              </a:rPr>
              <a:t>transport you’ve chosen</a:t>
            </a:r>
            <a:r>
              <a:rPr lang="en-US" sz="2400" b="1">
                <a:cs typeface="Arial" panose="020B0604020202020204" pitchFamily="34" charset="0"/>
              </a:rPr>
              <a:t>. </a:t>
            </a:r>
            <a:r>
              <a:rPr lang="en-US" sz="2400" b="1" smtClean="0">
                <a:cs typeface="Arial" panose="020B0604020202020204" pitchFamily="34" charset="0"/>
              </a:rPr>
              <a:t>Start your </a:t>
            </a:r>
            <a:r>
              <a:rPr lang="en-US" sz="2400" b="1">
                <a:cs typeface="Arial" panose="020B0604020202020204" pitchFamily="34" charset="0"/>
              </a:rPr>
              <a:t>writing as shown below..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" r="2376"/>
          <a:stretch>
            <a:fillRect/>
          </a:stretch>
        </p:blipFill>
        <p:spPr bwMode="auto">
          <a:xfrm>
            <a:off x="363763" y="2219417"/>
            <a:ext cx="4199359" cy="440691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8" y="2266359"/>
            <a:ext cx="4604243" cy="42687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83846" y="2184874"/>
            <a:ext cx="27134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More advantages: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/>
              <a:t>- economical</a:t>
            </a:r>
            <a:endParaRPr lang="en-US" sz="2400" dirty="0"/>
          </a:p>
          <a:p>
            <a:r>
              <a:rPr lang="en-US" sz="2400" dirty="0"/>
              <a:t>- carry many people</a:t>
            </a:r>
            <a:endParaRPr lang="en-US" sz="2400" dirty="0"/>
          </a:p>
          <a:p>
            <a:r>
              <a:rPr lang="en-US" sz="2400" dirty="0"/>
              <a:t>- avoid traffic jams</a:t>
            </a:r>
            <a:endParaRPr lang="en-US" sz="2400" dirty="0"/>
          </a:p>
          <a:p>
            <a:r>
              <a:rPr lang="en-US" sz="2400" dirty="0"/>
              <a:t>- have an autopilot function</a:t>
            </a:r>
            <a:endParaRPr lang="en-US" sz="2400" dirty="0"/>
          </a:p>
          <a:p>
            <a:r>
              <a:rPr lang="en-US" sz="2400" dirty="0"/>
              <a:t>- driverless</a:t>
            </a:r>
            <a:endParaRPr lang="en-US" sz="2400" dirty="0"/>
          </a:p>
          <a:p>
            <a:r>
              <a:rPr lang="en-US" sz="2400" dirty="0"/>
              <a:t>etc.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2357" y="1566559"/>
            <a:ext cx="3837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085" y="2706197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7" y="2539145"/>
            <a:ext cx="3644037" cy="364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8434" y="2252575"/>
            <a:ext cx="9166825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general and specific information about some future means of transport.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about the advantages of a future means of transport.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86" y="2263535"/>
            <a:ext cx="2330929" cy="233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9891" y="2015326"/>
            <a:ext cx="887245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Rewrite the letter on the notebook. 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0" y="3349977"/>
            <a:ext cx="3081461" cy="308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</a:t>
            </a:r>
            <a:r>
              <a:rPr lang="en-GB" b="1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86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8432" y="190029"/>
            <a:ext cx="113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70" y="2682976"/>
            <a:ext cx="5840730" cy="373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5454" y="1914652"/>
            <a:ext cx="10121092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general and specific information about some future means of transport.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about the advantages of a future means of transport.</a:t>
            </a:r>
            <a:endParaRPr lang="en-US" sz="2800" dirty="0">
              <a:latin typeface="Calibri (Body)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9380" y="1229479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4124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9380" y="440977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86150"/>
            <a:ext cx="6112624" cy="5511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935192"/>
            <a:ext cx="6130401" cy="186751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Listen to a talk between </a:t>
            </a:r>
            <a:r>
              <a:rPr lang="en-US" dirty="0" err="1">
                <a:solidFill>
                  <a:schemeClr val="tx1"/>
                </a:solidFill>
              </a:rPr>
              <a:t>Mr</a:t>
            </a:r>
            <a:r>
              <a:rPr lang="en-US" dirty="0">
                <a:solidFill>
                  <a:schemeClr val="tx1"/>
                </a:solidFill>
              </a:rPr>
              <a:t> Ha and his students. How many means of transport are they talking about?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to the talk again and complete each sentence with ONE word.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True or False statements.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989052"/>
            <a:ext cx="6115516" cy="15516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Choose one future means of transport in 3 and tick the words and phrases that describe its advantages. Can you add more words and phrases?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Write a paragraph of about 70 words about the advantages of the means of transport you’ve chosen.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63147" y="1557016"/>
            <a:ext cx="1148652" cy="9842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54748" y="2868946"/>
            <a:ext cx="1081685" cy="15408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630113" y="4764875"/>
            <a:ext cx="1196139" cy="10181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50885" y="578300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776" y="5808246"/>
            <a:ext cx="6112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24662" y="2871786"/>
            <a:ext cx="176253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8886" y="2173038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hronicaPro-Book"/>
              </a:rPr>
              <a:t>Which words/ phrases that you think are used to describe the future means of transport?</a:t>
            </a:r>
            <a:endParaRPr lang="en-US" sz="2800" b="1" dirty="0">
              <a:solidFill>
                <a:schemeClr val="accent6"/>
              </a:solidFill>
              <a:latin typeface="ChronicaPro-Book"/>
            </a:endParaRPr>
          </a:p>
        </p:txBody>
      </p:sp>
      <p:sp>
        <p:nvSpPr>
          <p:cNvPr id="7" name="Google Shape;1881;p31"/>
          <p:cNvSpPr txBox="1"/>
          <p:nvPr/>
        </p:nvSpPr>
        <p:spPr>
          <a:xfrm>
            <a:off x="-249907" y="12072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DISCUSSION</a:t>
            </a:r>
            <a:endParaRPr lang="en-US" sz="32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258" y="3336785"/>
            <a:ext cx="6507480" cy="278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881;p31"/>
          <p:cNvSpPr txBox="1"/>
          <p:nvPr/>
        </p:nvSpPr>
        <p:spPr>
          <a:xfrm>
            <a:off x="577568" y="156658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bullet train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r>
              <a:rPr lang="en-US" sz="4800" b="1" dirty="0">
                <a:solidFill>
                  <a:srgbClr val="F7941E"/>
                </a:solidFill>
              </a:rPr>
              <a:t> 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974" y="3292667"/>
            <a:ext cx="284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3600" b="1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bʊlɪt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ˌ</a:t>
            </a:r>
            <a:r>
              <a:rPr lang="en-US" sz="3600" b="1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treɪn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600" b="1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161" y="465938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tàu cao tốc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81" y="2272940"/>
            <a:ext cx="5386269" cy="3046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881;p31"/>
          <p:cNvSpPr txBox="1"/>
          <p:nvPr/>
        </p:nvSpPr>
        <p:spPr>
          <a:xfrm>
            <a:off x="42902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use up </a:t>
            </a:r>
            <a:r>
              <a:rPr lang="en-US" sz="4400" b="1" dirty="0">
                <a:solidFill>
                  <a:srgbClr val="F7941E"/>
                </a:solidFill>
              </a:rPr>
              <a:t>(</a:t>
            </a:r>
            <a:r>
              <a:rPr lang="en-US" sz="4400" b="1" dirty="0" err="1">
                <a:solidFill>
                  <a:srgbClr val="F7941E"/>
                </a:solidFill>
              </a:rPr>
              <a:t>phr.v</a:t>
            </a:r>
            <a:r>
              <a:rPr lang="en-US" sz="4400" b="1" dirty="0">
                <a:solidFill>
                  <a:srgbClr val="F7941E"/>
                </a:solidFill>
              </a:rPr>
              <a:t>.)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6387" y="3390591"/>
            <a:ext cx="1733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600" b="1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juz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up/</a:t>
            </a:r>
            <a:endParaRPr lang="en-US" sz="3600" b="1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8976" y="465912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sử dụng hết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r="11409" b="4733"/>
          <a:stretch>
            <a:fillRect/>
          </a:stretch>
        </p:blipFill>
        <p:spPr>
          <a:xfrm>
            <a:off x="5976883" y="1990618"/>
            <a:ext cx="5231129" cy="344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881;p31"/>
          <p:cNvSpPr txBox="1"/>
          <p:nvPr/>
        </p:nvSpPr>
        <p:spPr>
          <a:xfrm>
            <a:off x="366769" y="168541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comfortable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(a)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43091" y="3272976"/>
            <a:ext cx="2892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kʌmfətəbəl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795" y="48494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thoải mái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r="8287"/>
          <a:stretch>
            <a:fillRect/>
          </a:stretch>
        </p:blipFill>
        <p:spPr>
          <a:xfrm>
            <a:off x="5766816" y="1529234"/>
            <a:ext cx="5998464" cy="4629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96032" y="1402823"/>
          <a:ext cx="9399936" cy="39412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/>
                <a:gridCol w="2799546"/>
                <a:gridCol w="3576061"/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bullet train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/ˈ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bʊlɪt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ˌ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treɪn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/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tàu cao tốc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14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use up (</a:t>
                      </a:r>
                      <a:r>
                        <a:rPr lang="en-US" sz="28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phr.v</a:t>
                      </a: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</a:t>
                      </a: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up/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sử dụng hết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6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comfortable (adj)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kʌmfətəbəl</a:t>
                      </a: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thoải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mái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3177</Words>
  <Application>WPS Presentation</Application>
  <PresentationFormat>Widescreen</PresentationFormat>
  <Paragraphs>217</Paragraphs>
  <Slides>18</Slides>
  <Notes>13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SimSun</vt:lpstr>
      <vt:lpstr>Wingdings</vt:lpstr>
      <vt:lpstr>Myriad Pro</vt:lpstr>
      <vt:lpstr>Segoe Print</vt:lpstr>
      <vt:lpstr>Calibri (Body)</vt:lpstr>
      <vt:lpstr>Courier New</vt:lpstr>
      <vt:lpstr>Adobe Gothic Std B</vt:lpstr>
      <vt:lpstr>Yu Gothic UI Semibold</vt:lpstr>
      <vt:lpstr>ChronicaPro-Book</vt:lpstr>
      <vt:lpstr>Calibri</vt:lpstr>
      <vt:lpstr>Times New Roman</vt:lpstr>
      <vt:lpstr>Lucida Sans Unicode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HA</cp:lastModifiedBy>
  <cp:revision>183</cp:revision>
  <dcterms:created xsi:type="dcterms:W3CDTF">2020-12-09T02:04:00Z</dcterms:created>
  <dcterms:modified xsi:type="dcterms:W3CDTF">2024-04-09T10:07:00Z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30DF2AA525E140BD8332173C54EB262E_13</vt:lpwstr>
  </property>
  <property fmtid="{D5CDD505-2E9C-101B-9397-08002B2CF9AE}" pid="3" name="KSOProductBuildVer">
    <vt:lpwstr>1033-12.2.0.13489</vt:lpwstr>
  </property>
</Properties>
</file>