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  <p:sldId id="306" r:id="rId4"/>
    <p:sldId id="257" r:id="rId5"/>
    <p:sldId id="281" r:id="rId6"/>
    <p:sldId id="258" r:id="rId7"/>
    <p:sldId id="307" r:id="rId8"/>
    <p:sldId id="309" r:id="rId9"/>
    <p:sldId id="291" r:id="rId10"/>
    <p:sldId id="283" r:id="rId11"/>
    <p:sldId id="262" r:id="rId12"/>
    <p:sldId id="301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5AAB"/>
    <a:srgbClr val="A3E7FF"/>
    <a:srgbClr val="FFFFFF"/>
    <a:srgbClr val="D5F4FF"/>
    <a:srgbClr val="FFE89F"/>
    <a:srgbClr val="0088EE"/>
    <a:srgbClr val="CFD5EA"/>
    <a:srgbClr val="75DBFF"/>
    <a:srgbClr val="57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85" y="67"/>
      </p:cViewPr>
      <p:guideLst>
        <p:guide orient="horz" pos="2232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331" y="42732"/>
            <a:ext cx="79151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 mentions the following tips in the interview. Work in groups and discuss to put the tips in order from the easiest to the most difficult. 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0721" y="1633955"/>
            <a:ext cx="5917571" cy="468142"/>
            <a:chOff x="800828" y="1677609"/>
            <a:chExt cx="5917571" cy="468142"/>
          </a:xfrm>
        </p:grpSpPr>
        <p:sp>
          <p:nvSpPr>
            <p:cNvPr id="22" name="TextBox 21"/>
            <p:cNvSpPr txBox="1"/>
            <p:nvPr/>
          </p:nvSpPr>
          <p:spPr>
            <a:xfrm>
              <a:off x="800828" y="168408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5659" y="1677609"/>
              <a:ext cx="5442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Putting recycling bins in every classroom.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5122" y="3071863"/>
            <a:ext cx="6942651" cy="830997"/>
            <a:chOff x="800828" y="3679549"/>
            <a:chExt cx="6942651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800828" y="368820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5658" y="3679549"/>
              <a:ext cx="64678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Borrowing books from the school library instead of buying new ones.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1531" y="4113399"/>
            <a:ext cx="7480724" cy="470318"/>
            <a:chOff x="800828" y="4405829"/>
            <a:chExt cx="7480724" cy="470318"/>
          </a:xfrm>
        </p:grpSpPr>
        <p:sp>
          <p:nvSpPr>
            <p:cNvPr id="28" name="TextBox 27"/>
            <p:cNvSpPr txBox="1"/>
            <p:nvPr/>
          </p:nvSpPr>
          <p:spPr>
            <a:xfrm>
              <a:off x="800828" y="4414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75658" y="4405829"/>
              <a:ext cx="7005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Bringing reusable water bottles to school.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1531" y="4799903"/>
            <a:ext cx="8083397" cy="461665"/>
            <a:chOff x="800828" y="5436790"/>
            <a:chExt cx="8083397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800828" y="543679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75658" y="5436790"/>
              <a:ext cx="76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Planting trees at school.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0721" y="2236409"/>
            <a:ext cx="6602507" cy="830997"/>
            <a:chOff x="800828" y="2591059"/>
            <a:chExt cx="6602507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800828" y="261208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75658" y="2591059"/>
              <a:ext cx="6127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Exchanging old books and uniforms with friends or giving them to charity.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1531" y="5363453"/>
            <a:ext cx="6104969" cy="830997"/>
            <a:chOff x="800828" y="5436790"/>
            <a:chExt cx="6104969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800828" y="543679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f.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75658" y="5436790"/>
              <a:ext cx="5630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Finding creative ways to reuse old items before throwing them away.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662255" y="1633955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662255" y="2393321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662255" y="3218896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662255" y="4167143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662255" y="4853647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662255" y="5541909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2202" y="6273197"/>
            <a:ext cx="4830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Can you add more tips to the list?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8154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sz="2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you to  find creative ways to reuse old items. Can you think of any ways to reuse</a:t>
            </a:r>
            <a:endParaRPr lang="en-US" sz="25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96869" y="2214151"/>
            <a:ext cx="4415840" cy="593428"/>
            <a:chOff x="363372" y="1262747"/>
            <a:chExt cx="4064976" cy="593428"/>
          </a:xfrm>
        </p:grpSpPr>
        <p:sp>
          <p:nvSpPr>
            <p:cNvPr id="11" name="TextBox 10"/>
            <p:cNvSpPr txBox="1"/>
            <p:nvPr/>
          </p:nvSpPr>
          <p:spPr>
            <a:xfrm>
              <a:off x="363372" y="1262747"/>
              <a:ext cx="984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  <a:endParaRPr lang="en-US" sz="3200" b="1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7313" y="1271400"/>
              <a:ext cx="3601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used gift wrap?</a:t>
              </a:r>
              <a:endParaRPr lang="en-US" sz="3200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96870" y="3377426"/>
            <a:ext cx="4415840" cy="584775"/>
            <a:chOff x="369902" y="2142097"/>
            <a:chExt cx="4064976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369902" y="2142097"/>
              <a:ext cx="822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  <a:endParaRPr lang="en-US" sz="3200" b="1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4734" y="2142097"/>
              <a:ext cx="3590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used water bottles?</a:t>
              </a:r>
              <a:endParaRPr lang="en-US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96870" y="4584003"/>
            <a:ext cx="4415838" cy="593428"/>
            <a:chOff x="363373" y="4026312"/>
            <a:chExt cx="4064974" cy="593428"/>
          </a:xfrm>
        </p:grpSpPr>
        <p:sp>
          <p:nvSpPr>
            <p:cNvPr id="17" name="TextBox 16"/>
            <p:cNvSpPr txBox="1"/>
            <p:nvPr/>
          </p:nvSpPr>
          <p:spPr>
            <a:xfrm>
              <a:off x="363373" y="4034965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c.</a:t>
              </a:r>
              <a:endParaRPr lang="en-US" sz="3200" b="1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4" y="4026312"/>
              <a:ext cx="3590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used books?</a:t>
              </a:r>
              <a:endParaRPr lang="en-US" sz="3200"/>
            </a:p>
          </p:txBody>
        </p:sp>
      </p:grpSp>
      <p:sp>
        <p:nvSpPr>
          <p:cNvPr id="2" name="Oval 1"/>
          <p:cNvSpPr/>
          <p:nvPr/>
        </p:nvSpPr>
        <p:spPr>
          <a:xfrm>
            <a:off x="2475345" y="2214151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60775" y="3377426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47070" y="4532048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" y="3047057"/>
            <a:ext cx="7964401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3634"/>
            <a:ext cx="8812944" cy="22799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4042960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9" y="5277363"/>
            <a:ext cx="408794" cy="405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3940" y="4032645"/>
            <a:ext cx="382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 reporter is interviewing Nam, a member of the 3Rs Club. Read the interview. Find these words or phrases and underline them.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790" y="5265628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words / phrases with their meanings.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790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  <a:endParaRPr lang="en-US" sz="2800" b="1">
              <a:solidFill>
                <a:srgbClr val="0FB7BD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01580"/>
            <a:ext cx="318793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79275" y="4042960"/>
            <a:ext cx="4182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Nam mentions the following tips in the interview. Work in groups and discuss to put the tips in order from the easiest to the most diff icult. 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0038" y="5960178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6024076"/>
            <a:ext cx="382842" cy="4051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44042" y="5283894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tells you to  find creative ways to reuse old items. Can you think of any ways to reuse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9881"/>
            <a:ext cx="382842" cy="3609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3634"/>
            <a:ext cx="8812944" cy="22799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  <a:endParaRPr lang="en-US" sz="4000" b="1">
                <a:solidFill>
                  <a:srgbClr val="0084B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454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7899" y="23897"/>
            <a:ext cx="834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reporter is interviewing Nam, a member of the 3Rs Club. Read the interview. Find these words or phrases and underline them.</a:t>
            </a:r>
            <a:endParaRPr lang="en-US" sz="2400" b="1" spc="-10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01436" y="2738004"/>
            <a:ext cx="6941128" cy="1610591"/>
            <a:chOff x="1028700" y="2738004"/>
            <a:chExt cx="6941128" cy="1610591"/>
          </a:xfrm>
        </p:grpSpPr>
        <p:sp>
          <p:nvSpPr>
            <p:cNvPr id="4" name="Rounded Rectangle 3"/>
            <p:cNvSpPr/>
            <p:nvPr/>
          </p:nvSpPr>
          <p:spPr>
            <a:xfrm>
              <a:off x="1028700" y="2738004"/>
              <a:ext cx="6941128" cy="1610591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53736" y="3028950"/>
              <a:ext cx="16078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instead of</a:t>
              </a:r>
              <a:endParaRPr lang="en-US" sz="26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5094" y="3028949"/>
              <a:ext cx="16078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exchange</a:t>
              </a:r>
              <a:endParaRPr lang="en-US" sz="26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8206" y="3534485"/>
              <a:ext cx="21782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recycling bins</a:t>
              </a:r>
              <a:endParaRPr lang="en-US" sz="2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71070" y="3534485"/>
              <a:ext cx="14335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reusable</a:t>
              </a:r>
              <a:endParaRPr lang="en-US" sz="2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49251" y="3534485"/>
              <a:ext cx="14335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charity</a:t>
              </a:r>
              <a:endParaRPr lang="en-US" sz="26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582" y="1140560"/>
            <a:ext cx="8808835" cy="5760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Can you share with us some tips to make your school greener?</a:t>
            </a:r>
            <a:endParaRPr lang="en-US" sz="2200" dirty="0"/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Sure. Firstly, we put recycling bins in every classroom. </a:t>
            </a:r>
            <a:endParaRPr lang="en-US" sz="2200" dirty="0"/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What about old books and uniforms?</a:t>
            </a:r>
            <a:endParaRPr lang="en-US" sz="2200" dirty="0"/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We exchange them with our friends or give them to charity. We don’t throw them away. </a:t>
            </a:r>
            <a:endParaRPr lang="en-US" sz="2200" dirty="0"/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Anything else?</a:t>
            </a:r>
            <a:endParaRPr lang="en-US" sz="2200" dirty="0"/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We borrow books from the school library instead of buying new ones. </a:t>
            </a:r>
            <a:endParaRPr lang="en-US" sz="2200" dirty="0"/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Great! You can save much paper. </a:t>
            </a:r>
            <a:endParaRPr lang="en-US" sz="2200" dirty="0"/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And there’s another tip. We bring reusable water bottles to school. </a:t>
            </a:r>
            <a:r>
              <a:rPr lang="en-US" sz="2200" b="1" i="1" dirty="0"/>
              <a:t>Reporter: </a:t>
            </a:r>
            <a:r>
              <a:rPr lang="en-US" sz="2200" dirty="0"/>
              <a:t>I see lots of trees in your school. Is planting trees a good tip?</a:t>
            </a:r>
            <a:endParaRPr lang="en-US" sz="2200" dirty="0"/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Yeah. It makes our school greener. </a:t>
            </a:r>
            <a:endParaRPr lang="en-US" sz="2200" dirty="0"/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Thanks for sharing. Do you want to add anything?</a:t>
            </a:r>
            <a:endParaRPr lang="en-US" sz="2200" dirty="0"/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Finally, we usually find creative ways to reuse old items before throwing them away. </a:t>
            </a:r>
            <a:endParaRPr lang="en-US" sz="2200" dirty="0"/>
          </a:p>
          <a:p>
            <a:pPr>
              <a:lnSpc>
                <a:spcPct val="112000"/>
              </a:lnSpc>
            </a:pPr>
            <a:r>
              <a:rPr lang="en-US" sz="2200" dirty="0"/>
              <a:t>...</a:t>
            </a:r>
            <a:endParaRPr lang="en-US" sz="2200" dirty="0"/>
          </a:p>
        </p:txBody>
      </p:sp>
      <p:sp>
        <p:nvSpPr>
          <p:cNvPr id="7" name="Rounded Rectangle 6"/>
          <p:cNvSpPr/>
          <p:nvPr/>
        </p:nvSpPr>
        <p:spPr>
          <a:xfrm>
            <a:off x="1101435" y="118190"/>
            <a:ext cx="6941128" cy="10223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35525" y="118191"/>
            <a:ext cx="160787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instead of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4986883" y="118190"/>
            <a:ext cx="160787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exchange</a:t>
            </a:r>
            <a:endParaRPr lang="en-US" sz="2600"/>
          </a:p>
        </p:txBody>
      </p:sp>
      <p:sp>
        <p:nvSpPr>
          <p:cNvPr id="13" name="TextBox 12"/>
          <p:cNvSpPr txBox="1"/>
          <p:nvPr/>
        </p:nvSpPr>
        <p:spPr>
          <a:xfrm>
            <a:off x="1562502" y="559074"/>
            <a:ext cx="217822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recycling bins</a:t>
            </a:r>
            <a:endParaRPr lang="en-US" sz="2600"/>
          </a:p>
        </p:txBody>
      </p:sp>
      <p:sp>
        <p:nvSpPr>
          <p:cNvPr id="14" name="TextBox 13"/>
          <p:cNvSpPr txBox="1"/>
          <p:nvPr/>
        </p:nvSpPr>
        <p:spPr>
          <a:xfrm>
            <a:off x="4385366" y="559074"/>
            <a:ext cx="1433539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reusable</a:t>
            </a:r>
            <a:endParaRPr lang="en-US" sz="2600"/>
          </a:p>
        </p:txBody>
      </p:sp>
      <p:sp>
        <p:nvSpPr>
          <p:cNvPr id="15" name="TextBox 14"/>
          <p:cNvSpPr txBox="1"/>
          <p:nvPr/>
        </p:nvSpPr>
        <p:spPr>
          <a:xfrm>
            <a:off x="6463547" y="559074"/>
            <a:ext cx="1433539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charity</a:t>
            </a:r>
            <a:endParaRPr lang="en-US" sz="2600"/>
          </a:p>
        </p:txBody>
      </p:sp>
      <p:cxnSp>
        <p:nvCxnSpPr>
          <p:cNvPr id="4" name="Straight Connector 3"/>
          <p:cNvCxnSpPr/>
          <p:nvPr/>
        </p:nvCxnSpPr>
        <p:spPr>
          <a:xfrm>
            <a:off x="5643418" y="3777673"/>
            <a:ext cx="112683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57746" y="2687782"/>
            <a:ext cx="112683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16561" y="1930400"/>
            <a:ext cx="155448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89513" y="4525818"/>
            <a:ext cx="100584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72774" y="2687782"/>
            <a:ext cx="82296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215039" y="1078540"/>
            <a:ext cx="4839860" cy="5477950"/>
            <a:chOff x="4215039" y="1078540"/>
            <a:chExt cx="4839860" cy="5477950"/>
          </a:xfrm>
        </p:grpSpPr>
        <p:sp>
          <p:nvSpPr>
            <p:cNvPr id="58" name="Rectangle: Rounded Corners 57"/>
            <p:cNvSpPr/>
            <p:nvPr/>
          </p:nvSpPr>
          <p:spPr>
            <a:xfrm>
              <a:off x="4215044" y="1078540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5AAB"/>
                  </a:solidFill>
                </a:rPr>
                <a:t>e.</a:t>
              </a:r>
              <a:r>
                <a:rPr lang="en-US" sz="2400" dirty="0"/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the place of somebody or something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/>
            <p:cNvSpPr/>
            <p:nvPr/>
          </p:nvSpPr>
          <p:spPr>
            <a:xfrm>
              <a:off x="4215041" y="2196565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5AAB"/>
                  </a:solidFill>
                </a:rPr>
                <a:t>d.</a:t>
              </a:r>
              <a:r>
                <a:rPr lang="en-US" sz="2400" dirty="0"/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giving things to people in need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: Rounded Corners 59"/>
            <p:cNvSpPr/>
            <p:nvPr/>
          </p:nvSpPr>
          <p:spPr>
            <a:xfrm>
              <a:off x="4215040" y="3314590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400" b="1" dirty="0">
                  <a:solidFill>
                    <a:srgbClr val="005AAB"/>
                  </a:solidFill>
                </a:rPr>
                <a:t>a.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give something to a person and receive something from him / her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: Rounded Corners 60"/>
            <p:cNvSpPr/>
            <p:nvPr/>
          </p:nvSpPr>
          <p:spPr>
            <a:xfrm>
              <a:off x="4215039" y="4432615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400" b="1" dirty="0">
                  <a:solidFill>
                    <a:srgbClr val="005AAB"/>
                  </a:solidFill>
                </a:rPr>
                <a:t>b. </a:t>
              </a:r>
              <a:r>
                <a:rPr lang="en-US" sz="2400" dirty="0">
                  <a:solidFill>
                    <a:schemeClr val="tx1"/>
                  </a:solidFill>
                </a:rPr>
                <a:t>can be used again</a:t>
              </a:r>
              <a:r>
                <a:rPr lang="en-US" sz="2400" dirty="0"/>
                <a:t> 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: Rounded Corners 61"/>
            <p:cNvSpPr/>
            <p:nvPr/>
          </p:nvSpPr>
          <p:spPr>
            <a:xfrm>
              <a:off x="4215039" y="5550650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400" b="1" dirty="0">
                  <a:solidFill>
                    <a:srgbClr val="005AAB"/>
                  </a:solidFill>
                </a:rPr>
                <a:t>c.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containers for things that can be recycled</a:t>
              </a:r>
              <a:r>
                <a:rPr lang="en-US" sz="2400" dirty="0"/>
                <a:t> 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62209" cy="96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94006"/>
            <a:ext cx="754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/ phrases with their meanings.</a:t>
            </a:r>
            <a:endParaRPr lang="en-US" sz="2400" b="1" spc="-5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4215044" y="1078540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a.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give something to a person and receive something from him / her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4215041" y="2196565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b.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can be used again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4215040" y="3314590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005AAB"/>
                </a:solidFill>
              </a:rPr>
              <a:t>c.</a:t>
            </a:r>
            <a:r>
              <a:rPr lang="en-US" sz="2400" dirty="0"/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containers for things that can be recycled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4215039" y="4432615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005AAB"/>
                </a:solidFill>
              </a:rPr>
              <a:t>d.</a:t>
            </a:r>
            <a:r>
              <a:rPr lang="en-US" sz="2400" dirty="0"/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giving things to people in need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4215039" y="5550650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005AAB"/>
                </a:solidFill>
              </a:rPr>
              <a:t>e.</a:t>
            </a:r>
            <a:r>
              <a:rPr lang="en-US" sz="2400" dirty="0"/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the place of somebody or something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: Rounded Corners 46"/>
          <p:cNvSpPr/>
          <p:nvPr/>
        </p:nvSpPr>
        <p:spPr>
          <a:xfrm>
            <a:off x="513700" y="1235090"/>
            <a:ext cx="2669309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1. </a:t>
            </a:r>
            <a:r>
              <a:rPr lang="en-US" sz="2400" dirty="0">
                <a:solidFill>
                  <a:schemeClr val="tx1"/>
                </a:solidFill>
              </a:rPr>
              <a:t>instead of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7"/>
          <p:cNvSpPr/>
          <p:nvPr/>
        </p:nvSpPr>
        <p:spPr>
          <a:xfrm>
            <a:off x="513700" y="2344608"/>
            <a:ext cx="2669309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2. </a:t>
            </a:r>
            <a:r>
              <a:rPr lang="en-US" sz="2400" dirty="0">
                <a:solidFill>
                  <a:schemeClr val="tx1"/>
                </a:solidFill>
              </a:rPr>
              <a:t>charity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: Rounded Corners 48"/>
          <p:cNvSpPr/>
          <p:nvPr/>
        </p:nvSpPr>
        <p:spPr>
          <a:xfrm>
            <a:off x="513699" y="3454126"/>
            <a:ext cx="2669310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3. </a:t>
            </a:r>
            <a:r>
              <a:rPr lang="en-US" sz="2400" dirty="0">
                <a:solidFill>
                  <a:schemeClr val="tx1"/>
                </a:solidFill>
              </a:rPr>
              <a:t>exchange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513698" y="4563370"/>
            <a:ext cx="2669311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4. </a:t>
            </a:r>
            <a:r>
              <a:rPr lang="en-US" sz="2400" dirty="0">
                <a:solidFill>
                  <a:schemeClr val="tx1"/>
                </a:solidFill>
              </a:rPr>
              <a:t>reusable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1" name="Rectangle: Rounded Corners 50"/>
          <p:cNvSpPr/>
          <p:nvPr/>
        </p:nvSpPr>
        <p:spPr>
          <a:xfrm>
            <a:off x="513698" y="5672615"/>
            <a:ext cx="2669311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5. </a:t>
            </a:r>
            <a:r>
              <a:rPr lang="en-US" sz="2400" dirty="0">
                <a:solidFill>
                  <a:schemeClr val="tx1"/>
                </a:solidFill>
              </a:rPr>
              <a:t>recycling bins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47" idx="3"/>
            <a:endCxn id="5" idx="1"/>
          </p:cNvCxnSpPr>
          <p:nvPr/>
        </p:nvCxnSpPr>
        <p:spPr>
          <a:xfrm>
            <a:off x="3183009" y="1558363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73768" y="2675963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183004" y="3802799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183009" y="4920399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173768" y="5991817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4.72222E-6 0.3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4.72222E-6 0.32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3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4.72222E-6 0.325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4.72222E-6 -0.326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2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4.72222E-6 -0.65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3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6722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  <a:endParaRPr lang="en-US" sz="25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87" name="Rounded Rectangle 8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25632" y="1640347"/>
            <a:ext cx="6264833" cy="470318"/>
            <a:chOff x="363373" y="1262747"/>
            <a:chExt cx="6264833" cy="470318"/>
          </a:xfrm>
        </p:grpSpPr>
        <p:sp>
          <p:nvSpPr>
            <p:cNvPr id="91" name="TextBox 9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interview about?</a:t>
              </a:r>
              <a:endParaRPr lang="en-US" sz="2400" i="1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25632" y="2637366"/>
            <a:ext cx="6471767" cy="461665"/>
            <a:chOff x="369902" y="2142097"/>
            <a:chExt cx="6471767" cy="461665"/>
          </a:xfrm>
        </p:grpSpPr>
        <p:sp>
          <p:nvSpPr>
            <p:cNvPr id="94" name="TextBox 9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will they put in every classroom?</a:t>
              </a:r>
              <a:endParaRPr lang="en-US" sz="24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25632" y="3625732"/>
            <a:ext cx="7613923" cy="470318"/>
            <a:chOff x="363373" y="4026312"/>
            <a:chExt cx="7613923" cy="470318"/>
          </a:xfrm>
        </p:grpSpPr>
        <p:sp>
          <p:nvSpPr>
            <p:cNvPr id="97" name="TextBox 9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38203" y="4026312"/>
              <a:ext cx="7139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can they do with their old uniforms?</a:t>
              </a:r>
              <a:endParaRPr lang="en-US" sz="240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25632" y="4614098"/>
            <a:ext cx="6795083" cy="470318"/>
            <a:chOff x="363373" y="3312302"/>
            <a:chExt cx="6795083" cy="470318"/>
          </a:xfrm>
        </p:grpSpPr>
        <p:sp>
          <p:nvSpPr>
            <p:cNvPr id="100" name="TextBox 9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38204" y="3312302"/>
              <a:ext cx="6320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What do they do instead of buying new books?</a:t>
              </a:r>
              <a:endParaRPr lang="en-US" sz="240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25632" y="5619770"/>
            <a:ext cx="7086027" cy="470318"/>
            <a:chOff x="363373" y="5669935"/>
            <a:chExt cx="7086027" cy="470318"/>
          </a:xfrm>
        </p:grpSpPr>
        <p:sp>
          <p:nvSpPr>
            <p:cNvPr id="103" name="TextBox 102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38203" y="5669935"/>
              <a:ext cx="6611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type of water bottles do they bring to school?</a:t>
              </a:r>
              <a:endParaRPr lang="en-US" sz="2400"/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1301816" y="24785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301816" y="35453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305941" y="45529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1305941" y="55458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1305941" y="6526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737062" y="23439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737062" y="34450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737062" y="4393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37062" y="542094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37062" y="6401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89573" y="2115542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Ways to become greener at school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00462" y="318637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Recycing</a:t>
            </a:r>
            <a:r>
              <a:rPr lang="en-US" sz="2400" dirty="0">
                <a:solidFill>
                  <a:srgbClr val="00B050"/>
                </a:solidFill>
              </a:rPr>
              <a:t> bins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89572" y="4137221"/>
            <a:ext cx="7486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Exchange old uniforms with friends or give them to charity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89572" y="5153778"/>
            <a:ext cx="7486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Borrow books from the library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89572" y="6132883"/>
            <a:ext cx="7486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Reusable water bottles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  <a:endParaRPr lang="en-US" sz="4000" b="1">
                <a:solidFill>
                  <a:srgbClr val="0084B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3019</Words>
  <Application>WPS Presentation</Application>
  <PresentationFormat>On-screen Show (4:3)</PresentationFormat>
  <Paragraphs>159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Calibri Light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HA</cp:lastModifiedBy>
  <cp:revision>124</cp:revision>
  <dcterms:created xsi:type="dcterms:W3CDTF">2020-12-09T02:04:00Z</dcterms:created>
  <dcterms:modified xsi:type="dcterms:W3CDTF">2024-04-09T10:10:35Z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3BC5B6D08B3543AD8091452D9E47C8C3_13</vt:lpwstr>
  </property>
  <property fmtid="{D5CDD505-2E9C-101B-9397-08002B2CF9AE}" pid="3" name="KSOProductBuildVer">
    <vt:lpwstr>1033-12.2.0.13489</vt:lpwstr>
  </property>
</Properties>
</file>