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74" r:id="rId3"/>
    <p:sldId id="295" r:id="rId4"/>
    <p:sldId id="257" r:id="rId5"/>
    <p:sldId id="276" r:id="rId6"/>
    <p:sldId id="258" r:id="rId7"/>
    <p:sldId id="297" r:id="rId8"/>
    <p:sldId id="273" r:id="rId9"/>
    <p:sldId id="298" r:id="rId10"/>
    <p:sldId id="299" r:id="rId11"/>
    <p:sldId id="260" r:id="rId12"/>
    <p:sldId id="300" r:id="rId13"/>
    <p:sldId id="277" r:id="rId14"/>
    <p:sldId id="294" r:id="rId15"/>
    <p:sldId id="262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ECF8FE"/>
    <a:srgbClr val="D3EFFD"/>
    <a:srgbClr val="C4E9FC"/>
    <a:srgbClr val="84D1F8"/>
    <a:srgbClr val="AAE0FA"/>
    <a:srgbClr val="F4A6C7"/>
    <a:srgbClr val="FBDFEB"/>
    <a:srgbClr val="76ABDC"/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15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16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media" Target="../media/audio2.wav"/><Relationship Id="rId3" Type="http://schemas.openxmlformats.org/officeDocument/2006/relationships/audio" Target="NULL" TargetMode="External"/><Relationship Id="rId2" Type="http://schemas.openxmlformats.org/officeDocument/2006/relationships/slide" Target="slide10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microsoft.com/office/2007/relationships/media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media" Target="../media/audio1.wav"/><Relationship Id="rId3" Type="http://schemas.openxmlformats.org/officeDocument/2006/relationships/audio" Target="NULL" TargetMode="External"/><Relationship Id="rId2" Type="http://schemas.openxmlformats.org/officeDocument/2006/relationships/slide" Target="slide7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media" Target="../media/audio1.wav"/><Relationship Id="rId3" Type="http://schemas.openxmlformats.org/officeDocument/2006/relationships/audio" Target="NULL" TargetMode="External"/><Relationship Id="rId2" Type="http://schemas.openxmlformats.org/officeDocument/2006/relationships/slide" Target="slide6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media" Target="../media/audio1.wav"/><Relationship Id="rId3" Type="http://schemas.openxmlformats.org/officeDocument/2006/relationships/audio" Target="NULL" TargetMode="External"/><Relationship Id="rId2" Type="http://schemas.openxmlformats.org/officeDocument/2006/relationships/slide" Target="slide9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media" Target="../media/audio1.wav"/><Relationship Id="rId3" Type="http://schemas.openxmlformats.org/officeDocument/2006/relationships/audio" Target="NULL" TargetMode="External"/><Relationship Id="rId2" Type="http://schemas.openxmlformats.org/officeDocument/2006/relationships/slide" Target="slide8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268" y="184760"/>
            <a:ext cx="800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0084" y="1295401"/>
          <a:ext cx="8829617" cy="47133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17346"/>
                <a:gridCol w="833187"/>
                <a:gridCol w="779084"/>
              </a:tblGrid>
              <a:tr h="74352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T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F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Mi thinks they can recycle things in the bins.</a:t>
                      </a:r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2400"/>
                        <a:t>At book fairs, students can exchange their old books.</a:t>
                      </a:r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/>
                        <a:t>Nam thinks students will save money if they go to school by bus.</a:t>
                      </a:r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Students can exchange their used uniforms at uniform fairs.</a:t>
                      </a:r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B2_3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8652" y="205542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6" action="ppaction://hlinksldjump"/>
          </p:cNvPr>
          <p:cNvSpPr/>
          <p:nvPr/>
        </p:nvSpPr>
        <p:spPr>
          <a:xfrm>
            <a:off x="3768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6514" y="225355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3714" y="319566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0676" y="413113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3714" y="517484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595" y="720545"/>
              <a:ext cx="8486470" cy="5139869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Mi: I'm Mi from class 6A. If I become the president of the Club, I'll first talk to my friends about putting a recycling bin in every classroom. We can reuse the things we have in these bins. Secondly, I'll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 some book fairs. Students can exchange their used books at these fairs.</a:t>
              </a:r>
              <a:endParaRPr lang="en-US" sz="2600" b="0" i="0" dirty="0">
                <a:solidFill>
                  <a:srgbClr val="333333"/>
                </a:solidFill>
                <a:effectLst/>
                <a:latin typeface="Helvetica Neue"/>
              </a:endParaRPr>
            </a:p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Nam: I'm Nam from class 6E. If I become the president of the Club, I'll encourage students to go to school by bus. It'll be fun and help the environment. Next, I'll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 some uniform fairs. This is where students can exchange used uniforms with other students.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Multiplication Sign 7">
            <a:hlinkClick r:id="rId2" action="ppaction://hlinksldjump"/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2_3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495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  <a:endParaRPr lang="en-US" sz="4000" b="1">
                <a:solidFill>
                  <a:srgbClr val="0084B1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2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477" y="0"/>
            <a:ext cx="7903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Interview a classmate. Ask him/ her what two things he / she will do if he / she becomes the president of the 3Rs Club. Take notes below.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6341" y="1527464"/>
            <a:ext cx="535131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/>
              <a:t>Name  ___________________________ 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/>
              <a:t>Idea 1  ___________________________ 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/>
              <a:t>Idea 2  ___________________________</a:t>
            </a:r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6" y="2836938"/>
            <a:ext cx="9003723" cy="40210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403" y="3244334"/>
            <a:ext cx="28958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/>
              <a:t>Study Skill - Writing</a:t>
            </a:r>
            <a:endParaRPr lang="en-US" sz="2600" b="1"/>
          </a:p>
        </p:txBody>
      </p:sp>
      <p:sp>
        <p:nvSpPr>
          <p:cNvPr id="9" name="Rectangle 8"/>
          <p:cNvSpPr/>
          <p:nvPr/>
        </p:nvSpPr>
        <p:spPr>
          <a:xfrm>
            <a:off x="915476" y="3720890"/>
            <a:ext cx="75427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Giving explanations and / or examples is an important writing skill.</a:t>
            </a:r>
            <a:endParaRPr lang="en-US" sz="2400"/>
          </a:p>
          <a:p>
            <a:r>
              <a:rPr lang="en-US" sz="2400"/>
              <a:t>You should give explanations and / or examples to support your ideas.</a:t>
            </a:r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915476" y="5290550"/>
            <a:ext cx="142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Example: 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9090" y="5752215"/>
            <a:ext cx="7779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Secondly, I’ll organise some book fairs. At these events students can exchange their used books.</a:t>
            </a:r>
            <a:endParaRPr lang="en-US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236" y="0"/>
            <a:ext cx="7459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about your classmate’s ideas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Write about 50 words.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117" y="2317177"/>
            <a:ext cx="7813767" cy="30757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6648" y="2849618"/>
            <a:ext cx="7574972" cy="183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/>
              <a:t>My classmate is _________________. If _______ becomes the president of the 3Rs Club, ______ will do two things. Firstly, ________________________</a:t>
            </a:r>
            <a:endParaRPr lang="en-US" sz="2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7057"/>
            <a:ext cx="7964401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58131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55036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9" y="384496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" y="548529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5500368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062" y="3870485"/>
            <a:ext cx="423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639" y="5473559"/>
            <a:ext cx="410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8825" y="5473559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about your classmate’s ideas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Write about 50 words.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046" y="316237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5702" y="3160570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  <a:endParaRPr lang="en-US" sz="2800" b="1">
              <a:solidFill>
                <a:srgbClr val="0FB7BD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02" y="3887807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16096" y="3876072"/>
            <a:ext cx="404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Interview a classmate. Ask him/ her what two things he / she will do if he / she becomes the president of the 3Rs Club. Take notes below.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1485" y="56111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  <a:endParaRPr lang="en-US" sz="4000" b="1">
                <a:solidFill>
                  <a:srgbClr val="0084B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79" y="2278153"/>
            <a:ext cx="5739642" cy="45004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1776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74839"/>
            <a:ext cx="79737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4" y="1652154"/>
            <a:ext cx="3539926" cy="3961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44" y="1851684"/>
            <a:ext cx="3475915" cy="38897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1991" y="5881255"/>
            <a:ext cx="219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Mi</a:t>
            </a:r>
            <a:endParaRPr lang="en-US" sz="4000" b="1"/>
          </a:p>
        </p:txBody>
      </p:sp>
      <p:sp>
        <p:nvSpPr>
          <p:cNvPr id="17" name="TextBox 16"/>
          <p:cNvSpPr txBox="1"/>
          <p:nvPr/>
        </p:nvSpPr>
        <p:spPr>
          <a:xfrm>
            <a:off x="5753860" y="5881255"/>
            <a:ext cx="219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Nam</a:t>
            </a:r>
            <a:endParaRPr lang="en-US" sz="4000" b="1"/>
          </a:p>
        </p:txBody>
      </p:sp>
      <p:pic>
        <p:nvPicPr>
          <p:cNvPr id="2" name="B2_3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8656" y="9500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37259" y="381579"/>
          <a:ext cx="8669483" cy="5725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281"/>
                <a:gridCol w="6226202"/>
              </a:tblGrid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Name</a:t>
                      </a:r>
                      <a:endParaRPr lang="en-US" sz="4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Mi</a:t>
                      </a:r>
                      <a:endParaRPr lang="en-US" sz="4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Class</a:t>
                      </a:r>
                      <a:endParaRPr lang="en-US" sz="2600"/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(1)</a:t>
                      </a:r>
                      <a:endParaRPr lang="en-US" sz="2600" dirty="0"/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1</a:t>
                      </a:r>
                      <a:endParaRPr lang="en-US" sz="2600"/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Putting a (2)                  bin in every classroom</a:t>
                      </a:r>
                      <a:endParaRPr lang="en-US" sz="2600" dirty="0"/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</a:tr>
              <a:tr h="1509108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2</a:t>
                      </a:r>
                      <a:endParaRPr lang="en-US" sz="2600"/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Having (3)                 fairs</a:t>
                      </a:r>
                      <a:endParaRPr lang="en-US" sz="2600" dirty="0"/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8344"/>
            <a:ext cx="1228723" cy="1375001"/>
          </a:xfrm>
          <a:prstGeom prst="rect">
            <a:avLst/>
          </a:prstGeom>
        </p:spPr>
      </p:pic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768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B2_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336.000000" end="27987.0683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2688" y="866939"/>
            <a:ext cx="487363" cy="48736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186545" y="2678545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02865" y="4091708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30639" y="5541817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86545" y="2265636"/>
            <a:ext cx="5453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6A</a:t>
            </a:r>
            <a:endParaRPr lang="en-US" sz="26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0614" y="3635654"/>
            <a:ext cx="13766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recycling</a:t>
            </a:r>
            <a:endParaRPr lang="en-US" sz="26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3168" y="5124790"/>
            <a:ext cx="8643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book</a:t>
            </a:r>
            <a:endParaRPr lang="en-US" sz="2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595" y="720545"/>
              <a:ext cx="8486470" cy="29097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Mi: I'm Mi from class 6A. If I become the president of the Club, I'll first talk to my friends about putting a recycling bin in every classroom. We can reuse the things we have in these bins. Secondly, I'll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some book fairs. Students can exchange their used books at these fairs.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Multiplication Sign 7">
            <a:hlinkClick r:id="rId2" action="ppaction://hlinksldjump"/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336.000000" end="27987.0683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37259" y="353872"/>
          <a:ext cx="8669483" cy="5725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281"/>
                <a:gridCol w="6226202"/>
              </a:tblGrid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Name</a:t>
                      </a:r>
                      <a:endParaRPr lang="en-US" sz="4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</a:rPr>
                        <a:t>             </a:t>
                      </a:r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Nam</a:t>
                      </a:r>
                      <a:endParaRPr lang="en-US" sz="4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Class</a:t>
                      </a:r>
                      <a:endParaRPr lang="en-US" sz="2600"/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(4) </a:t>
                      </a:r>
                      <a:endParaRPr lang="en-US" sz="2600" dirty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1</a:t>
                      </a:r>
                      <a:endParaRPr lang="en-US" sz="2600"/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Encouraging students to use (5)</a:t>
                      </a:r>
                      <a:endParaRPr lang="en-US" sz="2800" dirty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</a:tr>
              <a:tr h="1509108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2</a:t>
                      </a:r>
                      <a:endParaRPr lang="en-US" sz="2600"/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Organising</a:t>
                      </a:r>
                      <a:r>
                        <a:rPr lang="en-US" sz="2800" dirty="0"/>
                        <a:t> (6)               fairs</a:t>
                      </a:r>
                      <a:endParaRPr lang="en-US" sz="2800" dirty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8346"/>
            <a:ext cx="1228723" cy="1374999"/>
          </a:xfrm>
          <a:prstGeom prst="rect">
            <a:avLst/>
          </a:prstGeom>
        </p:spPr>
      </p:pic>
      <p:sp>
        <p:nvSpPr>
          <p:cNvPr id="5" name="Rounded Rectangle 3">
            <a:hlinkClick r:id="rId2" action="ppaction://hlinksldjump"/>
          </p:cNvPr>
          <p:cNvSpPr/>
          <p:nvPr/>
        </p:nvSpPr>
        <p:spPr>
          <a:xfrm>
            <a:off x="3768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B2_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000.000000" end="1790.0679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4434" y="846818"/>
            <a:ext cx="487363" cy="48736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186545" y="2678545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86545" y="2265636"/>
            <a:ext cx="5164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16649"/>
                </a:solidFill>
              </a:rPr>
              <a:t>6E</a:t>
            </a:r>
            <a:endParaRPr lang="en-US" sz="2600" dirty="0">
              <a:solidFill>
                <a:srgbClr val="F1664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342909" y="4045527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42909" y="3641854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16649"/>
                </a:solidFill>
              </a:rPr>
              <a:t>bus</a:t>
            </a:r>
            <a:endParaRPr lang="en-US" sz="2600" dirty="0">
              <a:solidFill>
                <a:srgbClr val="F16649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790797" y="5514109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66852" y="5091963"/>
            <a:ext cx="12645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16649"/>
                </a:solidFill>
              </a:rPr>
              <a:t>uniform</a:t>
            </a:r>
            <a:endParaRPr lang="en-US" sz="2600" dirty="0">
              <a:solidFill>
                <a:srgbClr val="F1664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595" y="720545"/>
              <a:ext cx="8486470" cy="29097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Nam: I'm Nam from class 6E. If I become the president of the Club, I'll encourage students to go to school by bus. It'll be fun and help the environment. Next, I'll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some uniform fairs. This is where students can exchange used uniforms with other students.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Multiplication Sign 7">
            <a:hlinkClick r:id="rId2" action="ppaction://hlinksldjump"/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000.000000" end="1790.0679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3018</Words>
  <Application>WPS Presentation</Application>
  <PresentationFormat>On-screen Show (4:3)</PresentationFormat>
  <Paragraphs>126</Paragraphs>
  <Slides>15</Slides>
  <Notes>0</Notes>
  <HiddenSlides>3</HiddenSlides>
  <MMClips>7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SimSun</vt:lpstr>
      <vt:lpstr>Wingdings</vt:lpstr>
      <vt:lpstr>Wingdings 2</vt:lpstr>
      <vt:lpstr>Helvetica Neue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HA</cp:lastModifiedBy>
  <cp:revision>119</cp:revision>
  <dcterms:created xsi:type="dcterms:W3CDTF">2020-12-09T02:04:00Z</dcterms:created>
  <dcterms:modified xsi:type="dcterms:W3CDTF">2024-04-09T10:10:57Z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8FBDA5B30AAF42AFB237FEEBA9F6CE59_13</vt:lpwstr>
  </property>
  <property fmtid="{D5CDD505-2E9C-101B-9397-08002B2CF9AE}" pid="3" name="KSOProductBuildVer">
    <vt:lpwstr>1033-12.2.0.13489</vt:lpwstr>
  </property>
</Properties>
</file>