
<file path=[Content_Types].xml><?xml version="1.0" encoding="utf-8"?>
<Types xmlns="http://schemas.openxmlformats.org/package/2006/content-types">
  <Default Extension="png" ContentType="image/png"/>
  <Default Extension="mp3" ContentType="audio/unknown"/>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7"/>
  </p:notesMasterIdLst>
  <p:sldIdLst>
    <p:sldId id="263" r:id="rId2"/>
    <p:sldId id="287" r:id="rId3"/>
    <p:sldId id="332" r:id="rId4"/>
    <p:sldId id="333" r:id="rId5"/>
    <p:sldId id="347" r:id="rId6"/>
    <p:sldId id="348" r:id="rId7"/>
    <p:sldId id="349" r:id="rId8"/>
    <p:sldId id="350" r:id="rId9"/>
    <p:sldId id="351" r:id="rId10"/>
    <p:sldId id="313" r:id="rId11"/>
    <p:sldId id="334" r:id="rId12"/>
    <p:sldId id="288" r:id="rId13"/>
    <p:sldId id="281" r:id="rId14"/>
    <p:sldId id="317" r:id="rId15"/>
    <p:sldId id="318" r:id="rId16"/>
    <p:sldId id="353" r:id="rId17"/>
    <p:sldId id="354" r:id="rId18"/>
    <p:sldId id="320" r:id="rId19"/>
    <p:sldId id="366" r:id="rId20"/>
    <p:sldId id="368" r:id="rId21"/>
    <p:sldId id="293" r:id="rId22"/>
    <p:sldId id="356" r:id="rId23"/>
    <p:sldId id="292" r:id="rId24"/>
    <p:sldId id="369" r:id="rId25"/>
    <p:sldId id="363" r:id="rId26"/>
    <p:sldId id="357" r:id="rId27"/>
    <p:sldId id="375" r:id="rId28"/>
    <p:sldId id="321" r:id="rId29"/>
    <p:sldId id="297" r:id="rId30"/>
    <p:sldId id="339" r:id="rId31"/>
    <p:sldId id="372" r:id="rId32"/>
    <p:sldId id="338" r:id="rId33"/>
    <p:sldId id="340" r:id="rId34"/>
    <p:sldId id="359" r:id="rId35"/>
    <p:sldId id="346" r:id="rId36"/>
    <p:sldId id="345" r:id="rId37"/>
    <p:sldId id="371" r:id="rId38"/>
    <p:sldId id="343" r:id="rId39"/>
    <p:sldId id="344" r:id="rId40"/>
    <p:sldId id="358" r:id="rId41"/>
    <p:sldId id="374" r:id="rId42"/>
    <p:sldId id="303" r:id="rId43"/>
    <p:sldId id="310" r:id="rId44"/>
    <p:sldId id="304" r:id="rId45"/>
    <p:sldId id="305" r:id="rId46"/>
    <p:sldId id="306" r:id="rId47"/>
    <p:sldId id="307" r:id="rId48"/>
    <p:sldId id="308" r:id="rId49"/>
    <p:sldId id="309" r:id="rId50"/>
    <p:sldId id="324" r:id="rId51"/>
    <p:sldId id="325" r:id="rId52"/>
    <p:sldId id="360" r:id="rId53"/>
    <p:sldId id="361" r:id="rId54"/>
    <p:sldId id="370" r:id="rId55"/>
    <p:sldId id="327" r:id="rId56"/>
  </p:sldIdLst>
  <p:sldSz cx="18288000" cy="10287000"/>
  <p:notesSz cx="6858000" cy="9144000"/>
  <p:embeddedFontLst>
    <p:embeddedFont>
      <p:font typeface="微软雅黑" pitchFamily="34" charset="-122"/>
      <p:regular r:id="rId58"/>
      <p:bold r:id="rId59"/>
    </p:embeddedFont>
    <p:embeddedFont>
      <p:font typeface="#9Slide03 Arima Madurai Black" charset="0"/>
      <p:bold r:id="rId60"/>
    </p:embeddedFont>
    <p:embeddedFont>
      <p:font typeface="#9Slide03 Arima Madurai" charset="0"/>
      <p:regular r:id="rId61"/>
    </p:embeddedFont>
    <p:embeddedFont>
      <p:font typeface="宋体" pitchFamily="2" charset="-122"/>
      <p:regular r:id="rId62"/>
    </p:embeddedFont>
    <p:embeddedFont>
      <p:font typeface="Slogan" pitchFamily="18" charset="0"/>
      <p:regular r:id="rId63"/>
    </p:embeddedFont>
    <p:embeddedFont>
      <p:font typeface="Calibri Light" pitchFamily="34" charset="0"/>
      <p:regular r:id="rId64"/>
      <p:italic r:id="rId65"/>
    </p:embeddedFont>
    <p:embeddedFont>
      <p:font typeface="#9Slide03 Arima Madurai Bold" charset="0"/>
      <p:bold r:id="rId66"/>
    </p:embeddedFont>
    <p:embeddedFont>
      <p:font typeface="Tiffany" pitchFamily="18" charset="0"/>
      <p:regular r:id="rId67"/>
    </p:embeddedFont>
    <p:embeddedFont>
      <p:font typeface="Calibri" pitchFamily="34" charset="0"/>
      <p:regular r:id="rId68"/>
      <p:bold r:id="rId69"/>
      <p:italic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p15="http://schemas.microsoft.com/office/powerpoint/2012/main" xmlns=""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22" autoAdjust="0"/>
  </p:normalViewPr>
  <p:slideViewPr>
    <p:cSldViewPr>
      <p:cViewPr>
        <p:scale>
          <a:sx n="50" d="100"/>
          <a:sy n="50" d="100"/>
        </p:scale>
        <p:origin x="-418" y="-3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7/16/2023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25</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2023/7/16</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BAI%2034/C&#7845;u%20t&#7841;o%20H&#7879;%20h&#244;%20h&#7845;p%20c&#7911;a%20ng&#432;&#7901;i.m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BAI%2034/Traodoikhiophoi.mp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hyperlink" Target="BAI%2034/BENHHH%20THUONGGAP.mp4"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18" Type="http://schemas.openxmlformats.org/officeDocument/2006/relationships/slide" Target="slide10.xml"/><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gif"/><Relationship Id="rId25" Type="http://schemas.openxmlformats.org/officeDocument/2006/relationships/slide" Target="slide6.xml"/><Relationship Id="rId2" Type="http://schemas.openxmlformats.org/officeDocument/2006/relationships/audio" Target="../media/media2.wma"/><Relationship Id="rId16" Type="http://schemas.openxmlformats.org/officeDocument/2006/relationships/image" Target="../media/image22.png"/><Relationship Id="rId20" Type="http://schemas.openxmlformats.org/officeDocument/2006/relationships/image" Target="../media/image9.png"/><Relationship Id="rId29" Type="http://schemas.openxmlformats.org/officeDocument/2006/relationships/slide" Target="slide8.xml"/><Relationship Id="rId1" Type="http://schemas.microsoft.com/office/2007/relationships/media" Target="../media/media2.wma"/><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26.png"/><Relationship Id="rId32" Type="http://schemas.openxmlformats.org/officeDocument/2006/relationships/image" Target="../media/image30.png"/><Relationship Id="rId5" Type="http://schemas.openxmlformats.org/officeDocument/2006/relationships/image" Target="../media/image11.jpeg"/><Relationship Id="rId15" Type="http://schemas.openxmlformats.org/officeDocument/2006/relationships/image" Target="../media/image21.gif"/><Relationship Id="rId23" Type="http://schemas.openxmlformats.org/officeDocument/2006/relationships/slide" Target="slide5.xml"/><Relationship Id="rId28" Type="http://schemas.openxmlformats.org/officeDocument/2006/relationships/image" Target="../media/image28.png"/><Relationship Id="rId10" Type="http://schemas.openxmlformats.org/officeDocument/2006/relationships/image" Target="../media/image16.png"/><Relationship Id="rId19" Type="http://schemas.openxmlformats.org/officeDocument/2006/relationships/image" Target="../media/image24.png"/><Relationship Id="rId31" Type="http://schemas.openxmlformats.org/officeDocument/2006/relationships/slide" Target="slide9.xml"/><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image" Target="../media/image20.gif"/><Relationship Id="rId22" Type="http://schemas.openxmlformats.org/officeDocument/2006/relationships/image" Target="../media/image25.png"/><Relationship Id="rId27" Type="http://schemas.openxmlformats.org/officeDocument/2006/relationships/slide" Target="slide7.xml"/><Relationship Id="rId30"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hyperlink" Target="BAI%2034/T&#193;C%20H&#7840;I%20C&#7910;A%20THU&#7888;C%20L&#193;%20T&#7898;I%20S&#7912;C%20KHO&#7866;%20CON%20NG&#431;&#7900;I.mp4"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2" Type="http://schemas.openxmlformats.org/officeDocument/2006/relationships/hyperlink" Target="BAI%2034/%5bH&#432;&#7899;ng%20d&#7851;n%20s&#417;%20c&#7845;p%20c&#7913;u%5d%20H&#244;%20H&#226;&#769;p%20Nh&#226;n%20Ta&#803;o%20Cho%20Ng&#432;&#417;&#768;i%20L&#417;&#769;n%20-%20B&#7879;nh%20vi&#7879;n%20Ho&#224;n%20M&#7929;%20&#272;&#224;%20N&#7861;ng.mp4"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BAI%2034/H&#432;&#7899;ng%20d&#7851;n%20c&#7845;p%20c&#7913;u%20&#273;u&#7889;i%20n&#432;&#7899;c%20&#273;&#250;ng%20c&#225;ch%20P2%20_%20BS%20CKI%20Phan%20Tu&#7845;n%20Tr&#7885;ng%20_%20BV&#272;K%20T&#226;m%20Anh.mp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a:t>
            </a:r>
            <a:r>
              <a:rPr lang="vi-VN" sz="3600" dirty="0" smtClean="0">
                <a:solidFill>
                  <a:prstClr val="white"/>
                </a:solidFill>
                <a:latin typeface="#9Slide03 Arima Madurai Bold" panose="00000800000000000000" pitchFamily="2" charset="0"/>
                <a:cs typeface="#9Slide03 Arima Madurai Bold" panose="00000800000000000000" pitchFamily="2" charset="0"/>
              </a:rPr>
              <a:t>nhiên</a:t>
            </a:r>
            <a:r>
              <a:rPr lang="en-US" sz="3600" dirty="0" smtClean="0">
                <a:solidFill>
                  <a:prstClr val="white"/>
                </a:solidFill>
                <a:latin typeface="#9Slide03 Arima Madurai Bold" panose="00000800000000000000" pitchFamily="2" charset="0"/>
                <a:cs typeface="#9Slide03 Arima Madurai Bold" panose="00000800000000000000" pitchFamily="2" charset="0"/>
              </a:rPr>
              <a:t> 8</a:t>
            </a:r>
            <a:endParaRPr lang="en-US" sz="3600" dirty="0">
              <a:solidFill>
                <a:prstClr val="white"/>
              </a:solidFill>
              <a:latin typeface="#9Slide03 Arima Madurai Bold" panose="00000800000000000000" pitchFamily="2" charset="0"/>
              <a:cs typeface="#9Slide03 Arima Madurai Bold" panose="00000800000000000000" pitchFamily="2"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602754"/>
            <a:ext cx="11748729" cy="707886"/>
          </a:xfrm>
          <a:prstGeom prst="rect">
            <a:avLst/>
          </a:prstGeom>
        </p:spPr>
        <p:txBody>
          <a:bodyPr wrap="none">
            <a:spAutoFit/>
          </a:bodyPr>
          <a:lstStyle/>
          <a:p>
            <a:r>
              <a:rPr lang="en-US" sz="4000" dirty="0" err="1">
                <a:solidFill>
                  <a:srgbClr val="7030A0"/>
                </a:solidFill>
                <a:latin typeface="Times New Roman" pitchFamily="18" charset="0"/>
                <a:cs typeface="Times New Roman" pitchFamily="18" charset="0"/>
              </a:rPr>
              <a:t>Vì</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lợi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khỏe</a:t>
            </a:r>
            <a:r>
              <a:rPr lang="en-US" sz="4000" dirty="0">
                <a:solidFill>
                  <a:srgbClr val="7030A0"/>
                </a:solidFill>
                <a:latin typeface="Times New Roman" pitchFamily="18" charset="0"/>
                <a:cs typeface="Times New Roman" pitchFamily="18" charset="0"/>
              </a:rPr>
              <a:t>?</a:t>
            </a:r>
          </a:p>
        </p:txBody>
      </p:sp>
      <p:pic>
        <p:nvPicPr>
          <p:cNvPr id="3" name="Picture 2" descr="Không khí là gì? Cách bảo vệ không khí trong lành, tránh ô nhiễ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780" y="1638300"/>
            <a:ext cx="11544300" cy="77786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631315"/>
            <a:ext cx="17145000" cy="4401205"/>
          </a:xfrm>
          <a:prstGeom prst="rect">
            <a:avLst/>
          </a:prstGeom>
          <a:solidFill>
            <a:schemeClr val="accent4">
              <a:lumMod val="20000"/>
              <a:lumOff val="80000"/>
            </a:schemeClr>
          </a:solidFill>
        </p:spPr>
        <p:txBody>
          <a:bodyPr wrap="square">
            <a:spAutoFit/>
          </a:bodyPr>
          <a:lstStyle/>
          <a:p>
            <a:r>
              <a:rPr lang="en-US" sz="4000" dirty="0">
                <a:solidFill>
                  <a:srgbClr val="C00000"/>
                </a:solidFill>
                <a:latin typeface="Times New Roman" pitchFamily="18" charset="0"/>
                <a:cs typeface="Times New Roman" pitchFamily="18" charset="0"/>
              </a:rPr>
              <a:t> </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a:t>
            </a:r>
          </a:p>
          <a:p>
            <a:r>
              <a:rPr lang="en-US" sz="4000" dirty="0" smtClean="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Ngăn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ngừa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oxi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hóa</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a:t>
            </a:r>
            <a:r>
              <a:rPr lang="en-US" sz="4000" dirty="0" smtClean="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Stress</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Kích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miễn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giảm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dị</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ứng</a:t>
            </a:r>
            <a:r>
              <a:rPr lang="en-US" sz="4000" dirty="0">
                <a:solidFill>
                  <a:srgbClr val="C00000"/>
                </a:solidFill>
                <a:latin typeface="Times New Roman" pitchFamily="18" charset="0"/>
                <a:cs typeface="Times New Roman" pitchFamily="18" charset="0"/>
              </a:rPr>
              <a:t>, hen </a:t>
            </a:r>
            <a:r>
              <a:rPr lang="en-US" sz="4000" dirty="0" err="1">
                <a:solidFill>
                  <a:srgbClr val="C00000"/>
                </a:solidFill>
                <a:latin typeface="Times New Roman" pitchFamily="18" charset="0"/>
                <a:cs typeface="Times New Roman" pitchFamily="18" charset="0"/>
              </a:rPr>
              <a:t>suyễn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hoặc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các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smtClean="0">
                <a:solidFill>
                  <a:srgbClr val="C00000"/>
                </a:solidFill>
                <a:latin typeface="Times New Roman" pitchFamily="18" charset="0"/>
                <a:cs typeface="Times New Roman" pitchFamily="18" charset="0"/>
              </a:rPr>
              <a:t>Cơ</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thể</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khỏe</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khoắn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tràn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đầy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lượng</a:t>
            </a:r>
            <a:endParaRPr lang="en-US" sz="4000" dirty="0">
              <a:solidFill>
                <a:srgbClr val="C00000"/>
              </a:solidFill>
              <a:latin typeface="Times New Roman" pitchFamily="18" charset="0"/>
              <a:cs typeface="Times New Roman" pitchFamily="18" charset="0"/>
            </a:endParaRP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Loại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độc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tích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a:t>
            </a:r>
          </a:p>
          <a:p>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Cải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tâm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trạng</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791258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nodeType="clickEffect">
                                  <p:stCondLst>
                                    <p:cond delay="0"/>
                                  </p:stCondLst>
                                  <p:childTnLst>
                                    <p:anim calcmode="lin" valueType="num">
                                      <p:cBhvr additive="base">
                                        <p:cTn id="14" dur="2000"/>
                                        <p:tgtEl>
                                          <p:spTgt spid="3"/>
                                        </p:tgtEl>
                                        <p:attrNameLst>
                                          <p:attrName>ppt_x</p:attrName>
                                        </p:attrNameLst>
                                      </p:cBhvr>
                                      <p:tavLst>
                                        <p:tav tm="0">
                                          <p:val>
                                            <p:strVal val="ppt_x"/>
                                          </p:val>
                                        </p:tav>
                                        <p:tav tm="100000">
                                          <p:val>
                                            <p:strVal val="ppt_x"/>
                                          </p:val>
                                        </p:tav>
                                      </p:tavLst>
                                    </p:anim>
                                    <p:anim calcmode="lin" valueType="num">
                                      <p:cBhvr additive="base">
                                        <p:cTn id="15" dur="2000"/>
                                        <p:tgtEl>
                                          <p:spTgt spid="3"/>
                                        </p:tgtEl>
                                        <p:attrNameLst>
                                          <p:attrName>ppt_y</p:attrName>
                                        </p:attrNameLst>
                                      </p:cBhvr>
                                      <p:tavLst>
                                        <p:tav tm="0">
                                          <p:val>
                                            <p:strVal val="ppt_y"/>
                                          </p:val>
                                        </p:tav>
                                        <p:tav tm="100000">
                                          <p:val>
                                            <p:strVal val="1+ppt_h/2"/>
                                          </p:val>
                                        </p:tav>
                                      </p:tavLst>
                                    </p:anim>
                                    <p:set>
                                      <p:cBhvr>
                                        <p:cTn id="16" dur="1" fill="hold">
                                          <p:stCondLst>
                                            <p:cond delay="1999"/>
                                          </p:stCondLst>
                                        </p:cTn>
                                        <p:tgtEl>
                                          <p:spTgt spid="3"/>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grpId="0" nodeType="afterEffect">
                                  <p:stCondLst>
                                    <p:cond delay="500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img.loigiaihay.com/picture/2019/0919/tnxh3-b2-h2-b1.jpg"/>
          <p:cNvPicPr/>
          <p:nvPr/>
        </p:nvPicPr>
        <p:blipFill>
          <a:blip r:embed="rId2">
            <a:extLst>
              <a:ext uri="{28A0092B-C50C-407E-A947-70E740481C1C}">
                <a14:useLocalDpi xmlns:a14="http://schemas.microsoft.com/office/drawing/2010/main" val="0"/>
              </a:ext>
            </a:extLst>
          </a:blip>
          <a:srcRect/>
          <a:stretch>
            <a:fillRect/>
          </a:stretch>
        </p:blipFill>
        <p:spPr bwMode="auto">
          <a:xfrm>
            <a:off x="5044440" y="1485900"/>
            <a:ext cx="7924800" cy="6226314"/>
          </a:xfrm>
          <a:prstGeom prst="rect">
            <a:avLst/>
          </a:prstGeom>
          <a:noFill/>
          <a:ln>
            <a:noFill/>
          </a:ln>
        </p:spPr>
      </p:pic>
      <p:sp>
        <p:nvSpPr>
          <p:cNvPr id="5" name="Rectangle 4"/>
          <p:cNvSpPr/>
          <p:nvPr/>
        </p:nvSpPr>
        <p:spPr>
          <a:xfrm>
            <a:off x="914400" y="571500"/>
            <a:ext cx="15427621" cy="707886"/>
          </a:xfrm>
          <a:prstGeom prst="rect">
            <a:avLst/>
          </a:prstGeom>
        </p:spPr>
        <p:txBody>
          <a:bodyPr wrap="none">
            <a:spAutoFit/>
          </a:bodyPr>
          <a:lstStyle/>
          <a:p>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sát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hình</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đây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loại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em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biết</a:t>
            </a:r>
            <a:r>
              <a:rPr lang="en-US" sz="4000" dirty="0">
                <a:solidFill>
                  <a:srgbClr val="7030A0"/>
                </a:solidFill>
                <a:latin typeface="Times New Roman" pitchFamily="18" charset="0"/>
                <a:cs typeface="Times New Roman" pitchFamily="18" charset="0"/>
              </a:rPr>
              <a:t>?</a:t>
            </a:r>
          </a:p>
        </p:txBody>
      </p:sp>
      <p:sp>
        <p:nvSpPr>
          <p:cNvPr id="6" name="Rectangle 5"/>
          <p:cNvSpPr/>
          <p:nvPr/>
        </p:nvSpPr>
        <p:spPr>
          <a:xfrm>
            <a:off x="685800" y="8039100"/>
            <a:ext cx="17221200" cy="1938992"/>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mang</a:t>
            </a:r>
            <a:r>
              <a:rPr lang="en-US" sz="4000" dirty="0">
                <a:solidFill>
                  <a:srgbClr val="C00000"/>
                </a:solidFill>
                <a:latin typeface="Times New Roman" pitchFamily="18" charset="0"/>
                <a:cs typeface="Times New Roman" pitchFamily="18" charset="0"/>
              </a:rPr>
              <a:t> carbon dioxide)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qua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từ</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07636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1477328"/>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9078126"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724370"/>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H34.1.</a:t>
            </a:r>
          </a:p>
          <a:p>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1.</a:t>
            </a:r>
            <a:endParaRPr lang="en-US" sz="4200" dirty="0">
              <a:solidFill>
                <a:srgbClr val="7030A0"/>
              </a:solidFill>
              <a:latin typeface="Times New Roman" pitchFamily="18" charset="0"/>
              <a:cs typeface="Times New Roman" pitchFamily="18" charset="0"/>
            </a:endParaRP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19100" y="1333500"/>
            <a:ext cx="17297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Nhiệm</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vụ</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1: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Đặc</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điểm</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và</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chức</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năng</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của</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cơ</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quan</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hô</a:t>
            </a:r>
            <a:r>
              <a:rPr kumimoji="0" lang="en-US" sz="3200" b="1"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3200" b="1"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hấp</a:t>
            </a:r>
            <a:endParaRPr kumimoji="0" lang="en-US" sz="3200" b="0" i="0" u="none" strike="noStrike" cap="none" normalizeH="0" baseline="0" dirty="0" smtClean="0">
              <a:ln>
                <a:noFill/>
              </a:ln>
              <a:solidFill>
                <a:srgbClr val="7030A0"/>
              </a:solidFill>
              <a:effectLst/>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22969584"/>
              </p:ext>
            </p:extLst>
          </p:nvPr>
        </p:nvGraphicFramePr>
        <p:xfrm>
          <a:off x="228600" y="2095500"/>
          <a:ext cx="17899380" cy="6163395"/>
        </p:xfrm>
        <a:graphic>
          <a:graphicData uri="http://schemas.openxmlformats.org/drawingml/2006/table">
            <a:tbl>
              <a:tblPr firstRow="1" firstCol="1" bandRow="1">
                <a:tableStyleId>{5C22544A-7EE6-4342-B048-85BDC9FD1C3A}</a:tableStyleId>
              </a:tblPr>
              <a:tblGrid>
                <a:gridCol w="2506980"/>
                <a:gridCol w="7948409"/>
                <a:gridCol w="7443991"/>
              </a:tblGrid>
              <a:tr h="0">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điểm</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698331">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76200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796601">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783336">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
        <p:nvSpPr>
          <p:cNvPr id="5" name="TextBox 4"/>
          <p:cNvSpPr txBox="1"/>
          <p:nvPr/>
        </p:nvSpPr>
        <p:spPr>
          <a:xfrm>
            <a:off x="762000" y="254168"/>
            <a:ext cx="16611600" cy="1077218"/>
          </a:xfrm>
          <a:prstGeom prst="rect">
            <a:avLst/>
          </a:prstGeom>
          <a:noFill/>
        </p:spPr>
        <p:txBody>
          <a:bodyPr wrap="square" rtlCol="0">
            <a:spAutoFit/>
          </a:bodyPr>
          <a:lstStyle/>
          <a:p>
            <a:pPr algn="ctr"/>
            <a:r>
              <a:rPr lang="en-US" sz="3200" b="1" dirty="0" smtClean="0">
                <a:solidFill>
                  <a:srgbClr val="C00000"/>
                </a:solidFill>
                <a:latin typeface="Times New Roman" pitchFamily="18" charset="0"/>
                <a:cs typeface="Times New Roman" pitchFamily="18" charset="0"/>
              </a:rPr>
              <a:t>PHIẾU HỌC TẬP SỐ 1</a:t>
            </a:r>
          </a:p>
          <a:p>
            <a:pPr algn="ctr"/>
            <a:r>
              <a:rPr lang="en-US" sz="3200" b="1" dirty="0" smtClean="0">
                <a:solidFill>
                  <a:srgbClr val="C00000"/>
                </a:solidFill>
                <a:latin typeface="Times New Roman" pitchFamily="18" charset="0"/>
                <a:cs typeface="Times New Roman" pitchFamily="18" charset="0"/>
              </a:rPr>
              <a:t>TÌM HIỂU CẤU TẠO VÀ CHỨC NĂNG CỦA HỆ HÔ HẤP</a:t>
            </a:r>
            <a:endParaRPr lang="en-US" sz="3200" dirty="0">
              <a:solidFill>
                <a:srgbClr val="C00000"/>
              </a:solidFill>
              <a:latin typeface="Times New Roman" pitchFamily="18" charset="0"/>
              <a:cs typeface="Times New Roman" pitchFamily="18" charset="0"/>
            </a:endParaRPr>
          </a:p>
        </p:txBody>
      </p:sp>
      <p:sp>
        <p:nvSpPr>
          <p:cNvPr id="6" name="Content Placeholder 2"/>
          <p:cNvSpPr>
            <a:spLocks noGrp="1"/>
          </p:cNvSpPr>
          <p:nvPr>
            <p:ph idx="1"/>
          </p:nvPr>
        </p:nvSpPr>
        <p:spPr>
          <a:xfrm>
            <a:off x="76200" y="8420100"/>
            <a:ext cx="17297400" cy="3124200"/>
          </a:xfrm>
        </p:spPr>
        <p:txBody>
          <a:bodyPr>
            <a:noAutofit/>
          </a:bodyPr>
          <a:lstStyle/>
          <a:p>
            <a:pPr marL="0" indent="0">
              <a:buNone/>
            </a:pPr>
            <a:r>
              <a:rPr lang="en-US" sz="3200" dirty="0" smtClean="0">
                <a:solidFill>
                  <a:srgbClr val="7030A0"/>
                </a:solidFill>
                <a:latin typeface="Times New Roman" pitchFamily="18" charset="0"/>
                <a:cs typeface="Times New Roman" pitchFamily="18" charset="0"/>
              </a:rPr>
              <a:t>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tả</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thay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hoành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liên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sường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ngoài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trường</a:t>
            </a:r>
            <a:r>
              <a:rPr lang="en-US" sz="3200" dirty="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hít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thở</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ra.</a:t>
            </a:r>
            <a:endParaRPr lang="en-US" sz="3200" dirty="0">
              <a:solidFill>
                <a:srgbClr val="7030A0"/>
              </a:solidFill>
              <a:latin typeface="Times New Roman" pitchFamily="18" charset="0"/>
              <a:cs typeface="Times New Roman" pitchFamily="18" charset="0"/>
            </a:endParaRPr>
          </a:p>
          <a:p>
            <a:pPr marL="0" indent="0">
              <a:buNone/>
            </a:pPr>
            <a:r>
              <a:rPr lang="en-US" sz="3200" dirty="0" smtClean="0">
                <a:solidFill>
                  <a:srgbClr val="7030A0"/>
                </a:solidFill>
                <a:latin typeface="Times New Roman" pitchFamily="18" charset="0"/>
                <a:cs typeface="Times New Roman" pitchFamily="18" charset="0"/>
              </a:rPr>
              <a:t>b.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trao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khí</a:t>
            </a:r>
            <a:r>
              <a:rPr lang="en-US" sz="3200" dirty="0">
                <a:solidFill>
                  <a:srgbClr val="7030A0"/>
                </a:solidFill>
                <a:latin typeface="Times New Roman" pitchFamily="18" charset="0"/>
                <a:cs typeface="Times New Roman" pitchFamily="18" charset="0"/>
              </a:rPr>
              <a:t> ở </a:t>
            </a:r>
            <a:r>
              <a:rPr lang="en-US" sz="3200" dirty="0" err="1">
                <a:solidFill>
                  <a:srgbClr val="7030A0"/>
                </a:solidFill>
                <a:latin typeface="Times New Roman" pitchFamily="18" charset="0"/>
                <a:cs typeface="Times New Roman" pitchFamily="18" charset="0"/>
              </a:rPr>
              <a:t>phổi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bào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a:solidFill>
                  <a:srgbClr val="7030A0"/>
                </a:solidFill>
                <a:latin typeface="Times New Roman" pitchFamily="18" charset="0"/>
                <a:cs typeface="Times New Roman" pitchFamily="18" charset="0"/>
              </a:rPr>
              <a:t>?</a:t>
            </a:r>
          </a:p>
          <a:p>
            <a:pPr marL="0" indent="0">
              <a:buNone/>
            </a:pPr>
            <a:r>
              <a:rPr lang="en-US" sz="3200" dirty="0" smtClean="0">
                <a:solidFill>
                  <a:srgbClr val="7030A0"/>
                </a:solidFill>
                <a:latin typeface="Times New Roman" pitchFamily="18" charset="0"/>
                <a:cs typeface="Times New Roman" pitchFamily="18" charset="0"/>
              </a:rPr>
              <a:t>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Sự</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phối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hợp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hoạt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của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các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cơ</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quan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trong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hệ</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hô</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hấp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diễn</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như</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thế</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nào</a:t>
            </a:r>
            <a:r>
              <a:rPr lang="en-US" sz="3200" dirty="0" smtClean="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67611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9288857"/>
              </p:ext>
            </p:extLst>
          </p:nvPr>
        </p:nvGraphicFramePr>
        <p:xfrm>
          <a:off x="228600" y="1485900"/>
          <a:ext cx="17899380" cy="8119730"/>
        </p:xfrm>
        <a:graphic>
          <a:graphicData uri="http://schemas.openxmlformats.org/drawingml/2006/table">
            <a:tbl>
              <a:tblPr firstRow="1" firstCol="1" bandRow="1">
                <a:tableStyleId>{5C22544A-7EE6-4342-B048-85BDC9FD1C3A}</a:tableStyleId>
              </a:tblPr>
              <a:tblGrid>
                <a:gridCol w="2506980"/>
                <a:gridCol w="7948409"/>
                <a:gridCol w="7443991"/>
              </a:tblGrid>
              <a:tr h="1206669">
                <a:tc>
                  <a:txBody>
                    <a:bodyPr/>
                    <a:lstStyle/>
                    <a:p>
                      <a:pPr marL="0" marR="0" algn="ctr">
                        <a:lnSpc>
                          <a:spcPct val="115000"/>
                        </a:lnSpc>
                        <a:spcBef>
                          <a:spcPts val="0"/>
                        </a:spcBef>
                        <a:spcAft>
                          <a:spcPts val="0"/>
                        </a:spcAft>
                      </a:pPr>
                      <a:r>
                        <a:rPr lang="en-US" sz="3200" dirty="0" err="1">
                          <a:effectLst/>
                          <a:latin typeface="Times New Roman" pitchFamily="18" charset="0"/>
                          <a:cs typeface="Times New Roman" pitchFamily="18" charset="0"/>
                        </a:rPr>
                        <a:t>Cơ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hệ</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Đặc điểm</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3200">
                          <a:effectLst/>
                          <a:latin typeface="Times New Roman" pitchFamily="18" charset="0"/>
                          <a:cs typeface="Times New Roman" pitchFamily="18" charset="0"/>
                        </a:rPr>
                        <a:t>Chức năng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1334135">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Mũi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nhiều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mũi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niêm</a:t>
                      </a:r>
                      <a:r>
                        <a:rPr lang="en-US" sz="3200" dirty="0">
                          <a:effectLst/>
                          <a:latin typeface="Times New Roman" pitchFamily="18" charset="0"/>
                          <a:cs typeface="Times New Roman" pitchFamily="18" charset="0"/>
                        </a:rPr>
                        <a:t> </a:t>
                      </a:r>
                      <a:r>
                        <a:rPr lang="en-US" sz="3200" dirty="0" err="1" smtClean="0">
                          <a:effectLst/>
                          <a:latin typeface="Times New Roman" pitchFamily="18" charset="0"/>
                          <a:cs typeface="Times New Roman" pitchFamily="18" charset="0"/>
                        </a:rPr>
                        <a:t>mạc</a:t>
                      </a:r>
                      <a:r>
                        <a:rPr lang="en-US" sz="3200" dirty="0" smtClean="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tiết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chất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nhầy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lớp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Ngăn bụi, làm ẩm, làm ấm không khí vào phổi.</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109238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Họng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tuyến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amidan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tập</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trung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của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bào</a:t>
                      </a:r>
                      <a:r>
                        <a:rPr lang="en-US" sz="3200" dirty="0">
                          <a:effectLst/>
                          <a:latin typeface="Times New Roman" pitchFamily="18" charset="0"/>
                          <a:cs typeface="Times New Roman" pitchFamily="18" charset="0"/>
                        </a:rPr>
                        <a:t> </a:t>
                      </a:r>
                      <a:r>
                        <a:rPr lang="en-US" sz="3200" dirty="0" err="1" smtClean="0">
                          <a:effectLst/>
                          <a:latin typeface="Times New Roman" pitchFamily="18" charset="0"/>
                          <a:cs typeface="Times New Roman" pitchFamily="18" charset="0"/>
                        </a:rPr>
                        <a:t>lympho</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Tiêu</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diệt</a:t>
                      </a:r>
                      <a:r>
                        <a:rPr lang="en-US" sz="3200" dirty="0">
                          <a:effectLst/>
                          <a:latin typeface="Times New Roman" pitchFamily="18" charset="0"/>
                          <a:cs typeface="Times New Roman" pitchFamily="18" charset="0"/>
                        </a:rPr>
                        <a:t> vi </a:t>
                      </a:r>
                      <a:r>
                        <a:rPr lang="en-US" sz="3200" dirty="0" err="1">
                          <a:effectLst/>
                          <a:latin typeface="Times New Roman" pitchFamily="18" charset="0"/>
                          <a:cs typeface="Times New Roman" pitchFamily="18" charset="0"/>
                        </a:rPr>
                        <a:t>khuẩn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trong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không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trước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Thanh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nắp thanh quản</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Cử động đậy kín đường hô hấp khi nuốt thức ăn.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r>
              <a:tr h="1334135">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quản</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lớp niêm mạc tiết chất nhầy với nhiều lông rung chuyển động liên tục.</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đẩy</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các</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vật</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lạ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khỏi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đường</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hô</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hấp</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731520">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quản và tiểu phế quản</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Có dạng ống, phân nhánh nhiều</a:t>
                      </a:r>
                    </a:p>
                    <a:p>
                      <a:pPr marL="0" marR="0" algn="just">
                        <a:lnSpc>
                          <a:spcPct val="115000"/>
                        </a:lnSpc>
                        <a:spcBef>
                          <a:spcPts val="0"/>
                        </a:spcBef>
                        <a:spcAft>
                          <a:spcPts val="0"/>
                        </a:spcAft>
                      </a:pPr>
                      <a:r>
                        <a:rPr lang="en-US" sz="3200">
                          <a:effectLst/>
                          <a:latin typeface="Times New Roman" pitchFamily="18" charset="0"/>
                          <a:cs typeface="Times New Roman" pitchFamily="18" charset="0"/>
                        </a:rPr>
                        <a:t> </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Dẫn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vào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đến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phế</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nang</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r h="879799">
                <a:tc>
                  <a:txBody>
                    <a:bodyPr/>
                    <a:lstStyle/>
                    <a:p>
                      <a:pPr marL="0" marR="0" algn="just">
                        <a:lnSpc>
                          <a:spcPct val="115000"/>
                        </a:lnSpc>
                        <a:spcBef>
                          <a:spcPts val="0"/>
                        </a:spcBef>
                        <a:spcAft>
                          <a:spcPts val="0"/>
                        </a:spcAft>
                      </a:pPr>
                      <a:r>
                        <a:rPr lang="en-US" sz="3200">
                          <a:effectLst/>
                          <a:latin typeface="Times New Roman" pitchFamily="18" charset="0"/>
                          <a:cs typeface="Times New Roman" pitchFamily="18" charset="0"/>
                        </a:rPr>
                        <a:t>Phế nang</a:t>
                      </a:r>
                      <a:endParaRPr lang="en-US" sz="32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Có</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mạch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dày</a:t>
                      </a:r>
                      <a:r>
                        <a:rPr lang="en-US" sz="3200" dirty="0">
                          <a:effectLst/>
                          <a:latin typeface="Times New Roman" pitchFamily="18" charset="0"/>
                          <a:cs typeface="Times New Roman" pitchFamily="18" charset="0"/>
                        </a:rPr>
                        <a:t> </a:t>
                      </a:r>
                      <a:r>
                        <a:rPr lang="en-US" sz="3200" dirty="0" err="1" smtClean="0">
                          <a:effectLst/>
                          <a:latin typeface="Times New Roman" pitchFamily="18" charset="0"/>
                          <a:cs typeface="Times New Roman" pitchFamily="18" charset="0"/>
                        </a:rPr>
                        <a:t>đặc</a:t>
                      </a:r>
                      <a:r>
                        <a:rPr lang="en-US" sz="3200" dirty="0">
                          <a:effectLst/>
                          <a:latin typeface="Times New Roman" pitchFamily="18" charset="0"/>
                          <a:cs typeface="Times New Roman" pitchFamily="18" charset="0"/>
                        </a:rPr>
                        <a:t> </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3200" dirty="0" err="1">
                          <a:effectLst/>
                          <a:latin typeface="Times New Roman" pitchFamily="18" charset="0"/>
                          <a:cs typeface="Times New Roman" pitchFamily="18" charset="0"/>
                        </a:rPr>
                        <a:t>Nơi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diễn</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ra</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quá</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trình</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trao</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đổi</a:t>
                      </a:r>
                      <a:r>
                        <a:rPr lang="en-US" sz="3200" dirty="0">
                          <a:effectLst/>
                          <a:latin typeface="Times New Roman" pitchFamily="18" charset="0"/>
                          <a:cs typeface="Times New Roman" pitchFamily="18" charset="0"/>
                        </a:rPr>
                        <a:t> </a:t>
                      </a:r>
                      <a:r>
                        <a:rPr lang="en-US" sz="3200" dirty="0" err="1">
                          <a:effectLst/>
                          <a:latin typeface="Times New Roman" pitchFamily="18" charset="0"/>
                          <a:cs typeface="Times New Roman" pitchFamily="18" charset="0"/>
                        </a:rPr>
                        <a:t>khí</a:t>
                      </a:r>
                      <a:r>
                        <a:rPr lang="en-US" sz="3200" dirty="0">
                          <a:effectLst/>
                          <a:latin typeface="Times New Roman" pitchFamily="18" charset="0"/>
                          <a:cs typeface="Times New Roman" pitchFamily="18" charset="0"/>
                        </a:rPr>
                        <a:t>.</a:t>
                      </a:r>
                      <a:endParaRPr lang="en-US" sz="32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
        <p:nvSpPr>
          <p:cNvPr id="5" name="TextBox 4"/>
          <p:cNvSpPr txBox="1"/>
          <p:nvPr/>
        </p:nvSpPr>
        <p:spPr>
          <a:xfrm>
            <a:off x="762000" y="254168"/>
            <a:ext cx="16611600" cy="1015663"/>
          </a:xfrm>
          <a:prstGeom prst="rect">
            <a:avLst/>
          </a:prstGeom>
          <a:noFill/>
        </p:spPr>
        <p:txBody>
          <a:bodyPr wrap="square" rtlCol="0">
            <a:spAutoFit/>
          </a:bodyPr>
          <a:lstStyle/>
          <a:p>
            <a:pPr algn="ctr"/>
            <a:r>
              <a:rPr lang="en-US" sz="6000" b="1" dirty="0" smtClean="0">
                <a:solidFill>
                  <a:srgbClr val="C00000"/>
                </a:solidFill>
                <a:latin typeface="Times New Roman" pitchFamily="18" charset="0"/>
                <a:cs typeface="Times New Roman" pitchFamily="18" charset="0"/>
              </a:rPr>
              <a:t>NHIỆM VỤ 1</a:t>
            </a:r>
            <a:endParaRPr lang="en-US" sz="6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04749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14300"/>
            <a:ext cx="15773400" cy="1988345"/>
          </a:xfrm>
        </p:spPr>
        <p:txBody>
          <a:bodyPr/>
          <a:lstStyle/>
          <a:p>
            <a:pPr algn="ctr"/>
            <a:r>
              <a:rPr lang="en-US" b="1" dirty="0" smtClean="0">
                <a:solidFill>
                  <a:srgbClr val="C00000"/>
                </a:solidFill>
                <a:latin typeface="Times New Roman" pitchFamily="18" charset="0"/>
                <a:cs typeface="Times New Roman" pitchFamily="18" charset="0"/>
              </a:rPr>
              <a:t>NHIỆM VỤ 2</a:t>
            </a:r>
            <a:endParaRPr lang="en-US"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609600" y="1638300"/>
            <a:ext cx="17297400" cy="7924800"/>
          </a:xfrm>
        </p:spPr>
        <p:txBody>
          <a:bodyPr>
            <a:noAutofit/>
          </a:bodyPr>
          <a:lstStyle/>
          <a:p>
            <a:pPr marL="0" indent="0">
              <a:buNone/>
            </a:pPr>
            <a:r>
              <a:rPr lang="en-US" sz="4000" dirty="0" smtClean="0">
                <a:solidFill>
                  <a:srgbClr val="7030A0"/>
                </a:solidFill>
                <a:latin typeface="Times New Roman" pitchFamily="18" charset="0"/>
                <a:cs typeface="Times New Roman" pitchFamily="18" charset="0"/>
              </a:rPr>
              <a:t>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Khi</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chuyển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hai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co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dưới</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tăng</a:t>
            </a:r>
            <a:r>
              <a:rPr lang="en-US" sz="4000" dirty="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Khi</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xương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sườn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xuống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hoành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dãn</a:t>
            </a:r>
            <a:r>
              <a:rPr lang="en-US" sz="4000" dirty="0">
                <a:solidFill>
                  <a:srgbClr val="7030A0"/>
                </a:solidFill>
                <a:latin typeface="Times New Roman" pitchFamily="18" charset="0"/>
                <a:cs typeface="Times New Roman" pitchFamily="18" charset="0"/>
              </a:rPr>
              <a:t> </a:t>
            </a:r>
            <a:r>
              <a:rPr lang="en-US" sz="4000" dirty="0">
                <a:solidFill>
                  <a:srgbClr val="7030A0"/>
                </a:solidFill>
                <a:latin typeface="Times New Roman" pitchFamily="18" charset="0"/>
                <a:cs typeface="Times New Roman" pitchFamily="18" charset="0"/>
                <a:sym typeface="Wingdings"/>
              </a:rPr>
              <a: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tích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giảm</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b.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ở </a:t>
            </a:r>
            <a:r>
              <a:rPr lang="en-US" sz="4000" dirty="0" err="1">
                <a:solidFill>
                  <a:srgbClr val="7030A0"/>
                </a:solidFill>
                <a:latin typeface="Times New Roman" pitchFamily="18" charset="0"/>
                <a:cs typeface="Times New Roman" pitchFamily="18" charset="0"/>
              </a:rPr>
              <a:t>phổi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theo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khuếch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tán</a:t>
            </a:r>
            <a:r>
              <a:rPr lang="en-US" sz="4000" dirty="0">
                <a:solidFill>
                  <a:srgbClr val="7030A0"/>
                </a:solidFill>
                <a:latin typeface="Times New Roman" pitchFamily="18" charset="0"/>
                <a:cs typeface="Times New Roman" pitchFamily="18" charset="0"/>
              </a:rPr>
              <a:t> </a:t>
            </a:r>
          </a:p>
          <a:p>
            <a:pPr marL="0" indent="0">
              <a:buNone/>
            </a:pPr>
            <a:r>
              <a:rPr lang="en-US" sz="4000" dirty="0" smtClean="0">
                <a:solidFill>
                  <a:srgbClr val="7030A0"/>
                </a:solidFill>
                <a:latin typeface="Times New Roman" pitchFamily="18" charset="0"/>
                <a:cs typeface="Times New Roman" pitchFamily="18" charset="0"/>
              </a:rPr>
              <a:t>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phối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động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diễn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a:p>
            <a:r>
              <a:rPr lang="en-US" sz="4000" dirty="0" err="1">
                <a:solidFill>
                  <a:srgbClr val="7030A0"/>
                </a:solidFill>
                <a:latin typeface="Times New Roman" pitchFamily="18" charset="0"/>
                <a:cs typeface="Times New Roman" pitchFamily="18" charset="0"/>
              </a:rPr>
              <a:t>Mỗi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một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nhất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định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hợp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đảm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bảo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năng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hệ</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4027550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76300"/>
            <a:ext cx="16900188"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60614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4290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CẤU TẠO HỆ HÔ HẤP Ở NGƯỜI</a:t>
            </a:r>
            <a:endParaRPr lang="en-US" sz="4000"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219200" y="2247900"/>
            <a:ext cx="15697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6847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xmlns=""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a16="http://schemas.microsoft.com/office/drawing/2014/main" xmlns=""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a:t>
            </a:r>
            <a:r>
              <a:rPr lang="en-US" sz="6000" u="sng" dirty="0" smtClean="0">
                <a:solidFill>
                  <a:srgbClr val="FF0000"/>
                </a:solidFill>
                <a:latin typeface="Times New Roman" pitchFamily="18" charset="0"/>
                <a:ea typeface="Tiffany" pitchFamily="18" charset="0"/>
                <a:cs typeface="Times New Roman" pitchFamily="18" charset="0"/>
              </a:rPr>
              <a:t>34: </a:t>
            </a:r>
            <a:r>
              <a:rPr lang="en-US" sz="6000" b="1" dirty="0">
                <a:latin typeface="Times New Roman" pitchFamily="18" charset="0"/>
                <a:ea typeface="Tiffany" pitchFamily="18" charset="0"/>
                <a:cs typeface="Times New Roman" pitchFamily="18" charset="0"/>
              </a:rPr>
              <a:t>HỆ HÔ HẤP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508728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TRAO ĐỔI KHÍ Ở PHỔI</a:t>
            </a:r>
            <a:endParaRPr lang="en-US" sz="4000"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295400" y="2628900"/>
            <a:ext cx="15697200" cy="6553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068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938" y="1358563"/>
            <a:ext cx="15156542" cy="873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26702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Cấu</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chức</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năng</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4401205"/>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bảo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lưu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Sự</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hợp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quan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hít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ra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hoặc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tích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ngực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bào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theo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khuếch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tán</a:t>
            </a:r>
            <a:r>
              <a:rPr lang="en-US" sz="4000" dirty="0">
                <a:solidFill>
                  <a:schemeClr val="bg1"/>
                </a:solidFill>
                <a:latin typeface="Times New Roman" pitchFamily="18" charset="0"/>
                <a:cs typeface="Times New Roman" pitchFamily="18" charset="0"/>
              </a:rPr>
              <a:t>.</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rPr>
              <a:t>MỘT SỐ BỆNH HÔ HẤP THƯỜNG GẶP</a:t>
            </a:r>
            <a:endParaRPr lang="en-US" sz="4000" b="1"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066800" y="2628900"/>
            <a:ext cx="16459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9763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H34.1.</a:t>
            </a:r>
          </a:p>
          <a:p>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nhóm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và</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2.</a:t>
            </a:r>
            <a:endParaRPr lang="en-US" sz="4200" dirty="0">
              <a:solidFill>
                <a:srgbClr val="7030A0"/>
              </a:solidFill>
              <a:latin typeface="Times New Roman" pitchFamily="18" charset="0"/>
              <a:cs typeface="Times New Roman" pitchFamily="18" charset="0"/>
            </a:endParaRP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15567894"/>
              </p:ext>
            </p:extLst>
          </p:nvPr>
        </p:nvGraphicFramePr>
        <p:xfrm>
          <a:off x="457200" y="2095500"/>
          <a:ext cx="17068800" cy="7704347"/>
        </p:xfrm>
        <a:graphic>
          <a:graphicData uri="http://schemas.openxmlformats.org/drawingml/2006/table">
            <a:tbl>
              <a:tblPr firstRow="1" firstCol="1" bandRow="1">
                <a:tableStyleId>{5C22544A-7EE6-4342-B048-85BDC9FD1C3A}</a:tableStyleId>
              </a:tblPr>
              <a:tblGrid>
                <a:gridCol w="3200400"/>
                <a:gridCol w="5715000"/>
                <a:gridCol w="8153400"/>
              </a:tblGrid>
              <a:tr h="35242">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r>
              <a:tr h="232695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r>
              <a:tr h="2296349">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3114782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3843414"/>
              </p:ext>
            </p:extLst>
          </p:nvPr>
        </p:nvGraphicFramePr>
        <p:xfrm>
          <a:off x="457200" y="647699"/>
          <a:ext cx="17068800" cy="9050255"/>
        </p:xfrm>
        <a:graphic>
          <a:graphicData uri="http://schemas.openxmlformats.org/drawingml/2006/table">
            <a:tbl>
              <a:tblPr firstRow="1" firstCol="1" bandRow="1">
                <a:tableStyleId>{5C22544A-7EE6-4342-B048-85BDC9FD1C3A}</a:tableStyleId>
              </a:tblPr>
              <a:tblGrid>
                <a:gridCol w="3200400"/>
                <a:gridCol w="5715000"/>
                <a:gridCol w="8153400"/>
              </a:tblGrid>
              <a:tr h="566186">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Tên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bệnh</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Nguyên</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nhân</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ctr">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Giải</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pháp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r>
              <a:tr h="2984607">
                <a:tc>
                  <a:txBody>
                    <a:bodyPr/>
                    <a:lstStyle/>
                    <a:p>
                      <a:pPr marL="0" marR="0" algn="just">
                        <a:lnSpc>
                          <a:spcPct val="115000"/>
                        </a:lnSpc>
                        <a:spcBef>
                          <a:spcPts val="0"/>
                        </a:spcBef>
                        <a:spcAft>
                          <a:spcPts val="0"/>
                        </a:spcAft>
                      </a:pPr>
                      <a:r>
                        <a:rPr lang="en-US" sz="4000" dirty="0" err="1">
                          <a:solidFill>
                            <a:srgbClr val="7030A0"/>
                          </a:solidFill>
                          <a:effectLst/>
                          <a:latin typeface="Times New Roman" pitchFamily="18" charset="0"/>
                          <a:cs typeface="Times New Roman" pitchFamily="18" charset="0"/>
                        </a:rPr>
                        <a:t>Viêm</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đường</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hô</a:t>
                      </a:r>
                      <a:r>
                        <a:rPr lang="en-US" sz="4000" dirty="0">
                          <a:solidFill>
                            <a:srgbClr val="7030A0"/>
                          </a:solidFill>
                          <a:effectLst/>
                          <a:latin typeface="Times New Roman" pitchFamily="18" charset="0"/>
                          <a:cs typeface="Times New Roman" pitchFamily="18" charset="0"/>
                        </a:rPr>
                        <a:t> </a:t>
                      </a:r>
                      <a:r>
                        <a:rPr lang="en-US" sz="4000" dirty="0" err="1">
                          <a:solidFill>
                            <a:srgbClr val="7030A0"/>
                          </a:solidFill>
                          <a:effectLst/>
                          <a:latin typeface="Times New Roman" pitchFamily="18" charset="0"/>
                          <a:cs typeface="Times New Roman" pitchFamily="18" charset="0"/>
                        </a:rPr>
                        <a:t>hấp</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smtClean="0">
                          <a:effectLst/>
                          <a:latin typeface="Times New Roman" pitchFamily="18" charset="0"/>
                          <a:cs typeface="Times New Roman" pitchFamily="18" charset="0"/>
                        </a:rPr>
                        <a:t>- Tiếp xúc với không khí cứa vi sinh vật hoặc chất có hại</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Đeo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khẩu</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trang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vệ</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sinh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môi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trồng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cây</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xanh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giữ</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cơ</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thể</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tập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luyện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hít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thở</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ăn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uống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khoa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học</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r>
              <a:tr h="2380001">
                <a:tc>
                  <a:txBody>
                    <a:bodyPr/>
                    <a:lstStyle/>
                    <a:p>
                      <a:pPr marL="0" marR="0" algn="just">
                        <a:lnSpc>
                          <a:spcPct val="115000"/>
                        </a:lnSpc>
                        <a:spcBef>
                          <a:spcPts val="0"/>
                        </a:spcBef>
                        <a:spcAft>
                          <a:spcPts val="0"/>
                        </a:spcAft>
                      </a:pPr>
                      <a:r>
                        <a:rPr lang="en-US" sz="4000">
                          <a:solidFill>
                            <a:srgbClr val="7030A0"/>
                          </a:solidFill>
                          <a:effectLst/>
                          <a:latin typeface="Times New Roman" pitchFamily="18" charset="0"/>
                          <a:cs typeface="Times New Roman" pitchFamily="18" charset="0"/>
                        </a:rPr>
                        <a:t>Viêm phổi</a:t>
                      </a:r>
                      <a:endParaRPr lang="en-US" sz="400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nấm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hóa</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chất</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độc</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Đeo khẩu trang, vệ sinh môi trường, thường xuyên vệ sinh đường hô hấp.</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r>
              <a:tr h="2984607">
                <a:tc>
                  <a:txBody>
                    <a:bodyPr/>
                    <a:lstStyle/>
                    <a:p>
                      <a:pPr marL="0" marR="0" algn="just">
                        <a:lnSpc>
                          <a:spcPct val="115000"/>
                        </a:lnSpc>
                        <a:spcBef>
                          <a:spcPts val="0"/>
                        </a:spcBef>
                        <a:spcAft>
                          <a:spcPts val="0"/>
                        </a:spcAft>
                      </a:pPr>
                      <a:r>
                        <a:rPr lang="en-US" sz="4000" dirty="0">
                          <a:solidFill>
                            <a:srgbClr val="7030A0"/>
                          </a:solidFill>
                          <a:effectLst/>
                          <a:latin typeface="Times New Roman" pitchFamily="18" charset="0"/>
                          <a:cs typeface="Times New Roman" pitchFamily="18" charset="0"/>
                        </a:rPr>
                        <a:t>Lao </a:t>
                      </a:r>
                      <a:r>
                        <a:rPr lang="en-US" sz="4000" dirty="0" err="1">
                          <a:solidFill>
                            <a:srgbClr val="7030A0"/>
                          </a:solidFill>
                          <a:effectLst/>
                          <a:latin typeface="Times New Roman" pitchFamily="18" charset="0"/>
                          <a:cs typeface="Times New Roman" pitchFamily="18" charset="0"/>
                        </a:rPr>
                        <a:t>phổi</a:t>
                      </a:r>
                      <a:endParaRPr lang="en-US" sz="4000" dirty="0">
                        <a:solidFill>
                          <a:srgbClr val="7030A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a:effectLst/>
                          <a:latin typeface="Times New Roman" pitchFamily="18" charset="0"/>
                          <a:cs typeface="Times New Roman" pitchFamily="18" charset="0"/>
                        </a:rPr>
                        <a:t>- Vi khuẩn Mycobacterium tuberculosis.</a:t>
                      </a:r>
                      <a:endParaRPr lang="en-US" sz="4000">
                        <a:solidFill>
                          <a:srgbClr val="000000"/>
                        </a:solidFill>
                        <a:effectLst/>
                        <a:latin typeface="Times New Roman" pitchFamily="18" charset="0"/>
                        <a:ea typeface="Times New Roman"/>
                        <a:cs typeface="Times New Roman" pitchFamily="18" charset="0"/>
                      </a:endParaRPr>
                    </a:p>
                  </a:txBody>
                  <a:tcPr marL="68580" marR="68580" marT="0" marB="0"/>
                </a:tc>
                <a:tc>
                  <a:txBody>
                    <a:bodyPr/>
                    <a:lstStyle/>
                    <a:p>
                      <a:pPr marL="0" marR="0" algn="just">
                        <a:lnSpc>
                          <a:spcPct val="115000"/>
                        </a:lnSpc>
                        <a:spcBef>
                          <a:spcPts val="0"/>
                        </a:spcBef>
                        <a:spcAft>
                          <a:spcPts val="0"/>
                        </a:spcAft>
                      </a:pP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tiếp</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xúc</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với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người</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bị</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bệnh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lao</a:t>
                      </a:r>
                      <a:r>
                        <a:rPr lang="en-US" sz="4000" dirty="0">
                          <a:effectLst/>
                          <a:latin typeface="Times New Roman" pitchFamily="18" charset="0"/>
                          <a:cs typeface="Times New Roman" pitchFamily="18" charset="0"/>
                        </a:rPr>
                        <a:t>.</a:t>
                      </a:r>
                    </a:p>
                    <a:p>
                      <a:pPr marL="0" marR="0" algn="just">
                        <a:lnSpc>
                          <a:spcPct val="115000"/>
                        </a:lnSpc>
                        <a:spcBef>
                          <a:spcPts val="0"/>
                        </a:spcBef>
                        <a:spcAft>
                          <a:spcPts val="0"/>
                        </a:spcAft>
                      </a:pPr>
                      <a:r>
                        <a:rPr lang="en-US" sz="4000" dirty="0" smtClean="0">
                          <a:effectLst/>
                          <a:latin typeface="Times New Roman" pitchFamily="18" charset="0"/>
                          <a:cs typeface="Times New Roman" pitchFamily="18" charset="0"/>
                        </a:rPr>
                        <a:t>- </a:t>
                      </a:r>
                      <a:r>
                        <a:rPr lang="en-US" sz="4000" dirty="0" err="1" smtClean="0">
                          <a:effectLst/>
                          <a:latin typeface="Times New Roman" pitchFamily="18" charset="0"/>
                          <a:cs typeface="Times New Roman" pitchFamily="18" charset="0"/>
                        </a:rPr>
                        <a:t>Tiêm</a:t>
                      </a:r>
                      <a:r>
                        <a:rPr lang="en-US" sz="4000" dirty="0" smtClean="0">
                          <a:effectLst/>
                          <a:latin typeface="Times New Roman" pitchFamily="18" charset="0"/>
                          <a:cs typeface="Times New Roman" pitchFamily="18" charset="0"/>
                        </a:rPr>
                        <a:t> vaccine.</a:t>
                      </a:r>
                    </a:p>
                    <a:p>
                      <a:pPr marL="0" marR="0" algn="just">
                        <a:lnSpc>
                          <a:spcPct val="115000"/>
                        </a:lnSpc>
                        <a:spcBef>
                          <a:spcPts val="0"/>
                        </a:spcBef>
                        <a:spcAft>
                          <a:spcPts val="0"/>
                        </a:spcAft>
                      </a:pPr>
                      <a:r>
                        <a:rPr lang="en-US" sz="4000" dirty="0" smtClean="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Thăm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khám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định</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kỳ</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đường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hô</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hấp</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Times New Roman"/>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420910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8">
            <a:extLst>
              <a:ext uri="{FF2B5EF4-FFF2-40B4-BE49-F238E27FC236}">
                <a16:creationId xmlns:lc="http://schemas.openxmlformats.org/drawingml/2006/lockedCanvas" xmlns:a16="http://schemas.microsoft.com/office/drawing/2014/main" xmlns="" id="{2D5D23DD-44FA-411B-B568-49B9C0F9C36D}"/>
              </a:ext>
            </a:extLst>
          </p:cNvPr>
          <p:cNvPicPr>
            <a:picLocks noChangeAspect="1"/>
          </p:cNvPicPr>
          <p:nvPr/>
        </p:nvPicPr>
        <p:blipFill>
          <a:blip r:embed="rId2">
            <a:extLst>
              <a:ext uri="{96DAC541-7B7A-43D3-8B79-37D633B846F1}">
                <asvg:svgBlip xmlns:lc="http://schemas.openxmlformats.org/drawingml/2006/lockedCanvas" xmlns:asvg="http://schemas.microsoft.com/office/drawing/2016/SVG/main" xmlns="" r:embed="rId5"/>
              </a:ext>
            </a:extLst>
          </a:blip>
          <a:stretch>
            <a:fillRect/>
          </a:stretch>
        </p:blipFill>
        <p:spPr>
          <a:xfrm>
            <a:off x="5715000" y="2019300"/>
            <a:ext cx="5350462" cy="5350462"/>
          </a:xfrm>
          <a:prstGeom prst="rect">
            <a:avLst/>
          </a:prstGeom>
        </p:spPr>
      </p:pic>
      <p:sp>
        <p:nvSpPr>
          <p:cNvPr id="5" name="TextBox 544">
            <a:extLst>
              <a:ext uri="{FF2B5EF4-FFF2-40B4-BE49-F238E27FC236}">
                <a16:creationId xmlns:lc="http://schemas.openxmlformats.org/drawingml/2006/lockedCanvas" xmlns:a16="http://schemas.microsoft.com/office/drawing/2014/main" xmlns="" id="{3E5A07A3-09ED-4B7B-9FBE-B96FD5AD1D7B}"/>
              </a:ext>
            </a:extLst>
          </p:cNvPr>
          <p:cNvSpPr txBox="1"/>
          <p:nvPr/>
        </p:nvSpPr>
        <p:spPr>
          <a:xfrm>
            <a:off x="609600" y="748725"/>
            <a:ext cx="16992600" cy="19389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smtClean="0">
                <a:solidFill>
                  <a:srgbClr val="C00000"/>
                </a:solidFill>
                <a:latin typeface="Times New Roman" pitchFamily="18" charset="0"/>
                <a:cs typeface="Times New Roman" pitchFamily="18" charset="0"/>
              </a:rPr>
              <a:t>1. </a:t>
            </a:r>
            <a:r>
              <a:rPr lang="en-US" sz="4000" dirty="0" err="1" smtClean="0">
                <a:solidFill>
                  <a:srgbClr val="C00000"/>
                </a:solidFill>
                <a:latin typeface="Times New Roman" pitchFamily="18" charset="0"/>
                <a:cs typeface="Times New Roman" pitchFamily="18" charset="0"/>
              </a:rPr>
              <a:t>Em</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hãy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xét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về</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tỉ</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mắc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nhóm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khảo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sát</a:t>
            </a:r>
            <a:r>
              <a:rPr lang="en-US" sz="4000" dirty="0" smtClean="0">
                <a:solidFill>
                  <a:srgbClr val="C00000"/>
                </a:solidFill>
                <a:latin typeface="Times New Roman" pitchFamily="18" charset="0"/>
                <a:cs typeface="Times New Roman" pitchFamily="18" charset="0"/>
              </a:rPr>
              <a:t>?</a:t>
            </a:r>
          </a:p>
          <a:p>
            <a:r>
              <a:rPr lang="en-US" sz="4000" dirty="0" smtClean="0">
                <a:solidFill>
                  <a:srgbClr val="C00000"/>
                </a:solidFill>
                <a:latin typeface="Times New Roman" pitchFamily="18" charset="0"/>
                <a:cs typeface="Times New Roman" pitchFamily="18" charset="0"/>
              </a:rPr>
              <a:t>2. </a:t>
            </a:r>
            <a:r>
              <a:rPr lang="en-US" sz="4000" dirty="0" err="1" smtClean="0">
                <a:solidFill>
                  <a:srgbClr val="C00000"/>
                </a:solidFill>
                <a:latin typeface="Times New Roman" pitchFamily="18" charset="0"/>
                <a:cs typeface="Times New Roman" pitchFamily="18" charset="0"/>
              </a:rPr>
              <a:t>Nói</a:t>
            </a:r>
            <a:r>
              <a:rPr lang="en-US" sz="4000" dirty="0" smtClean="0">
                <a:solidFill>
                  <a:srgbClr val="C00000"/>
                </a:solidFill>
                <a:latin typeface="Times New Roman" pitchFamily="18" charset="0"/>
                <a:cs typeface="Times New Roman" pitchFamily="18" charset="0"/>
              </a:rPr>
              <a:t> </a:t>
            </a:r>
            <a:r>
              <a:rPr lang="en-US" sz="4000" dirty="0">
                <a:solidFill>
                  <a:srgbClr val="C00000"/>
                </a:solidFill>
                <a:latin typeface="Times New Roman" pitchFamily="18" charset="0"/>
                <a:cs typeface="Times New Roman" pitchFamily="18" charset="0"/>
              </a:rPr>
              <a:t>“</a:t>
            </a:r>
            <a:r>
              <a:rPr lang="en-US" sz="4000" dirty="0" err="1">
                <a:solidFill>
                  <a:srgbClr val="C00000"/>
                </a:solidFill>
                <a:latin typeface="Times New Roman" pitchFamily="18" charset="0"/>
                <a:cs typeface="Times New Roman" pitchFamily="18" charset="0"/>
              </a:rPr>
              <a:t>bệnh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đề</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thức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mỗi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7429500"/>
            <a:ext cx="17373600" cy="2554545"/>
          </a:xfrm>
          <a:prstGeom prst="rect">
            <a:avLst/>
          </a:prstGeom>
          <a:noFill/>
        </p:spPr>
        <p:txBody>
          <a:bodyPr wrap="square" rtlCol="0">
            <a:spAutoFit/>
          </a:bodyPr>
          <a:lstStyle/>
          <a:p>
            <a:pPr marL="342900" indent="-342900">
              <a:buAutoNum type="arabicPeriod"/>
            </a:pPr>
            <a:r>
              <a:rPr lang="en-US" sz="4000" dirty="0" smtClean="0">
                <a:solidFill>
                  <a:srgbClr val="7030A0"/>
                </a:solidFill>
                <a:latin typeface="Times New Roman" pitchFamily="18" charset="0"/>
                <a:cs typeface="Times New Roman" pitchFamily="18" charset="0"/>
              </a:rPr>
              <a:t>HS </a:t>
            </a:r>
            <a:r>
              <a:rPr lang="en-US" sz="4000" dirty="0" err="1" smtClean="0">
                <a:solidFill>
                  <a:srgbClr val="7030A0"/>
                </a:solidFill>
                <a:latin typeface="Times New Roman" pitchFamily="18" charset="0"/>
                <a:cs typeface="Times New Roman" pitchFamily="18" charset="0"/>
              </a:rPr>
              <a:t>trả</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theo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kết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quả</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khảo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sát</a:t>
            </a:r>
            <a:r>
              <a:rPr lang="en-US" sz="4000" dirty="0" smtClean="0">
                <a:solidFill>
                  <a:srgbClr val="7030A0"/>
                </a:solidFill>
                <a:latin typeface="Times New Roman" pitchFamily="18" charset="0"/>
                <a:cs typeface="Times New Roman" pitchFamily="18" charset="0"/>
              </a:rPr>
              <a:t>.</a:t>
            </a:r>
          </a:p>
          <a:p>
            <a:pPr marL="342900" indent="-342900">
              <a:buAutoNum type="arabicPeriod"/>
            </a:pPr>
            <a:r>
              <a:rPr lang="en-US" sz="4000" dirty="0" err="1" smtClean="0">
                <a:solidFill>
                  <a:srgbClr val="7030A0"/>
                </a:solidFill>
                <a:latin typeface="Times New Roman" pitchFamily="18" charset="0"/>
                <a:cs typeface="Times New Roman" pitchFamily="18" charset="0"/>
              </a:rPr>
              <a:t>Bệnh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hô</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hấp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lây</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chủ</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yếu</a:t>
            </a:r>
            <a:r>
              <a:rPr lang="en-US" sz="4000" dirty="0" smtClean="0">
                <a:solidFill>
                  <a:srgbClr val="7030A0"/>
                </a:solidFill>
                <a:latin typeface="Times New Roman" pitchFamily="18" charset="0"/>
                <a:cs typeface="Times New Roman" pitchFamily="18" charset="0"/>
              </a:rPr>
              <a:t> qua </a:t>
            </a:r>
            <a:r>
              <a:rPr lang="en-US" sz="4000" dirty="0" err="1" smtClean="0">
                <a:solidFill>
                  <a:srgbClr val="7030A0"/>
                </a:solidFill>
                <a:latin typeface="Times New Roman" pitchFamily="18" charset="0"/>
                <a:cs typeface="Times New Roman" pitchFamily="18" charset="0"/>
              </a:rPr>
              <a:t>đường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không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khí</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một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số</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người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có</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thể</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bị</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bệnh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hô</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hấp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từ</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nhân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ngoài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môi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trường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mọi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người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phải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chung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tay</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để</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phòng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tránh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bệnh</a:t>
            </a:r>
            <a:r>
              <a:rPr lang="en-US" sz="4000" dirty="0" smtClean="0">
                <a:solidFill>
                  <a:srgbClr val="7030A0"/>
                </a:solidFill>
                <a:latin typeface="Times New Roman" pitchFamily="18" charset="0"/>
                <a:cs typeface="Times New Roman" pitchFamily="18" charset="0"/>
              </a:rPr>
              <a:t>.</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Một</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bệnh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về</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phổi</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đường</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hấp</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433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2871" y="2223293"/>
            <a:ext cx="15264129" cy="7713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img.loigiaihay.com/picture/2019/0919/tnxh3-b2-h2-b1.jpg"/>
          <p:cNvPicPr/>
          <p:nvPr/>
        </p:nvPicPr>
        <p:blipFill>
          <a:blip r:embed="rId5">
            <a:extLst>
              <a:ext uri="{28A0092B-C50C-407E-A947-70E740481C1C}">
                <a14:useLocalDpi xmlns:a14="http://schemas.microsoft.com/office/drawing/2010/main" val="0"/>
              </a:ext>
            </a:extLst>
          </a:blip>
          <a:srcRect/>
          <a:stretch>
            <a:fillRect/>
          </a:stretch>
        </p:blipFill>
        <p:spPr bwMode="auto">
          <a:xfrm>
            <a:off x="6023733" y="844163"/>
            <a:ext cx="11898104" cy="7606120"/>
          </a:xfrm>
          <a:prstGeom prst="rect">
            <a:avLst/>
          </a:prstGeom>
          <a:noFill/>
          <a:ln>
            <a:noFill/>
          </a:ln>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4" y="-96286"/>
            <a:ext cx="18280904" cy="10288151"/>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7924" y="992030"/>
            <a:ext cx="3977985" cy="3977985"/>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17" y="1514763"/>
            <a:ext cx="3959715" cy="3959715"/>
          </a:xfrm>
          <a:prstGeom prst="rect">
            <a:avLst/>
          </a:prstGeom>
        </p:spPr>
      </p:pic>
      <p:pic>
        <p:nvPicPr>
          <p:cNvPr id="126" name="den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20304" y="1001176"/>
            <a:ext cx="3959715" cy="3968840"/>
          </a:xfrm>
          <a:prstGeom prst="rect">
            <a:avLst/>
          </a:prstGeom>
        </p:spPr>
      </p:pic>
      <p:pic>
        <p:nvPicPr>
          <p:cNvPr id="127" name="den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0424" y="4440888"/>
            <a:ext cx="3977985" cy="3977985"/>
          </a:xfrm>
          <a:prstGeom prst="rect">
            <a:avLst/>
          </a:prstGeom>
        </p:spPr>
      </p:pic>
      <p:pic>
        <p:nvPicPr>
          <p:cNvPr id="128" name="den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6047" y="4947246"/>
            <a:ext cx="3959715" cy="3959715"/>
          </a:xfrm>
          <a:prstGeom prst="rect">
            <a:avLst/>
          </a:prstGeom>
        </p:spPr>
      </p:pic>
      <p:pic>
        <p:nvPicPr>
          <p:cNvPr id="129" name="den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241012" y="4407080"/>
            <a:ext cx="3977985" cy="3977985"/>
          </a:xfrm>
          <a:prstGeom prst="rect">
            <a:avLst/>
          </a:prstGeom>
        </p:spPr>
      </p:pic>
      <p:pic>
        <p:nvPicPr>
          <p:cNvPr id="146" name="Picture 1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87953" y="1652179"/>
            <a:ext cx="1752893" cy="1752893"/>
          </a:xfrm>
          <a:prstGeom prst="rect">
            <a:avLst/>
          </a:prstGeom>
        </p:spPr>
      </p:pic>
      <p:pic>
        <p:nvPicPr>
          <p:cNvPr id="147" name="Picture 1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 y="1325963"/>
            <a:ext cx="1591661" cy="1591661"/>
          </a:xfrm>
          <a:prstGeom prst="rect">
            <a:avLst/>
          </a:prstGeom>
        </p:spPr>
      </p:pic>
      <p:pic>
        <p:nvPicPr>
          <p:cNvPr id="148" name="Picture 14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32376" y="2607253"/>
            <a:ext cx="1691357" cy="1691357"/>
          </a:xfrm>
          <a:prstGeom prst="rect">
            <a:avLst/>
          </a:prstGeom>
        </p:spPr>
      </p:pic>
      <p:pic>
        <p:nvPicPr>
          <p:cNvPr id="149" name="Picture 1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07037" y="-1462249"/>
            <a:ext cx="2642846" cy="9089924"/>
          </a:xfrm>
          <a:prstGeom prst="rect">
            <a:avLst/>
          </a:prstGeom>
        </p:spPr>
      </p:pic>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56909" y="7627674"/>
            <a:ext cx="971550" cy="1357313"/>
          </a:xfrm>
          <a:prstGeom prst="rect">
            <a:avLst/>
          </a:prstGeom>
        </p:spPr>
      </p:pic>
      <p:pic>
        <p:nvPicPr>
          <p:cNvPr id="159" name="Picture 158">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9055" y="-1007324"/>
            <a:ext cx="914400" cy="914400"/>
          </a:xfrm>
          <a:prstGeom prst="rect">
            <a:avLst/>
          </a:prstGeom>
        </p:spPr>
      </p:pic>
      <p:pic>
        <p:nvPicPr>
          <p:cNvPr id="139" name="mau1">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63413" y="969261"/>
            <a:ext cx="3977985" cy="3977985"/>
          </a:xfrm>
          <a:prstGeom prst="rect">
            <a:avLst/>
          </a:prstGeom>
        </p:spPr>
      </p:pic>
      <p:pic>
        <p:nvPicPr>
          <p:cNvPr id="140" name="mau2">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82521" y="1514763"/>
            <a:ext cx="3950612" cy="3959715"/>
          </a:xfrm>
          <a:prstGeom prst="rect">
            <a:avLst/>
          </a:prstGeom>
        </p:spPr>
      </p:pic>
      <p:pic>
        <p:nvPicPr>
          <p:cNvPr id="141" name="mau3">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801769" y="1062254"/>
            <a:ext cx="3959715" cy="3959715"/>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7165" y="4407080"/>
            <a:ext cx="3977985" cy="3977985"/>
          </a:xfrm>
          <a:prstGeom prst="rect">
            <a:avLst/>
          </a:prstGeom>
        </p:spPr>
      </p:pic>
      <p:pic>
        <p:nvPicPr>
          <p:cNvPr id="143" name="mau5">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56190" y="4964600"/>
            <a:ext cx="3950612" cy="3959715"/>
          </a:xfrm>
          <a:prstGeom prst="rect">
            <a:avLst/>
          </a:prstGeom>
        </p:spPr>
      </p:pic>
      <p:pic>
        <p:nvPicPr>
          <p:cNvPr id="144"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3312805" y="4440888"/>
            <a:ext cx="3977985" cy="3977985"/>
          </a:xfrm>
          <a:prstGeom prst="rect">
            <a:avLst/>
          </a:prstGeom>
        </p:spPr>
      </p:pic>
    </p:spTree>
    <p:extLst>
      <p:ext uri="{BB962C8B-B14F-4D97-AF65-F5344CB8AC3E}">
        <p14:creationId xmlns:p14="http://schemas.microsoft.com/office/powerpoint/2010/main" val="42124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THUỐC LÁ VÀ TÁC HẠI CỦA THUỐC  LÁ</a:t>
            </a:r>
            <a:endParaRPr lang="en-US" sz="4000"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371600" y="2171700"/>
            <a:ext cx="15621000" cy="701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7482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êm ph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96240"/>
            <a:ext cx="15697200" cy="9727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77326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0500"/>
            <a:ext cx="15773400" cy="1988345"/>
          </a:xfrm>
        </p:spPr>
        <p:txBody>
          <a:bodyPr/>
          <a:lstStyle/>
          <a:p>
            <a:pPr algn="ctr"/>
            <a:r>
              <a:rPr lang="en-US" sz="4000" b="1" dirty="0" smtClean="0">
                <a:solidFill>
                  <a:srgbClr val="C00000"/>
                </a:solidFill>
                <a:latin typeface="Times New Roman" pitchFamily="18" charset="0"/>
                <a:cs typeface="Times New Roman" pitchFamily="18" charset="0"/>
              </a:rPr>
              <a:t>NỘI 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371600" y="2171700"/>
            <a:ext cx="15773400" cy="6527007"/>
          </a:xfrm>
        </p:spPr>
        <p:txBody>
          <a:bodyPr>
            <a:normAutofit lnSpcReduction="10000"/>
          </a:bodyPr>
          <a:lstStyle/>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về</a:t>
            </a:r>
            <a:r>
              <a:rPr lang="en-US" sz="4000" dirty="0">
                <a:solidFill>
                  <a:srgbClr val="7030A0"/>
                </a:solidFill>
                <a:latin typeface="Times New Roman" pitchFamily="18" charset="0"/>
                <a:cs typeface="Times New Roman" pitchFamily="18" charset="0"/>
              </a:rPr>
              <a:t> </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smtClean="0">
                <a:solidFill>
                  <a:srgbClr val="7030A0"/>
                </a:solidFill>
                <a:latin typeface="Times New Roman" pitchFamily="18" charset="0"/>
                <a:cs typeface="Times New Roman" pitchFamily="18" charset="0"/>
              </a:rPr>
              <a:t>(</a:t>
            </a:r>
            <a:r>
              <a:rPr lang="en-US" sz="4000" dirty="0">
                <a:solidFill>
                  <a:srgbClr val="7030A0"/>
                </a:solidFill>
                <a:latin typeface="Times New Roman" pitchFamily="18" charset="0"/>
                <a:cs typeface="Times New Roman" pitchFamily="18" charset="0"/>
              </a:rPr>
              <a:t>1) </a:t>
            </a:r>
            <a:r>
              <a:rPr lang="en-US" sz="4000" dirty="0" err="1">
                <a:solidFill>
                  <a:srgbClr val="7030A0"/>
                </a:solidFill>
                <a:latin typeface="Times New Roman" pitchFamily="18" charset="0"/>
                <a:cs typeface="Times New Roman" pitchFamily="18" charset="0"/>
              </a:rPr>
              <a:t>bằng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smtClean="0">
                <a:solidFill>
                  <a:srgbClr val="7030A0"/>
                </a:solidFill>
                <a:latin typeface="Times New Roman" pitchFamily="18" charset="0"/>
                <a:cs typeface="Times New Roman" pitchFamily="18" charset="0"/>
              </a:rPr>
              <a:t>(</a:t>
            </a:r>
            <a:r>
              <a:rPr lang="en-US" sz="4000" dirty="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lý</a:t>
            </a:r>
            <a:r>
              <a:rPr lang="en-US" sz="4000" dirty="0">
                <a:solidFill>
                  <a:srgbClr val="7030A0"/>
                </a:solidFill>
                <a:latin typeface="Times New Roman" pitchFamily="18" charset="0"/>
                <a:cs typeface="Times New Roman" pitchFamily="18" charset="0"/>
              </a:rPr>
              <a:t> do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phục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hút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doanh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thuốc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lá</a:t>
            </a:r>
            <a:r>
              <a:rPr lang="en-US" sz="4000" dirty="0">
                <a:solidFill>
                  <a:srgbClr val="7030A0"/>
                </a:solidFill>
                <a:latin typeface="Times New Roman" pitchFamily="18" charset="0"/>
                <a:cs typeface="Times New Roman" pitchFamily="18" charset="0"/>
              </a:rPr>
              <a:t> hay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smtClean="0">
                <a:solidFill>
                  <a:srgbClr val="7030A0"/>
                </a:solidFill>
                <a:latin typeface="Times New Roman" pitchFamily="18" charset="0"/>
                <a:cs typeface="Times New Roman" pitchFamily="18" charset="0"/>
              </a:rPr>
              <a:t>(</a:t>
            </a:r>
            <a:r>
              <a:rPr lang="en-US" sz="4000" dirty="0">
                <a:solidFill>
                  <a:srgbClr val="7030A0"/>
                </a:solidFill>
                <a:latin typeface="Times New Roman" pitchFamily="18" charset="0"/>
                <a:cs typeface="Times New Roman" pitchFamily="18" charset="0"/>
              </a:rPr>
              <a:t>3) poster.</a:t>
            </a: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luận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phép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liên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đến</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nội</a:t>
            </a:r>
            <a:r>
              <a:rPr lang="en-US" sz="4000" dirty="0">
                <a:solidFill>
                  <a:srgbClr val="7030A0"/>
                </a:solidFill>
                <a:latin typeface="Times New Roman" pitchFamily="18" charset="0"/>
                <a:cs typeface="Times New Roman" pitchFamily="18" charset="0"/>
              </a:rPr>
              <a:t> dung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1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trong</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phút</a:t>
            </a:r>
            <a:r>
              <a:rPr lang="en-US" sz="4000" dirty="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Các</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đại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diện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thuyết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đặt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lời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các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câu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hỏi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nhau</a:t>
            </a:r>
            <a:r>
              <a:rPr lang="en-US" sz="4000" dirty="0" smtClean="0">
                <a:solidFill>
                  <a:srgbClr val="7030A0"/>
                </a:solidFill>
                <a:latin typeface="Times New Roman" pitchFamily="18" charset="0"/>
                <a:cs typeface="Times New Roman" pitchFamily="18" charset="0"/>
              </a:rPr>
              <a:t>.</a:t>
            </a:r>
          </a:p>
          <a:p>
            <a:r>
              <a:rPr lang="en-US" sz="4000" dirty="0" smtClean="0">
                <a:solidFill>
                  <a:srgbClr val="7030A0"/>
                </a:solidFill>
                <a:latin typeface="Times New Roman" pitchFamily="18" charset="0"/>
                <a:cs typeface="Times New Roman" pitchFamily="18" charset="0"/>
              </a:rPr>
              <a:t>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sát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sẽ</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chấm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điểm</a:t>
            </a:r>
            <a:r>
              <a:rPr lang="en-US" sz="4000" dirty="0">
                <a:solidFill>
                  <a:srgbClr val="7030A0"/>
                </a:solidFill>
                <a:latin typeface="Times New Roman" pitchFamily="18" charset="0"/>
                <a:cs typeface="Times New Roman" pitchFamily="18" charset="0"/>
              </a:rPr>
              <a:t> 2 </a:t>
            </a:r>
            <a:r>
              <a:rPr lang="en-US" sz="4000" dirty="0" err="1">
                <a:solidFill>
                  <a:srgbClr val="7030A0"/>
                </a:solidFill>
                <a:latin typeface="Times New Roman" pitchFamily="18" charset="0"/>
                <a:cs typeface="Times New Roman" pitchFamily="18" charset="0"/>
              </a:rPr>
              <a:t>nhóm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trình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bày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phản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biện</a:t>
            </a:r>
            <a:r>
              <a:rPr lang="en-US" sz="4000" dirty="0">
                <a:solidFill>
                  <a:srgbClr val="7030A0"/>
                </a:solidFill>
                <a:latin typeface="Times New Roman" pitchFamily="18" charset="0"/>
                <a:cs typeface="Times New Roman" pitchFamily="18" charset="0"/>
              </a:rPr>
              <a:t>.</a:t>
            </a:r>
          </a:p>
          <a:p>
            <a:pPr marL="0" indent="0">
              <a:buNone/>
            </a:pP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9329309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a16="http://schemas.microsoft.com/office/drawing/2014/main" xmlns="" xmlns:a14="http://schemas.microsoft.com/office/drawing/2010/main" xmlns:mc="http://schemas.openxmlformats.org/markup-compatibility/2006" id="{9B81BEF0-A39B-B938-7EB7-147B354D6282}"/>
              </a:ext>
            </a:extLst>
          </p:cNvPr>
          <p:cNvSpPr txBox="1"/>
          <p:nvPr/>
        </p:nvSpPr>
        <p:spPr>
          <a:xfrm>
            <a:off x="2971800" y="2247900"/>
            <a:ext cx="14905894" cy="6863417"/>
          </a:xfrm>
          <a:prstGeom prst="rect">
            <a:avLst/>
          </a:prstGeom>
          <a:noFill/>
        </p:spPr>
        <p:txBody>
          <a:bodyPr wrap="square" rtlCol="0">
            <a:spAutoFit/>
          </a:bodyPr>
          <a:lstStyle/>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chứa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nhiều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hệ</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hô</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hấp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NO, nicotine,...</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biểu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hại</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chiếm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chỗ</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oxygen,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cầu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ở </a:t>
            </a:r>
            <a:r>
              <a:rPr lang="en-US" sz="4000" dirty="0" err="1">
                <a:solidFill>
                  <a:schemeClr val="bg1"/>
                </a:solidFill>
                <a:latin typeface="Times New Roman" pitchFamily="18" charset="0"/>
                <a:cs typeface="Times New Roman" pitchFamily="18" charset="0"/>
              </a:rPr>
              <a:t>trạng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thái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thiếu</a:t>
            </a:r>
            <a:r>
              <a:rPr lang="en-US" sz="4000" dirty="0">
                <a:solidFill>
                  <a:schemeClr val="bg1"/>
                </a:solidFill>
                <a:latin typeface="Times New Roman" pitchFamily="18" charset="0"/>
                <a:cs typeface="Times New Roman" pitchFamily="18" charset="0"/>
              </a:rPr>
              <a:t> oxygen, NO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sưng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niêm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mạc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trở</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trao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đổi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Nồng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CO </a:t>
            </a:r>
            <a:r>
              <a:rPr lang="en-US" sz="4000" dirty="0" err="1">
                <a:solidFill>
                  <a:schemeClr val="bg1"/>
                </a:solidFill>
                <a:latin typeface="Times New Roman" pitchFamily="18" charset="0"/>
                <a:cs typeface="Times New Roman" pitchFamily="18" charset="0"/>
              </a:rPr>
              <a:t>và</a:t>
            </a:r>
            <a:r>
              <a:rPr lang="en-US" sz="4000" dirty="0">
                <a:solidFill>
                  <a:schemeClr val="bg1"/>
                </a:solidFill>
                <a:latin typeface="Times New Roman" pitchFamily="18" charset="0"/>
                <a:cs typeface="Times New Roman" pitchFamily="18" charset="0"/>
              </a:rPr>
              <a:t> NO,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vượt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cho</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phép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gây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hiểm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sức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khoẻ</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có</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thể</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dẫn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đến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vong</a:t>
            </a:r>
            <a:r>
              <a:rPr lang="en-US" sz="4000" dirty="0">
                <a:solidFill>
                  <a:schemeClr val="bg1"/>
                </a:solidFill>
                <a:latin typeface="Times New Roman" pitchFamily="18" charset="0"/>
                <a:cs typeface="Times New Roman" pitchFamily="18" charset="0"/>
              </a:rPr>
              <a:t>. Nicotine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tê</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liệt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lớp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lông</a:t>
            </a:r>
            <a:r>
              <a:rPr lang="en-US" sz="4000" dirty="0">
                <a:solidFill>
                  <a:schemeClr val="bg1"/>
                </a:solidFill>
                <a:latin typeface="Times New Roman" pitchFamily="18" charset="0"/>
                <a:cs typeface="Times New Roman" pitchFamily="18" charset="0"/>
              </a:rPr>
              <a:t> rung </a:t>
            </a:r>
            <a:r>
              <a:rPr lang="en-US" sz="4000" dirty="0" err="1">
                <a:solidFill>
                  <a:schemeClr val="bg1"/>
                </a:solidFill>
                <a:latin typeface="Times New Roman" pitchFamily="18" charset="0"/>
                <a:cs typeface="Times New Roman" pitchFamily="18" charset="0"/>
              </a:rPr>
              <a:t>trong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giảm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hiệu</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quả</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lọc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sạch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khí</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chất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này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còn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làm</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nguy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thư</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phổi</a:t>
            </a:r>
            <a:r>
              <a:rPr lang="en-US" sz="4000" dirty="0">
                <a:solidFill>
                  <a:schemeClr val="bg1"/>
                </a:solidFill>
                <a:latin typeface="Times New Roman" pitchFamily="18" charset="0"/>
                <a:cs typeface="Times New Roman" pitchFamily="18" charset="0"/>
              </a:rPr>
              <a:t>.</a:t>
            </a:r>
          </a:p>
          <a:p>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Biện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pháp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phòng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Tuyệt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đối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không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hút</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hạn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chế</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tiếp</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xúc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với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khói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thuốc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lá</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của</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người</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khác</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tăng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cường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vận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động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ăn</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uống</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đầy</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đủ</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dinh</a:t>
            </a:r>
            <a:r>
              <a:rPr lang="en-US" sz="4000" dirty="0">
                <a:solidFill>
                  <a:schemeClr val="bg1"/>
                </a:solidFill>
                <a:latin typeface="Times New Roman" pitchFamily="18" charset="0"/>
                <a:cs typeface="Times New Roman" pitchFamily="18" charset="0"/>
              </a:rPr>
              <a:t> </a:t>
            </a:r>
            <a:r>
              <a:rPr lang="en-US" sz="4000" dirty="0" err="1">
                <a:solidFill>
                  <a:schemeClr val="bg1"/>
                </a:solidFill>
                <a:latin typeface="Times New Roman" pitchFamily="18" charset="0"/>
                <a:cs typeface="Times New Roman" pitchFamily="18" charset="0"/>
              </a:rPr>
              <a:t>dưỡng</a:t>
            </a:r>
            <a:r>
              <a:rPr lang="en-US" sz="4000" dirty="0">
                <a:solidFill>
                  <a:schemeClr val="bg1"/>
                </a:solidFill>
                <a:latin typeface="Times New Roman" pitchFamily="18" charset="0"/>
                <a:cs typeface="Times New Roman" pitchFamily="18" charset="0"/>
              </a:rPr>
              <a:t>.</a:t>
            </a:r>
          </a:p>
        </p:txBody>
      </p:sp>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tác</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hại</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của</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khói</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thuốc</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lá</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553200" y="3553242"/>
            <a:ext cx="11506200" cy="2123658"/>
          </a:xfrm>
          <a:prstGeom prst="rect">
            <a:avLst/>
          </a:prstGeom>
          <a:noFill/>
        </p:spPr>
        <p:txBody>
          <a:bodyPr wrap="square" rtlCol="0">
            <a:spAutoFit/>
          </a:bodyPr>
          <a:lstStyle/>
          <a:p>
            <a:pPr defTabSz="1371600"/>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Thực</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hành</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hô</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nhân</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tạo</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cấp</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cứu</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người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đuối</a:t>
            </a:r>
            <a:r>
              <a:rPr lang="en-US" altLang="zh-CN"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6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nước</a:t>
            </a:r>
            <a:endParaRPr lang="zh-CN" altLang="en-US" sz="66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C00000"/>
                </a:solidFill>
                <a:latin typeface="Times New Roman" pitchFamily="18" charset="0"/>
                <a:cs typeface="Times New Roman" pitchFamily="18" charset="0"/>
              </a:rPr>
              <a:t>HƯỚNG DẪN HÔ HẤP NHÂN TẠO</a:t>
            </a:r>
            <a:endParaRPr lang="en-US" sz="4000" dirty="0">
              <a:solidFill>
                <a:srgbClr val="C00000"/>
              </a:solidFill>
              <a:latin typeface="Times New Roman" pitchFamily="18" charset="0"/>
              <a:cs typeface="Times New Roman" pitchFamily="18" charset="0"/>
            </a:endParaRPr>
          </a:p>
        </p:txBody>
      </p:sp>
      <p:sp>
        <p:nvSpPr>
          <p:cNvPr id="5" name="Rectangle 4">
            <a:hlinkClick r:id="rId2" action="ppaction://hlinkfile"/>
          </p:cNvPr>
          <p:cNvSpPr/>
          <p:nvPr/>
        </p:nvSpPr>
        <p:spPr>
          <a:xfrm>
            <a:off x="1219200" y="2857500"/>
            <a:ext cx="15773400" cy="647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76889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HƯỚNG DẪN CẤP CỨU NGƯỜI ĐUỐI NƯỚC</a:t>
            </a:r>
            <a:endParaRPr lang="en-US" sz="4000" dirty="0">
              <a:solidFill>
                <a:srgbClr val="C00000"/>
              </a:solidFill>
              <a:latin typeface="Times New Roman" pitchFamily="18" charset="0"/>
              <a:cs typeface="Times New Roman" pitchFamily="18" charset="0"/>
            </a:endParaRPr>
          </a:p>
        </p:txBody>
      </p:sp>
      <p:sp>
        <p:nvSpPr>
          <p:cNvPr id="4" name="Rectangle 3">
            <a:hlinkClick r:id="rId2" action="ppaction://hlinkfile"/>
          </p:cNvPr>
          <p:cNvSpPr/>
          <p:nvPr/>
        </p:nvSpPr>
        <p:spPr>
          <a:xfrm>
            <a:off x="1295400" y="2781300"/>
            <a:ext cx="15697200" cy="624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537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800100"/>
            <a:ext cx="15621584" cy="707886"/>
          </a:xfrm>
          <a:prstGeom prst="rect">
            <a:avLst/>
          </a:prstGeom>
        </p:spPr>
        <p:txBody>
          <a:bodyPr wrap="none">
            <a:spAutoFit/>
          </a:bodyPr>
          <a:lstStyle/>
          <a:p>
            <a:r>
              <a:rPr lang="en-US" sz="4000" dirty="0" err="1">
                <a:solidFill>
                  <a:srgbClr val="C00000"/>
                </a:solidFill>
                <a:latin typeface="Times New Roman" pitchFamily="18" charset="0"/>
                <a:cs typeface="Times New Roman" pitchFamily="18" charset="0"/>
              </a:rPr>
              <a:t>Nêu</a:t>
            </a:r>
            <a:r>
              <a:rPr lang="en-US" sz="4000" dirty="0">
                <a:solidFill>
                  <a:srgbClr val="C00000"/>
                </a:solidFill>
                <a:latin typeface="Times New Roman" pitchFamily="18" charset="0"/>
                <a:cs typeface="Times New Roman" pitchFamily="18" charset="0"/>
              </a:rPr>
              <a:t> ý </a:t>
            </a:r>
            <a:r>
              <a:rPr lang="en-US" sz="4000" dirty="0" err="1">
                <a:solidFill>
                  <a:srgbClr val="C00000"/>
                </a:solidFill>
                <a:latin typeface="Times New Roman" pitchFamily="18" charset="0"/>
                <a:cs typeface="Times New Roman" pitchFamily="18" charset="0"/>
              </a:rPr>
              <a:t>nghĩa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bịt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ngạt</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lc="http://schemas.openxmlformats.org/drawingml/2006/lockedCanvas" xmlns:a16="http://schemas.microsoft.com/office/drawing/2014/main" xmlns="" id="{2D5D23DD-44FA-411B-B568-49B9C0F9C36D}"/>
              </a:ext>
            </a:extLst>
          </p:cNvPr>
          <p:cNvPicPr>
            <a:picLocks noChangeAspect="1"/>
          </p:cNvPicPr>
          <p:nvPr/>
        </p:nvPicPr>
        <p:blipFill>
          <a:blip r:embed="rId2">
            <a:extLst>
              <a:ext uri="{96DAC541-7B7A-43D3-8B79-37D633B846F1}">
                <asvg:svgBlip xmlns:lc="http://schemas.openxmlformats.org/drawingml/2006/lockedCanvas" xmlns:asvg="http://schemas.microsoft.com/office/drawing/2016/SVG/main" xmlns="" r:embed="rId5"/>
              </a:ext>
            </a:extLst>
          </a:blip>
          <a:stretch>
            <a:fillRect/>
          </a:stretch>
        </p:blipFill>
        <p:spPr>
          <a:xfrm>
            <a:off x="4267200" y="1007626"/>
            <a:ext cx="7314203" cy="7314203"/>
          </a:xfrm>
          <a:prstGeom prst="rect">
            <a:avLst/>
          </a:prstGeom>
        </p:spPr>
      </p:pic>
      <p:sp>
        <p:nvSpPr>
          <p:cNvPr id="2" name="TextBox 1"/>
          <p:cNvSpPr txBox="1"/>
          <p:nvPr/>
        </p:nvSpPr>
        <p:spPr>
          <a:xfrm>
            <a:off x="609600" y="7886700"/>
            <a:ext cx="16383000" cy="1938992"/>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H</a:t>
            </a:r>
            <a:r>
              <a:rPr lang="en-US" sz="4000" dirty="0" err="1" smtClean="0">
                <a:solidFill>
                  <a:srgbClr val="C00000"/>
                </a:solidFill>
                <a:latin typeface="Times New Roman" pitchFamily="18" charset="0"/>
                <a:cs typeface="Times New Roman" pitchFamily="18" charset="0"/>
              </a:rPr>
              <a:t>ạn</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việc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quay </a:t>
            </a:r>
            <a:r>
              <a:rPr lang="en-US" sz="4000" dirty="0" err="1">
                <a:solidFill>
                  <a:srgbClr val="C00000"/>
                </a:solidFill>
                <a:latin typeface="Times New Roman" pitchFamily="18" charset="0"/>
                <a:cs typeface="Times New Roman" pitchFamily="18" charset="0"/>
              </a:rPr>
              <a:t>trở</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ngoài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Nhờ</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sẽ</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được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nhiều</a:t>
            </a:r>
            <a:r>
              <a:rPr lang="en-US" sz="4000" dirty="0">
                <a:solidFill>
                  <a:srgbClr val="C00000"/>
                </a:solidFill>
                <a:latin typeface="Times New Roman" pitchFamily="18" charset="0"/>
                <a:cs typeface="Times New Roman" pitchFamily="18" charset="0"/>
              </a:rPr>
              <a:t> oxygen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hơn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tăng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hiệu</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của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biện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tạo</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3457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647700"/>
            <a:ext cx="16535399" cy="707886"/>
          </a:xfrm>
          <a:prstGeom prst="rect">
            <a:avLst/>
          </a:prstGeom>
        </p:spPr>
        <p:txBody>
          <a:bodyPr wrap="square">
            <a:spAutoFit/>
          </a:bodyPr>
          <a:lstStyle/>
          <a:p>
            <a:r>
              <a:rPr lang="en-US" sz="4000" dirty="0" err="1">
                <a:solidFill>
                  <a:srgbClr val="C00000"/>
                </a:solidFill>
                <a:latin typeface="Times New Roman" pitchFamily="18" charset="0"/>
                <a:cs typeface="Times New Roman" pitchFamily="18" charset="0"/>
              </a:rPr>
              <a:t>Tại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phải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dùng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trong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phương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pháp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ngực</a:t>
            </a:r>
            <a:r>
              <a:rPr lang="en-US" sz="4000" dirty="0">
                <a:solidFill>
                  <a:srgbClr val="C00000"/>
                </a:solidFill>
                <a:latin typeface="Times New Roman" pitchFamily="18" charset="0"/>
                <a:cs typeface="Times New Roman" pitchFamily="18" charset="0"/>
              </a:rPr>
              <a:t>?</a:t>
            </a:r>
          </a:p>
        </p:txBody>
      </p:sp>
      <p:pic>
        <p:nvPicPr>
          <p:cNvPr id="3" name="Graphic 8">
            <a:extLst>
              <a:ext uri="{FF2B5EF4-FFF2-40B4-BE49-F238E27FC236}">
                <a16:creationId xmlns:lc="http://schemas.openxmlformats.org/drawingml/2006/lockedCanvas" xmlns:a16="http://schemas.microsoft.com/office/drawing/2014/main" xmlns="" id="{2D5D23DD-44FA-411B-B568-49B9C0F9C36D}"/>
              </a:ext>
            </a:extLst>
          </p:cNvPr>
          <p:cNvPicPr>
            <a:picLocks noChangeAspect="1"/>
          </p:cNvPicPr>
          <p:nvPr/>
        </p:nvPicPr>
        <p:blipFill>
          <a:blip r:embed="rId2">
            <a:extLst>
              <a:ext uri="{96DAC541-7B7A-43D3-8B79-37D633B846F1}">
                <asvg:svgBlip xmlns:lc="http://schemas.openxmlformats.org/drawingml/2006/lockedCanvas" xmlns:asvg="http://schemas.microsoft.com/office/drawing/2016/SVG/main" xmlns="" r:embed="rId5"/>
              </a:ext>
            </a:extLst>
          </a:blip>
          <a:stretch>
            <a:fillRect/>
          </a:stretch>
        </p:blipFill>
        <p:spPr>
          <a:xfrm>
            <a:off x="6096000" y="1024503"/>
            <a:ext cx="6704603" cy="6704603"/>
          </a:xfrm>
          <a:prstGeom prst="rect">
            <a:avLst/>
          </a:prstGeom>
        </p:spPr>
      </p:pic>
      <p:sp>
        <p:nvSpPr>
          <p:cNvPr id="2" name="TextBox 1"/>
          <p:cNvSpPr txBox="1"/>
          <p:nvPr/>
        </p:nvSpPr>
        <p:spPr>
          <a:xfrm>
            <a:off x="838201" y="7505700"/>
            <a:ext cx="16916400" cy="1323439"/>
          </a:xfrm>
          <a:prstGeom prst="rect">
            <a:avLst/>
          </a:prstGeom>
          <a:noFill/>
        </p:spPr>
        <p:txBody>
          <a:bodyPr wrap="square" rtlCol="0">
            <a:spAutoFit/>
          </a:bodyPr>
          <a:lstStyle/>
          <a:p>
            <a:r>
              <a:rPr lang="en-US" sz="4000" dirty="0" err="1">
                <a:solidFill>
                  <a:srgbClr val="C00000"/>
                </a:solidFill>
                <a:latin typeface="Times New Roman" pitchFamily="18" charset="0"/>
                <a:cs typeface="Times New Roman" pitchFamily="18" charset="0"/>
              </a:rPr>
              <a:t>Khi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dùng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tay</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ngực</a:t>
            </a:r>
            <a:r>
              <a:rPr lang="en-US" sz="4000" dirty="0">
                <a:solidFill>
                  <a:srgbClr val="C00000"/>
                </a:solidFill>
                <a:latin typeface="Times New Roman" pitchFamily="18" charset="0"/>
                <a:cs typeface="Times New Roman" pitchFamily="18" charset="0"/>
              </a:rPr>
              <a:t> sẽ </a:t>
            </a:r>
            <a:r>
              <a:rPr lang="en-US" sz="4000" dirty="0" err="1">
                <a:solidFill>
                  <a:srgbClr val="C00000"/>
                </a:solidFill>
                <a:latin typeface="Times New Roman" pitchFamily="18" charset="0"/>
                <a:cs typeface="Times New Roman" pitchFamily="18" charset="0"/>
              </a:rPr>
              <a:t>tạo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lực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tác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tiếp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giúp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phục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tuần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hoàn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hấp</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4947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1323439"/>
          </a:xfrm>
          <a:prstGeom prst="rect">
            <a:avLst/>
          </a:prstGeom>
          <a:noFill/>
        </p:spPr>
        <p:txBody>
          <a:bodyPr wrap="square" rtlCol="0">
            <a:spAutoFit/>
          </a:bodyPr>
          <a:lstStyle/>
          <a:p>
            <a:r>
              <a:rPr lang="en-US" sz="4000" dirty="0" err="1" smtClean="0">
                <a:solidFill>
                  <a:srgbClr val="7030A0"/>
                </a:solidFill>
                <a:latin typeface="Times New Roman" pitchFamily="18" charset="0"/>
                <a:cs typeface="Times New Roman" pitchFamily="18" charset="0"/>
              </a:rPr>
              <a:t>Cơ</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việc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trao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khí</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giữa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môi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ngoài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được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gọi</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là</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gì</a:t>
            </a:r>
            <a:r>
              <a:rPr lang="en-US" sz="4000" dirty="0" smtClean="0">
                <a:solidFill>
                  <a:srgbClr val="7030A0"/>
                </a:solidFill>
                <a:latin typeface="Times New Roman" pitchFamily="18" charset="0"/>
                <a:cs typeface="Times New Roman" pitchFamily="18" charset="0"/>
              </a:rPr>
              <a:t>?</a:t>
            </a:r>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975360" y="7837557"/>
            <a:ext cx="12725400" cy="707886"/>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Cơ</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hô</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hấp</a:t>
            </a:r>
            <a:r>
              <a:rPr lang="en-US" sz="4000" dirty="0">
                <a:solidFill>
                  <a:srgbClr val="C00000"/>
                </a:solidFill>
                <a:latin typeface="Times New Roman" pitchFamily="18" charset="0"/>
                <a:cs typeface="Times New Roman" pitchFamily="18" charset="0"/>
              </a:rPr>
              <a:t>.</a:t>
            </a: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866900"/>
            <a:ext cx="835152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13360"/>
            <a:ext cx="17176868" cy="944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0198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a16="http://schemas.microsoft.com/office/drawing/2014/main" xmlns=""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a16="http://schemas.microsoft.com/office/drawing/2014/main" xmlns=""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a16="http://schemas.microsoft.com/office/drawing/2014/main" xmlns="" xmlns:a14="http://schemas.microsoft.com/office/drawing/2010/main" xmlns:mc="http://schemas.openxmlformats.org/markup-compatibility/2006" id="{9B81BEF0-A39B-B938-7EB7-147B354D6282}"/>
              </a:ext>
            </a:extLst>
          </p:cNvPr>
          <p:cNvSpPr txBox="1"/>
          <p:nvPr/>
        </p:nvSpPr>
        <p:spPr>
          <a:xfrm>
            <a:off x="2971800" y="2403571"/>
            <a:ext cx="14905894" cy="1323439"/>
          </a:xfrm>
          <a:prstGeom prst="rect">
            <a:avLst/>
          </a:prstGeom>
          <a:noFill/>
        </p:spPr>
        <p:txBody>
          <a:bodyPr wrap="square" rtlCol="0">
            <a:spAutoFit/>
          </a:bodyPr>
          <a:lstStyle/>
          <a:p>
            <a:pPr marL="742950" indent="-742950">
              <a:buAutoNum type="arabicPeriod"/>
            </a:pPr>
            <a:r>
              <a:rPr lang="en-US" sz="4000" dirty="0" err="1" smtClean="0">
                <a:solidFill>
                  <a:schemeClr val="bg1"/>
                </a:solidFill>
                <a:latin typeface="Times New Roman" pitchFamily="18" charset="0"/>
                <a:cs typeface="Times New Roman" pitchFamily="18" charset="0"/>
              </a:rPr>
              <a:t>Phương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pháp</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hà</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hơi</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thổi</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ngạt</a:t>
            </a:r>
            <a:endParaRPr lang="en-US" sz="4000" dirty="0" smtClean="0">
              <a:solidFill>
                <a:schemeClr val="bg1"/>
              </a:solidFill>
              <a:latin typeface="Times New Roman" pitchFamily="18" charset="0"/>
              <a:cs typeface="Times New Roman" pitchFamily="18" charset="0"/>
            </a:endParaRPr>
          </a:p>
          <a:p>
            <a:pPr marL="742950" indent="-742950">
              <a:buAutoNum type="arabicPeriod"/>
            </a:pPr>
            <a:r>
              <a:rPr lang="en-US" sz="4000" dirty="0" err="1" smtClean="0">
                <a:solidFill>
                  <a:schemeClr val="bg1"/>
                </a:solidFill>
                <a:latin typeface="Times New Roman" pitchFamily="18" charset="0"/>
                <a:cs typeface="Times New Roman" pitchFamily="18" charset="0"/>
              </a:rPr>
              <a:t>Phương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pháp</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ấn</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lồng</a:t>
            </a:r>
            <a:r>
              <a:rPr lang="en-US" sz="4000" dirty="0" smtClean="0">
                <a:solidFill>
                  <a:schemeClr val="bg1"/>
                </a:solidFill>
                <a:latin typeface="Times New Roman" pitchFamily="18" charset="0"/>
                <a:cs typeface="Times New Roman" pitchFamily="18" charset="0"/>
              </a:rPr>
              <a:t> </a:t>
            </a:r>
            <a:r>
              <a:rPr lang="en-US" sz="4000" dirty="0" err="1" smtClean="0">
                <a:solidFill>
                  <a:schemeClr val="bg1"/>
                </a:solidFill>
                <a:latin typeface="Times New Roman" pitchFamily="18" charset="0"/>
                <a:cs typeface="Times New Roman" pitchFamily="18" charset="0"/>
              </a:rPr>
              <a:t>ngực</a:t>
            </a:r>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800219"/>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4600" b="1" i="0" u="none" strike="noStrike" kern="1200" cap="none" spc="0" normalizeH="0" baseline="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IV.</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Thực</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hành</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hô</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hấp</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nhân</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tạo</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cấp</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cứu</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người</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đuối</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 </a:t>
            </a:r>
            <a:r>
              <a:rPr kumimoji="0" lang="en-US" altLang="zh-CN" sz="4600" b="1" i="0" u="none" strike="noStrike" kern="1200" cap="none" spc="0" normalizeH="0" noProof="0" dirty="0" err="1"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nước</a:t>
            </a:r>
            <a:r>
              <a:rPr kumimoji="0" lang="en-US" altLang="zh-CN" sz="4600" b="1" i="0" u="none" strike="noStrike" kern="1200" cap="none" spc="0" normalizeH="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a:t>
            </a:r>
            <a:endParaRPr kumimoji="0" lang="zh-CN" altLang="en-US" sz="46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Bộ</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phận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của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hấp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chủ</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yếu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bảo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diệt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nhân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smtClean="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Phế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Khí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Thanh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quản</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a:latin typeface="Times New Roman" pitchFamily="18" charset="0"/>
                <a:cs typeface="Times New Roman" pitchFamily="18" charset="0"/>
              </a:rPr>
              <a:t>Họng</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smtClean="0">
                <a:latin typeface="Times New Roman" pitchFamily="18" charset="0"/>
                <a:cs typeface="Times New Roman" pitchFamily="18" charset="0"/>
              </a:rPr>
              <a:t>LUYỆN TẬP</a:t>
            </a:r>
            <a:endParaRPr lang="en-US" sz="4800" dirty="0">
              <a:latin typeface="Times New Roman" pitchFamily="18" charset="0"/>
              <a:cs typeface="Times New Roman" pitchFamily="18" charset="0"/>
            </a:endParaRPr>
          </a:p>
        </p:txBody>
      </p:sp>
      <p:sp>
        <p:nvSpPr>
          <p:cNvPr id="4" name="Oval 3"/>
          <p:cNvSpPr/>
          <p:nvPr/>
        </p:nvSpPr>
        <p:spPr>
          <a:xfrm>
            <a:off x="1066800" y="72771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195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9562C843-1DD2-3E06-BAD4-6A022EAD5BFE}"/>
              </a:ext>
            </a:extLst>
          </p:cNvPr>
          <p:cNvSpPr>
            <a:spLocks noGrp="1"/>
          </p:cNvSpPr>
          <p:nvPr>
            <p:ph idx="1"/>
          </p:nvPr>
        </p:nvSpPr>
        <p:spPr>
          <a:xfrm>
            <a:off x="857250" y="1324420"/>
            <a:ext cx="16649700" cy="6527007"/>
          </a:xfrm>
        </p:spPr>
        <p:txBody>
          <a:bodyPr>
            <a:normAutofit/>
          </a:bodyPr>
          <a:lstStyle/>
          <a:p>
            <a:pPr marL="0" indent="0">
              <a:buNone/>
            </a:pPr>
            <a:r>
              <a:rPr lang="en-US" sz="4000" b="1" dirty="0" err="1"/>
              <a:t>Câu</a:t>
            </a:r>
            <a:r>
              <a:rPr lang="en-US" sz="4000" b="1" dirty="0"/>
              <a:t> 2:</a:t>
            </a:r>
            <a:r>
              <a:rPr lang="en-US" sz="4000" dirty="0"/>
              <a:t> </a:t>
            </a:r>
            <a:r>
              <a:rPr lang="en-US" sz="4000" dirty="0" err="1"/>
              <a:t>Khi</a:t>
            </a:r>
            <a:r>
              <a:rPr lang="en-US" sz="4000" dirty="0"/>
              <a:t> </a:t>
            </a:r>
            <a:r>
              <a:rPr lang="en-US" sz="4000" dirty="0" err="1"/>
              <a:t>chúng</a:t>
            </a:r>
            <a:r>
              <a:rPr lang="en-US" sz="4000" dirty="0"/>
              <a:t> ta </a:t>
            </a:r>
            <a:r>
              <a:rPr lang="en-US" sz="4000" dirty="0" err="1"/>
              <a:t>thở</a:t>
            </a:r>
            <a:r>
              <a:rPr lang="en-US" sz="4000" dirty="0"/>
              <a:t> </a:t>
            </a:r>
            <a:r>
              <a:rPr lang="en-US" sz="4000" dirty="0" err="1"/>
              <a:t>ra</a:t>
            </a:r>
            <a:r>
              <a:rPr lang="en-US" sz="4000" dirty="0"/>
              <a:t> </a:t>
            </a:r>
            <a:r>
              <a:rPr lang="en-US" sz="4000" dirty="0" err="1" smtClean="0"/>
              <a:t>thì</a:t>
            </a:r>
            <a:endParaRPr lang="en-US" sz="4000" dirty="0" smtClean="0"/>
          </a:p>
          <a:p>
            <a:pPr marL="0" indent="0">
              <a:buNone/>
            </a:pPr>
            <a:endParaRPr lang="en-US" sz="4000" dirty="0"/>
          </a:p>
          <a:p>
            <a:pPr marL="0" indent="0">
              <a:buNone/>
            </a:pPr>
            <a:r>
              <a:rPr lang="en-US" sz="4000" dirty="0" smtClean="0"/>
              <a:t>A. </a:t>
            </a:r>
            <a:r>
              <a:rPr lang="en-US" sz="4000" dirty="0" err="1" smtClean="0"/>
              <a:t>cơ</a:t>
            </a:r>
            <a:r>
              <a:rPr lang="en-US" sz="4000" dirty="0" smtClean="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endParaRPr lang="en-US" sz="4000" dirty="0" smtClean="0"/>
          </a:p>
          <a:p>
            <a:pPr marL="0" indent="0">
              <a:buNone/>
            </a:pPr>
            <a:r>
              <a:rPr lang="en-US" sz="4000" dirty="0" smtClean="0"/>
              <a:t>B. </a:t>
            </a:r>
            <a:r>
              <a:rPr lang="en-US" sz="4000" dirty="0" err="1" smtClean="0"/>
              <a:t>cơ</a:t>
            </a:r>
            <a:r>
              <a:rPr lang="en-US" sz="4000" dirty="0" smtClean="0"/>
              <a:t> </a:t>
            </a:r>
            <a:r>
              <a:rPr lang="en-US" sz="4000" dirty="0" err="1"/>
              <a:t>hoành</a:t>
            </a:r>
            <a:r>
              <a:rPr lang="en-US" sz="4000" dirty="0"/>
              <a:t> co.</a:t>
            </a:r>
          </a:p>
          <a:p>
            <a:pPr marL="0" indent="0">
              <a:buNone/>
            </a:pPr>
            <a:r>
              <a:rPr lang="en-US" sz="4000" dirty="0"/>
              <a:t>C.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giảm</a:t>
            </a:r>
            <a:r>
              <a:rPr lang="en-US" sz="4000" dirty="0"/>
              <a:t>.		</a:t>
            </a:r>
            <a:endParaRPr lang="en-US" sz="4000" dirty="0" smtClean="0"/>
          </a:p>
          <a:p>
            <a:pPr marL="0" indent="0">
              <a:buNone/>
            </a:pPr>
            <a:r>
              <a:rPr lang="en-US" sz="4000" dirty="0" smtClean="0"/>
              <a:t>D</a:t>
            </a:r>
            <a:r>
              <a:rPr lang="en-US" sz="4000" dirty="0"/>
              <a:t>. </a:t>
            </a:r>
            <a:r>
              <a:rPr lang="en-US" sz="4000" dirty="0" err="1"/>
              <a:t>thể</a:t>
            </a:r>
            <a:r>
              <a:rPr lang="en-US" sz="4000" dirty="0"/>
              <a:t> </a:t>
            </a:r>
            <a:r>
              <a:rPr lang="en-US" sz="4000" dirty="0" err="1"/>
              <a:t>tích</a:t>
            </a:r>
            <a:r>
              <a:rPr lang="en-US" sz="4000" dirty="0"/>
              <a:t> </a:t>
            </a:r>
            <a:r>
              <a:rPr lang="en-US" sz="4000" dirty="0" err="1"/>
              <a:t>lồng</a:t>
            </a:r>
            <a:r>
              <a:rPr lang="en-US" sz="4000" dirty="0"/>
              <a:t> </a:t>
            </a:r>
            <a:r>
              <a:rPr lang="en-US" sz="4000" dirty="0" err="1"/>
              <a:t>ngực</a:t>
            </a:r>
            <a:r>
              <a:rPr lang="en-US" sz="4000" dirty="0"/>
              <a:t> </a:t>
            </a:r>
            <a:r>
              <a:rPr lang="en-US" sz="4000" dirty="0" err="1"/>
              <a:t>tăng</a:t>
            </a:r>
            <a:r>
              <a:rPr lang="en-US" sz="4000" dirty="0"/>
              <a:t>.</a:t>
            </a:r>
          </a:p>
        </p:txBody>
      </p:sp>
      <p:sp>
        <p:nvSpPr>
          <p:cNvPr id="5" name="Oval 4"/>
          <p:cNvSpPr/>
          <p:nvPr/>
        </p:nvSpPr>
        <p:spPr>
          <a:xfrm>
            <a:off x="762000" y="4305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22879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72B3F4F3-39DE-8EFB-9AF5-433A9554BF6E}"/>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3:</a:t>
            </a:r>
            <a:r>
              <a:rPr lang="en-US" sz="4000" dirty="0"/>
              <a:t> </a:t>
            </a:r>
            <a:r>
              <a:rPr lang="en-US" sz="4000" dirty="0" err="1"/>
              <a:t>Các</a:t>
            </a:r>
            <a:r>
              <a:rPr lang="en-US" sz="4000" dirty="0"/>
              <a:t> </a:t>
            </a:r>
            <a:r>
              <a:rPr lang="en-US" sz="4000" dirty="0" err="1"/>
              <a:t>tác</a:t>
            </a:r>
            <a:r>
              <a:rPr lang="en-US" sz="4000" dirty="0"/>
              <a:t> </a:t>
            </a:r>
            <a:r>
              <a:rPr lang="en-US" sz="4000" dirty="0" err="1"/>
              <a:t>nhân</a:t>
            </a:r>
            <a:r>
              <a:rPr lang="en-US" sz="4000" dirty="0"/>
              <a:t> </a:t>
            </a:r>
            <a:r>
              <a:rPr lang="en-US" sz="4000" dirty="0" err="1"/>
              <a:t>có</a:t>
            </a:r>
            <a:r>
              <a:rPr lang="en-US" sz="4000" dirty="0"/>
              <a:t> </a:t>
            </a:r>
            <a:r>
              <a:rPr lang="en-US" sz="4000" dirty="0" err="1"/>
              <a:t>hại</a:t>
            </a:r>
            <a:r>
              <a:rPr lang="en-US" sz="4000" dirty="0"/>
              <a:t> </a:t>
            </a:r>
            <a:r>
              <a:rPr lang="en-US" sz="4000" dirty="0" err="1"/>
              <a:t>cho</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đó</a:t>
            </a:r>
            <a:r>
              <a:rPr lang="en-US" sz="4000" dirty="0"/>
              <a:t> </a:t>
            </a:r>
            <a:r>
              <a:rPr lang="en-US" sz="4000" dirty="0" err="1" smtClean="0"/>
              <a:t>là</a:t>
            </a:r>
            <a:endParaRPr lang="en-US" sz="4000" dirty="0" smtClean="0"/>
          </a:p>
          <a:p>
            <a:pPr marL="0" indent="0">
              <a:buNone/>
            </a:pPr>
            <a:endParaRPr lang="en-US" sz="4000" dirty="0"/>
          </a:p>
          <a:p>
            <a:pPr marL="742950" indent="-742950">
              <a:buAutoNum type="alphaUcPeriod"/>
            </a:pPr>
            <a:r>
              <a:rPr lang="en-US" sz="4000" dirty="0" err="1" smtClean="0"/>
              <a:t>Bụi</a:t>
            </a:r>
            <a:r>
              <a:rPr lang="en-US" sz="4000" dirty="0"/>
              <a:t>						</a:t>
            </a:r>
            <a:endParaRPr lang="en-US" sz="4000" dirty="0" smtClean="0"/>
          </a:p>
          <a:p>
            <a:pPr marL="742950" indent="-742950">
              <a:buAutoNum type="alphaUcPeriod"/>
            </a:pPr>
            <a:r>
              <a:rPr lang="en-US" sz="4000" dirty="0" smtClean="0"/>
              <a:t>Nitrogen oxide</a:t>
            </a:r>
          </a:p>
          <a:p>
            <a:pPr marL="742950" indent="-742950">
              <a:buAutoNum type="alphaUcPeriod"/>
            </a:pPr>
            <a:r>
              <a:rPr lang="en-US" sz="4000" dirty="0" smtClean="0"/>
              <a:t>Vi </a:t>
            </a:r>
            <a:r>
              <a:rPr lang="en-US" sz="4000" dirty="0" err="1"/>
              <a:t>sinh</a:t>
            </a:r>
            <a:r>
              <a:rPr lang="en-US" sz="4000" dirty="0"/>
              <a:t> </a:t>
            </a:r>
            <a:r>
              <a:rPr lang="en-US" sz="4000" dirty="0" err="1"/>
              <a:t>vật</a:t>
            </a:r>
            <a:r>
              <a:rPr lang="en-US" sz="4000" dirty="0"/>
              <a:t> </a:t>
            </a:r>
            <a:r>
              <a:rPr lang="en-US" sz="4000" dirty="0" err="1"/>
              <a:t>gây</a:t>
            </a:r>
            <a:r>
              <a:rPr lang="en-US" sz="4000" dirty="0"/>
              <a:t> </a:t>
            </a:r>
            <a:r>
              <a:rPr lang="en-US" sz="4000" dirty="0" err="1"/>
              <a:t>bệnh</a:t>
            </a:r>
            <a:r>
              <a:rPr lang="en-US" sz="4000" dirty="0"/>
              <a:t>			</a:t>
            </a:r>
            <a:endParaRPr lang="en-US" sz="4000" dirty="0" smtClean="0"/>
          </a:p>
          <a:p>
            <a:pPr marL="742950" indent="-742950">
              <a:buAutoNum type="alphaUcPeriod"/>
            </a:pPr>
            <a:r>
              <a:rPr lang="en-US" sz="4000" dirty="0" err="1" smtClean="0"/>
              <a:t>Tất</a:t>
            </a:r>
            <a:r>
              <a:rPr lang="en-US" sz="4000" dirty="0" smtClean="0"/>
              <a:t> </a:t>
            </a:r>
            <a:r>
              <a:rPr lang="en-US" sz="4000" dirty="0" err="1"/>
              <a:t>cả</a:t>
            </a:r>
            <a:r>
              <a:rPr lang="en-US" sz="4000" dirty="0"/>
              <a:t> </a:t>
            </a:r>
            <a:r>
              <a:rPr lang="en-US" sz="4000" dirty="0" err="1"/>
              <a:t>các</a:t>
            </a:r>
            <a:r>
              <a:rPr lang="en-US" sz="4000" dirty="0"/>
              <a:t> </a:t>
            </a:r>
            <a:r>
              <a:rPr lang="en-US" sz="4000" dirty="0" err="1"/>
              <a:t>đáp</a:t>
            </a:r>
            <a:r>
              <a:rPr lang="en-US" sz="4000" dirty="0"/>
              <a:t> </a:t>
            </a:r>
            <a:r>
              <a:rPr lang="en-US" sz="4000" dirty="0" err="1"/>
              <a:t>án</a:t>
            </a:r>
            <a:r>
              <a:rPr lang="en-US" sz="4000" dirty="0"/>
              <a:t> </a:t>
            </a:r>
            <a:r>
              <a:rPr lang="en-US" sz="4000" dirty="0" err="1"/>
              <a:t>trên</a:t>
            </a:r>
            <a:endParaRPr lang="en-US" sz="4000" dirty="0"/>
          </a:p>
          <a:p>
            <a:pPr marL="0" indent="0">
              <a:buNone/>
            </a:pPr>
            <a:endParaRPr lang="en-US" sz="4000" dirty="0">
              <a:latin typeface="+mj-lt"/>
            </a:endParaRPr>
          </a:p>
        </p:txBody>
      </p:sp>
      <p:sp>
        <p:nvSpPr>
          <p:cNvPr id="3" name="Oval 2"/>
          <p:cNvSpPr/>
          <p:nvPr/>
        </p:nvSpPr>
        <p:spPr>
          <a:xfrm>
            <a:off x="1219200" y="6438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3540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4B5F6A69-5BB1-6A25-DFE1-C8621ABC2455}"/>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4:</a:t>
            </a:r>
            <a:r>
              <a:rPr lang="en-US" sz="4000" dirty="0"/>
              <a:t> </a:t>
            </a:r>
            <a:r>
              <a:rPr lang="en-US" sz="4000" dirty="0" err="1"/>
              <a:t>Đường</a:t>
            </a:r>
            <a:r>
              <a:rPr lang="en-US" sz="4000" dirty="0"/>
              <a:t> </a:t>
            </a:r>
            <a:r>
              <a:rPr lang="en-US" sz="4000" dirty="0" err="1"/>
              <a:t>dẫn</a:t>
            </a:r>
            <a:r>
              <a:rPr lang="en-US" sz="4000" dirty="0"/>
              <a:t> </a:t>
            </a:r>
            <a:r>
              <a:rPr lang="en-US" sz="4000" dirty="0" err="1"/>
              <a:t>khí</a:t>
            </a:r>
            <a:r>
              <a:rPr lang="en-US" sz="4000" dirty="0"/>
              <a:t> </a:t>
            </a:r>
            <a:r>
              <a:rPr lang="en-US" sz="4000" dirty="0" err="1"/>
              <a:t>có</a:t>
            </a:r>
            <a:r>
              <a:rPr lang="en-US" sz="4000" dirty="0"/>
              <a:t> </a:t>
            </a:r>
            <a:r>
              <a:rPr lang="en-US" sz="4000" dirty="0" err="1"/>
              <a:t>chức</a:t>
            </a:r>
            <a:r>
              <a:rPr lang="en-US" sz="4000" dirty="0"/>
              <a:t> </a:t>
            </a:r>
            <a:r>
              <a:rPr lang="en-US" sz="4000" dirty="0" err="1"/>
              <a:t>năng</a:t>
            </a:r>
            <a:r>
              <a:rPr lang="en-US" sz="4000" dirty="0"/>
              <a:t> </a:t>
            </a:r>
            <a:r>
              <a:rPr lang="en-US" sz="4000" dirty="0" err="1"/>
              <a:t>gì</a:t>
            </a:r>
            <a:r>
              <a:rPr lang="en-US" sz="4000" dirty="0"/>
              <a:t>? </a:t>
            </a:r>
            <a:endParaRPr lang="en-US" sz="4000" dirty="0" smtClean="0"/>
          </a:p>
          <a:p>
            <a:pPr marL="0" indent="0">
              <a:buNone/>
            </a:pPr>
            <a:endParaRPr lang="en-US" sz="4000" dirty="0"/>
          </a:p>
          <a:p>
            <a:pPr marL="0" indent="0">
              <a:buNone/>
            </a:pPr>
            <a:r>
              <a:rPr lang="en-US" sz="4000" dirty="0"/>
              <a:t>A. </a:t>
            </a:r>
            <a:r>
              <a:rPr lang="en-US" sz="4000" dirty="0" err="1"/>
              <a:t>Thực</a:t>
            </a:r>
            <a:r>
              <a:rPr lang="en-US" sz="4000" dirty="0"/>
              <a:t> </a:t>
            </a:r>
            <a:r>
              <a:rPr lang="en-US" sz="4000" dirty="0" err="1"/>
              <a:t>hiện</a:t>
            </a:r>
            <a:r>
              <a:rPr lang="en-US" sz="4000" dirty="0"/>
              <a:t> </a:t>
            </a:r>
            <a:r>
              <a:rPr lang="en-US" sz="4000" dirty="0" err="1"/>
              <a:t>trao</a:t>
            </a:r>
            <a:r>
              <a:rPr lang="en-US" sz="4000" dirty="0"/>
              <a:t> </a:t>
            </a:r>
            <a:r>
              <a:rPr lang="en-US" sz="4000" dirty="0" err="1"/>
              <a:t>đổi</a:t>
            </a:r>
            <a:r>
              <a:rPr lang="en-US" sz="4000" dirty="0"/>
              <a:t> </a:t>
            </a:r>
            <a:r>
              <a:rPr lang="en-US" sz="4000" dirty="0" err="1"/>
              <a:t>khí</a:t>
            </a:r>
            <a:r>
              <a:rPr lang="en-US" sz="4000" dirty="0"/>
              <a:t> </a:t>
            </a:r>
            <a:r>
              <a:rPr lang="en-US" sz="4000" dirty="0" err="1"/>
              <a:t>giữa</a:t>
            </a:r>
            <a:r>
              <a:rPr lang="en-US" sz="4000" dirty="0"/>
              <a:t> </a:t>
            </a:r>
            <a:r>
              <a:rPr lang="en-US" sz="4000" dirty="0" err="1"/>
              <a:t>cơ</a:t>
            </a:r>
            <a:r>
              <a:rPr lang="en-US" sz="4000" dirty="0"/>
              <a:t> </a:t>
            </a:r>
            <a:r>
              <a:rPr lang="en-US" sz="4000" dirty="0" err="1"/>
              <a:t>thể</a:t>
            </a:r>
            <a:r>
              <a:rPr lang="en-US" sz="4000" dirty="0"/>
              <a:t> </a:t>
            </a:r>
            <a:r>
              <a:rPr lang="en-US" sz="4000" dirty="0" err="1"/>
              <a:t>và</a:t>
            </a:r>
            <a:r>
              <a:rPr lang="en-US" sz="4000" dirty="0"/>
              <a:t> </a:t>
            </a:r>
            <a:r>
              <a:rPr lang="en-US" sz="4000" dirty="0" err="1"/>
              <a:t>môi</a:t>
            </a:r>
            <a:r>
              <a:rPr lang="en-US" sz="4000" dirty="0"/>
              <a:t> </a:t>
            </a:r>
            <a:r>
              <a:rPr lang="en-US" sz="4000" dirty="0" err="1"/>
              <a:t>trường</a:t>
            </a:r>
            <a:endParaRPr lang="en-US" sz="4000" dirty="0"/>
          </a:p>
          <a:p>
            <a:pPr marL="0" indent="0">
              <a:buNone/>
            </a:pPr>
            <a:r>
              <a:rPr lang="en-US" sz="4000" dirty="0"/>
              <a:t>B. </a:t>
            </a:r>
            <a:r>
              <a:rPr lang="en-US" sz="4000" dirty="0" err="1"/>
              <a:t>Trao</a:t>
            </a:r>
            <a:r>
              <a:rPr lang="en-US" sz="4000" dirty="0"/>
              <a:t> </a:t>
            </a:r>
            <a:r>
              <a:rPr lang="en-US" sz="4000" dirty="0" err="1"/>
              <a:t>đổi</a:t>
            </a:r>
            <a:r>
              <a:rPr lang="en-US" sz="4000" dirty="0"/>
              <a:t> </a:t>
            </a:r>
            <a:r>
              <a:rPr lang="en-US" sz="4000" dirty="0" err="1"/>
              <a:t>khí</a:t>
            </a:r>
            <a:r>
              <a:rPr lang="en-US" sz="4000" dirty="0"/>
              <a:t> ở </a:t>
            </a:r>
            <a:r>
              <a:rPr lang="en-US" sz="4000" dirty="0" err="1"/>
              <a:t>phổi</a:t>
            </a:r>
            <a:r>
              <a:rPr lang="en-US" sz="4000" dirty="0"/>
              <a:t> </a:t>
            </a:r>
            <a:r>
              <a:rPr lang="en-US" sz="4000" dirty="0" err="1"/>
              <a:t>và</a:t>
            </a:r>
            <a:r>
              <a:rPr lang="en-US" sz="4000" dirty="0"/>
              <a:t> </a:t>
            </a:r>
            <a:r>
              <a:rPr lang="en-US" sz="4000" dirty="0" err="1"/>
              <a:t>tế</a:t>
            </a:r>
            <a:r>
              <a:rPr lang="en-US" sz="4000" dirty="0"/>
              <a:t> </a:t>
            </a:r>
            <a:r>
              <a:rPr lang="en-US" sz="4000" dirty="0" err="1"/>
              <a:t>bào</a:t>
            </a:r>
            <a:endParaRPr lang="en-US" sz="4000" dirty="0"/>
          </a:p>
          <a:p>
            <a:pPr marL="0" indent="0">
              <a:buNone/>
            </a:pPr>
            <a:r>
              <a:rPr lang="en-US" sz="4000" dirty="0"/>
              <a:t>C</a:t>
            </a:r>
            <a:r>
              <a:rPr lang="en-US" sz="4000" b="1" i="1" dirty="0"/>
              <a:t>. </a:t>
            </a:r>
            <a:r>
              <a:rPr lang="en-US" sz="4000" dirty="0" err="1"/>
              <a:t>Dẫn</a:t>
            </a:r>
            <a:r>
              <a:rPr lang="en-US" sz="4000" dirty="0"/>
              <a:t> </a:t>
            </a:r>
            <a:r>
              <a:rPr lang="en-US" sz="4000" dirty="0" err="1"/>
              <a:t>khí</a:t>
            </a:r>
            <a:r>
              <a:rPr lang="en-US" sz="4000" dirty="0"/>
              <a:t>, </a:t>
            </a:r>
            <a:r>
              <a:rPr lang="en-US" sz="4000" dirty="0" err="1"/>
              <a:t>làm</a:t>
            </a:r>
            <a:r>
              <a:rPr lang="en-US" sz="4000" dirty="0"/>
              <a:t> </a:t>
            </a:r>
            <a:r>
              <a:rPr lang="en-US" sz="4000" dirty="0" err="1"/>
              <a:t>ấm</a:t>
            </a:r>
            <a:r>
              <a:rPr lang="en-US" sz="4000" dirty="0"/>
              <a:t>, </a:t>
            </a:r>
            <a:r>
              <a:rPr lang="en-US" sz="4000" dirty="0" err="1"/>
              <a:t>làm</a:t>
            </a:r>
            <a:r>
              <a:rPr lang="en-US" sz="4000" dirty="0"/>
              <a:t> </a:t>
            </a:r>
            <a:r>
              <a:rPr lang="en-US" sz="4000" dirty="0" err="1"/>
              <a:t>ẩm</a:t>
            </a:r>
            <a:r>
              <a:rPr lang="en-US" sz="4000" dirty="0"/>
              <a:t> </a:t>
            </a:r>
            <a:r>
              <a:rPr lang="en-US" sz="4000" dirty="0" err="1"/>
              <a:t>không</a:t>
            </a:r>
            <a:r>
              <a:rPr lang="en-US" sz="4000" dirty="0"/>
              <a:t> </a:t>
            </a:r>
            <a:r>
              <a:rPr lang="en-US" sz="4000" dirty="0" err="1"/>
              <a:t>khí</a:t>
            </a:r>
            <a:r>
              <a:rPr lang="en-US" sz="4000" dirty="0"/>
              <a:t> </a:t>
            </a:r>
            <a:r>
              <a:rPr lang="en-US" sz="4000" dirty="0" err="1"/>
              <a:t>và</a:t>
            </a:r>
            <a:r>
              <a:rPr lang="en-US" sz="4000" dirty="0"/>
              <a:t> </a:t>
            </a:r>
            <a:r>
              <a:rPr lang="en-US" sz="4000" dirty="0" err="1"/>
              <a:t>bảo</a:t>
            </a:r>
            <a:r>
              <a:rPr lang="en-US" sz="4000" dirty="0"/>
              <a:t> </a:t>
            </a:r>
            <a:r>
              <a:rPr lang="en-US" sz="4000" dirty="0" err="1"/>
              <a:t>vệ</a:t>
            </a:r>
            <a:r>
              <a:rPr lang="en-US" sz="4000" dirty="0"/>
              <a:t> </a:t>
            </a:r>
            <a:r>
              <a:rPr lang="en-US" sz="4000" dirty="0" err="1"/>
              <a:t>phổi</a:t>
            </a:r>
            <a:endParaRPr lang="en-US" sz="4000" dirty="0"/>
          </a:p>
          <a:p>
            <a:pPr marL="0" indent="0">
              <a:buNone/>
            </a:pPr>
            <a:r>
              <a:rPr lang="en-US" sz="4000" dirty="0"/>
              <a:t>D. </a:t>
            </a:r>
            <a:r>
              <a:rPr lang="en-US" sz="4000" dirty="0" err="1"/>
              <a:t>Bảo</a:t>
            </a:r>
            <a:r>
              <a:rPr lang="en-US" sz="4000" dirty="0"/>
              <a:t> </a:t>
            </a:r>
            <a:r>
              <a:rPr lang="en-US" sz="4000" dirty="0" err="1"/>
              <a:t>vệ</a:t>
            </a:r>
            <a:r>
              <a:rPr lang="en-US" sz="4000" dirty="0"/>
              <a:t> </a:t>
            </a:r>
            <a:r>
              <a:rPr lang="en-US" sz="4000" dirty="0" err="1"/>
              <a:t>hệ</a:t>
            </a:r>
            <a:r>
              <a:rPr lang="en-US" sz="4000" dirty="0"/>
              <a:t> </a:t>
            </a:r>
            <a:r>
              <a:rPr lang="en-US" sz="4000" dirty="0" err="1"/>
              <a:t>hô</a:t>
            </a:r>
            <a:r>
              <a:rPr lang="en-US" sz="4000" dirty="0"/>
              <a:t> </a:t>
            </a:r>
            <a:r>
              <a:rPr lang="en-US" sz="4000" dirty="0" err="1"/>
              <a:t>hấp</a:t>
            </a:r>
            <a:endParaRPr lang="en-US" sz="4000" dirty="0"/>
          </a:p>
          <a:p>
            <a:pPr marL="0" indent="0">
              <a:buNone/>
            </a:pPr>
            <a:endParaRPr lang="en-US" sz="4000" dirty="0">
              <a:latin typeface="+mj-lt"/>
            </a:endParaRPr>
          </a:p>
        </p:txBody>
      </p:sp>
      <p:sp>
        <p:nvSpPr>
          <p:cNvPr id="3" name="Oval 2"/>
          <p:cNvSpPr/>
          <p:nvPr/>
        </p:nvSpPr>
        <p:spPr>
          <a:xfrm>
            <a:off x="1219200" y="5676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4738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mc="http://schemas.openxmlformats.org/markup-compatibility/2006" xmlns:a14="http://schemas.microsoft.com/office/drawing/2010/main" xmlns:a16="http://schemas.microsoft.com/office/drawing/2014/main" xmlns="" id="{223B2CBD-39A8-12B2-DC30-48741F8AF1F1}"/>
              </a:ext>
            </a:extLst>
          </p:cNvPr>
          <p:cNvSpPr>
            <a:spLocks noGrp="1"/>
          </p:cNvSpPr>
          <p:nvPr>
            <p:ph idx="1"/>
          </p:nvPr>
        </p:nvSpPr>
        <p:spPr>
          <a:xfrm>
            <a:off x="1219200" y="2552700"/>
            <a:ext cx="15773400" cy="6527007"/>
          </a:xfrm>
        </p:spPr>
        <p:txBody>
          <a:bodyPr>
            <a:noAutofit/>
          </a:bodyPr>
          <a:lstStyle/>
          <a:p>
            <a:pPr marL="0" indent="0">
              <a:buNone/>
            </a:pPr>
            <a:r>
              <a:rPr lang="en-US" sz="4000" b="1" dirty="0" err="1"/>
              <a:t>Câu</a:t>
            </a:r>
            <a:r>
              <a:rPr lang="en-US" sz="4000" b="1" dirty="0"/>
              <a:t> 5:</a:t>
            </a:r>
            <a:r>
              <a:rPr lang="en-US" sz="4000" dirty="0"/>
              <a:t> </a:t>
            </a:r>
            <a:r>
              <a:rPr lang="en-US" sz="4000" dirty="0" err="1"/>
              <a:t>Khi</a:t>
            </a:r>
            <a:r>
              <a:rPr lang="en-US" sz="4000" dirty="0"/>
              <a:t> </a:t>
            </a:r>
            <a:r>
              <a:rPr lang="en-US" sz="4000" dirty="0" err="1"/>
              <a:t>chúng</a:t>
            </a:r>
            <a:r>
              <a:rPr lang="en-US" sz="4000" dirty="0"/>
              <a:t> ta </a:t>
            </a:r>
            <a:r>
              <a:rPr lang="en-US" sz="4000" dirty="0" err="1"/>
              <a:t>hít</a:t>
            </a:r>
            <a:r>
              <a:rPr lang="en-US" sz="4000" dirty="0"/>
              <a:t> </a:t>
            </a:r>
            <a:r>
              <a:rPr lang="en-US" sz="4000" dirty="0" err="1"/>
              <a:t>vào</a:t>
            </a:r>
            <a:r>
              <a:rPr lang="en-US" sz="4000" dirty="0"/>
              <a:t>,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sẽ</a:t>
            </a:r>
            <a:r>
              <a:rPr lang="en-US" sz="4000" dirty="0"/>
              <a:t> ở </a:t>
            </a:r>
            <a:r>
              <a:rPr lang="en-US" sz="4000" dirty="0" err="1"/>
              <a:t>trạng</a:t>
            </a:r>
            <a:r>
              <a:rPr lang="en-US" sz="4000" dirty="0"/>
              <a:t> </a:t>
            </a:r>
            <a:r>
              <a:rPr lang="en-US" sz="4000" dirty="0" err="1"/>
              <a:t>thái</a:t>
            </a:r>
            <a:r>
              <a:rPr lang="en-US" sz="4000" dirty="0"/>
              <a:t> </a:t>
            </a:r>
            <a:r>
              <a:rPr lang="en-US" sz="4000" dirty="0" err="1"/>
              <a:t>nào</a:t>
            </a:r>
            <a:r>
              <a:rPr lang="en-US" sz="4000" dirty="0" smtClean="0"/>
              <a:t>?</a:t>
            </a:r>
          </a:p>
          <a:p>
            <a:pPr marL="0" indent="0">
              <a:buNone/>
            </a:pPr>
            <a:endParaRPr lang="en-US" sz="4000" dirty="0"/>
          </a:p>
          <a:p>
            <a:pPr marL="0" indent="0">
              <a:buNone/>
            </a:pPr>
            <a:r>
              <a:rPr lang="en-US" sz="4000" dirty="0"/>
              <a:t>A.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dãn</a:t>
            </a:r>
            <a:r>
              <a:rPr lang="en-US" sz="4000" dirty="0"/>
              <a:t> </a:t>
            </a:r>
            <a:r>
              <a:rPr lang="en-US" sz="4000" dirty="0" err="1"/>
              <a:t>còn</a:t>
            </a:r>
            <a:r>
              <a:rPr lang="en-US" sz="4000" dirty="0"/>
              <a:t> </a:t>
            </a:r>
            <a:r>
              <a:rPr lang="en-US" sz="4000" dirty="0" err="1"/>
              <a:t>cơ</a:t>
            </a:r>
            <a:r>
              <a:rPr lang="en-US" sz="4000" dirty="0"/>
              <a:t> </a:t>
            </a:r>
            <a:r>
              <a:rPr lang="en-US" sz="4000" dirty="0" err="1"/>
              <a:t>hoành</a:t>
            </a:r>
            <a:r>
              <a:rPr lang="en-US" sz="4000" dirty="0"/>
              <a:t> co</a:t>
            </a:r>
          </a:p>
          <a:p>
            <a:pPr marL="0" indent="0">
              <a:buNone/>
            </a:pPr>
            <a:r>
              <a:rPr lang="en-US" sz="4000" dirty="0"/>
              <a:t>B.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a:t>
            </a:r>
            <a:r>
              <a:rPr lang="en-US" sz="4000" dirty="0" err="1"/>
              <a:t>dãn</a:t>
            </a:r>
            <a:endParaRPr lang="en-US" sz="4000" dirty="0"/>
          </a:p>
          <a:p>
            <a:pPr marL="0" indent="0">
              <a:buNone/>
            </a:pPr>
            <a:r>
              <a:rPr lang="en-US" sz="4000" dirty="0"/>
              <a:t>C.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a:t>
            </a:r>
            <a:r>
              <a:rPr lang="en-US" sz="4000" dirty="0" err="1"/>
              <a:t>và</a:t>
            </a:r>
            <a:r>
              <a:rPr lang="en-US" sz="4000" dirty="0"/>
              <a:t> </a:t>
            </a:r>
            <a:r>
              <a:rPr lang="en-US" sz="4000" dirty="0" err="1"/>
              <a:t>cơ</a:t>
            </a:r>
            <a:r>
              <a:rPr lang="en-US" sz="4000" dirty="0"/>
              <a:t> </a:t>
            </a:r>
            <a:r>
              <a:rPr lang="en-US" sz="4000" dirty="0" err="1"/>
              <a:t>hoành</a:t>
            </a:r>
            <a:r>
              <a:rPr lang="en-US" sz="4000" dirty="0"/>
              <a:t> </a:t>
            </a:r>
            <a:r>
              <a:rPr lang="en-US" sz="4000" dirty="0" err="1"/>
              <a:t>đều</a:t>
            </a:r>
            <a:r>
              <a:rPr lang="en-US" sz="4000" dirty="0"/>
              <a:t> co</a:t>
            </a:r>
          </a:p>
          <a:p>
            <a:pPr marL="0" indent="0">
              <a:buNone/>
            </a:pPr>
            <a:r>
              <a:rPr lang="en-US" sz="4000" dirty="0"/>
              <a:t>D. </a:t>
            </a:r>
            <a:r>
              <a:rPr lang="en-US" sz="4000" dirty="0" err="1"/>
              <a:t>Cơ</a:t>
            </a:r>
            <a:r>
              <a:rPr lang="en-US" sz="4000" dirty="0"/>
              <a:t> </a:t>
            </a:r>
            <a:r>
              <a:rPr lang="en-US" sz="4000" dirty="0" err="1"/>
              <a:t>liên</a:t>
            </a:r>
            <a:r>
              <a:rPr lang="en-US" sz="4000" dirty="0"/>
              <a:t> </a:t>
            </a:r>
            <a:r>
              <a:rPr lang="en-US" sz="4000" dirty="0" err="1"/>
              <a:t>sườn</a:t>
            </a:r>
            <a:r>
              <a:rPr lang="en-US" sz="4000" dirty="0"/>
              <a:t> </a:t>
            </a:r>
            <a:r>
              <a:rPr lang="en-US" sz="4000" dirty="0" err="1"/>
              <a:t>ngoài</a:t>
            </a:r>
            <a:r>
              <a:rPr lang="en-US" sz="4000" dirty="0"/>
              <a:t> co </a:t>
            </a:r>
            <a:r>
              <a:rPr lang="en-US" sz="4000" dirty="0" err="1"/>
              <a:t>còn</a:t>
            </a:r>
            <a:r>
              <a:rPr lang="en-US" sz="4000" dirty="0"/>
              <a:t> </a:t>
            </a:r>
            <a:r>
              <a:rPr lang="en-US" sz="4000" dirty="0" err="1"/>
              <a:t>cơ</a:t>
            </a:r>
            <a:r>
              <a:rPr lang="en-US" sz="4000" dirty="0"/>
              <a:t> </a:t>
            </a:r>
            <a:r>
              <a:rPr lang="en-US" sz="4000" dirty="0" err="1"/>
              <a:t>hoành</a:t>
            </a:r>
            <a:r>
              <a:rPr lang="en-US" sz="4000" dirty="0"/>
              <a:t> </a:t>
            </a:r>
            <a:r>
              <a:rPr lang="en-US" sz="4000" dirty="0" err="1"/>
              <a:t>dãn</a:t>
            </a:r>
            <a:endParaRPr lang="en-US" sz="4000" dirty="0"/>
          </a:p>
          <a:p>
            <a:pPr marL="0" indent="0">
              <a:buNone/>
            </a:pPr>
            <a:endParaRPr lang="en-US" sz="4000" dirty="0"/>
          </a:p>
        </p:txBody>
      </p:sp>
      <p:sp>
        <p:nvSpPr>
          <p:cNvPr id="3" name="Oval 2"/>
          <p:cNvSpPr/>
          <p:nvPr/>
        </p:nvSpPr>
        <p:spPr>
          <a:xfrm>
            <a:off x="1219200" y="601218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1273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C4E8E43B-A7A9-03DB-B116-03FC7725D6B3}"/>
              </a:ext>
            </a:extLst>
          </p:cNvPr>
          <p:cNvSpPr>
            <a:spLocks noGrp="1"/>
          </p:cNvSpPr>
          <p:nvPr>
            <p:ph idx="1"/>
          </p:nvPr>
        </p:nvSpPr>
        <p:spPr>
          <a:xfrm>
            <a:off x="1219200" y="2705100"/>
            <a:ext cx="15773400" cy="6527007"/>
          </a:xfrm>
        </p:spPr>
        <p:txBody>
          <a:bodyPr>
            <a:normAutofit/>
          </a:bodyPr>
          <a:lstStyle/>
          <a:p>
            <a:pPr marL="0" indent="0">
              <a:buNone/>
            </a:pPr>
            <a:r>
              <a:rPr lang="en-US" sz="4000" b="1" dirty="0" err="1" smtClean="0"/>
              <a:t>Câu</a:t>
            </a:r>
            <a:r>
              <a:rPr lang="en-US" sz="4000" b="1" dirty="0" smtClean="0"/>
              <a:t> 6:</a:t>
            </a:r>
            <a:r>
              <a:rPr lang="en-US" sz="4000" dirty="0" smtClean="0"/>
              <a:t> </a:t>
            </a:r>
            <a:r>
              <a:rPr lang="en-US" sz="4000" dirty="0" err="1" smtClean="0"/>
              <a:t>Quá</a:t>
            </a:r>
            <a:r>
              <a:rPr lang="en-US" sz="4000" dirty="0" smtClean="0"/>
              <a:t> </a:t>
            </a:r>
            <a:r>
              <a:rPr lang="en-US" sz="4000" dirty="0" err="1" smtClean="0"/>
              <a:t>trình</a:t>
            </a:r>
            <a:r>
              <a:rPr lang="en-US" sz="4000" dirty="0" smtClean="0"/>
              <a:t> </a:t>
            </a:r>
            <a:r>
              <a:rPr lang="en-US" sz="4000" dirty="0" err="1" smtClean="0"/>
              <a:t>trao</a:t>
            </a:r>
            <a:r>
              <a:rPr lang="en-US" sz="4000" dirty="0" smtClean="0"/>
              <a:t> </a:t>
            </a:r>
            <a:r>
              <a:rPr lang="en-US" sz="4000" dirty="0" err="1" smtClean="0"/>
              <a:t>đổi</a:t>
            </a:r>
            <a:r>
              <a:rPr lang="en-US" sz="4000" dirty="0" smtClean="0"/>
              <a:t> </a:t>
            </a:r>
            <a:r>
              <a:rPr lang="en-US" sz="4000" dirty="0" err="1" smtClean="0"/>
              <a:t>khí</a:t>
            </a:r>
            <a:r>
              <a:rPr lang="en-US" sz="4000" dirty="0" smtClean="0"/>
              <a:t> ở </a:t>
            </a:r>
            <a:r>
              <a:rPr lang="en-US" sz="4000" dirty="0" err="1" smtClean="0"/>
              <a:t>người</a:t>
            </a:r>
            <a:r>
              <a:rPr lang="en-US" sz="4000" dirty="0" smtClean="0"/>
              <a:t> </a:t>
            </a:r>
            <a:r>
              <a:rPr lang="en-US" sz="4000" dirty="0" err="1" smtClean="0"/>
              <a:t>diễn</a:t>
            </a:r>
            <a:r>
              <a:rPr lang="en-US" sz="4000" dirty="0" smtClean="0"/>
              <a:t> </a:t>
            </a:r>
            <a:r>
              <a:rPr lang="en-US" sz="4000" dirty="0" err="1" smtClean="0"/>
              <a:t>ra</a:t>
            </a:r>
            <a:r>
              <a:rPr lang="en-US" sz="4000" dirty="0" smtClean="0"/>
              <a:t> </a:t>
            </a:r>
            <a:r>
              <a:rPr lang="en-US" sz="4000" dirty="0" err="1" smtClean="0"/>
              <a:t>theo</a:t>
            </a:r>
            <a:r>
              <a:rPr lang="en-US" sz="4000" dirty="0" smtClean="0"/>
              <a:t> </a:t>
            </a:r>
            <a:r>
              <a:rPr lang="en-US" sz="4000" dirty="0" err="1" smtClean="0"/>
              <a:t>cơ</a:t>
            </a:r>
            <a:r>
              <a:rPr lang="en-US" sz="4000" dirty="0" smtClean="0"/>
              <a:t> </a:t>
            </a:r>
            <a:r>
              <a:rPr lang="en-US" sz="4000" dirty="0" err="1" smtClean="0"/>
              <a:t>chế</a:t>
            </a:r>
            <a:endParaRPr lang="en-US" sz="4000" dirty="0" smtClean="0"/>
          </a:p>
          <a:p>
            <a:pPr marL="0" indent="0">
              <a:buNone/>
            </a:pPr>
            <a:endParaRPr lang="en-US" sz="4000" dirty="0"/>
          </a:p>
          <a:p>
            <a:pPr marL="742950" indent="-742950">
              <a:buAutoNum type="alphaUcPeriod"/>
            </a:pPr>
            <a:r>
              <a:rPr lang="en-US" sz="4000" dirty="0" err="1" smtClean="0"/>
              <a:t>bổ</a:t>
            </a:r>
            <a:r>
              <a:rPr lang="en-US" sz="4000" dirty="0" smtClean="0"/>
              <a:t> </a:t>
            </a:r>
            <a:r>
              <a:rPr lang="en-US" sz="4000" dirty="0"/>
              <a:t>sung.					</a:t>
            </a:r>
            <a:endParaRPr lang="en-US" sz="4000" dirty="0" smtClean="0"/>
          </a:p>
          <a:p>
            <a:pPr marL="742950" indent="-742950">
              <a:buAutoNum type="alphaUcPeriod"/>
            </a:pPr>
            <a:r>
              <a:rPr lang="en-US" sz="4000" dirty="0" err="1" smtClean="0"/>
              <a:t>chủ</a:t>
            </a:r>
            <a:r>
              <a:rPr lang="en-US" sz="4000" dirty="0" smtClean="0"/>
              <a:t> </a:t>
            </a:r>
            <a:r>
              <a:rPr lang="en-US" sz="4000" dirty="0" err="1" smtClean="0"/>
              <a:t>động</a:t>
            </a:r>
            <a:r>
              <a:rPr lang="en-US" sz="4000" dirty="0" smtClean="0"/>
              <a:t>.</a:t>
            </a:r>
          </a:p>
          <a:p>
            <a:pPr marL="742950" indent="-742950">
              <a:buAutoNum type="alphaUcPeriod"/>
            </a:pPr>
            <a:r>
              <a:rPr lang="en-US" sz="4000" dirty="0" err="1" smtClean="0"/>
              <a:t>thẩm</a:t>
            </a:r>
            <a:r>
              <a:rPr lang="en-US" sz="4000" dirty="0" smtClean="0"/>
              <a:t> </a:t>
            </a:r>
            <a:r>
              <a:rPr lang="en-US" sz="4000" dirty="0" err="1"/>
              <a:t>thấu</a:t>
            </a:r>
            <a:r>
              <a:rPr lang="en-US" sz="4000" dirty="0"/>
              <a:t>.					</a:t>
            </a:r>
          </a:p>
          <a:p>
            <a:pPr marL="742950" indent="-742950">
              <a:buAutoNum type="alphaUcPeriod"/>
            </a:pPr>
            <a:r>
              <a:rPr lang="en-US" sz="4000" dirty="0" err="1" smtClean="0"/>
              <a:t>khuếch</a:t>
            </a:r>
            <a:r>
              <a:rPr lang="en-US" sz="4000" dirty="0" smtClean="0"/>
              <a:t> </a:t>
            </a:r>
            <a:r>
              <a:rPr lang="en-US" sz="4000" dirty="0" err="1"/>
              <a:t>tán</a:t>
            </a:r>
            <a:r>
              <a:rPr lang="en-US" sz="4000" dirty="0"/>
              <a:t>.</a:t>
            </a:r>
          </a:p>
          <a:p>
            <a:pPr marL="0" indent="0">
              <a:buNone/>
            </a:pPr>
            <a:endParaRPr lang="en-US" sz="4000" dirty="0">
              <a:latin typeface="+mj-lt"/>
            </a:endParaRPr>
          </a:p>
        </p:txBody>
      </p:sp>
      <p:sp>
        <p:nvSpPr>
          <p:cNvPr id="3" name="Oval 2"/>
          <p:cNvSpPr/>
          <p:nvPr/>
        </p:nvSpPr>
        <p:spPr>
          <a:xfrm>
            <a:off x="1143000" y="6362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23420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1C5DA018-D475-CBC5-495B-076580688848}"/>
              </a:ext>
            </a:extLst>
          </p:cNvPr>
          <p:cNvSpPr>
            <a:spLocks noGrp="1"/>
          </p:cNvSpPr>
          <p:nvPr>
            <p:ph idx="1"/>
          </p:nvPr>
        </p:nvSpPr>
        <p:spPr>
          <a:xfrm>
            <a:off x="1295400" y="1803796"/>
            <a:ext cx="15773400" cy="6527007"/>
          </a:xfrm>
        </p:spPr>
        <p:txBody>
          <a:bodyPr>
            <a:normAutofit/>
          </a:bodyPr>
          <a:lstStyle/>
          <a:p>
            <a:pPr marL="0" indent="0">
              <a:buNone/>
            </a:pPr>
            <a:r>
              <a:rPr lang="en-US" sz="4000" b="1" dirty="0" err="1"/>
              <a:t>Câu</a:t>
            </a:r>
            <a:r>
              <a:rPr lang="en-US" sz="4000" b="1" dirty="0"/>
              <a:t> 7:</a:t>
            </a:r>
            <a:r>
              <a:rPr lang="en-US" sz="4000" dirty="0"/>
              <a:t> </a:t>
            </a:r>
            <a:r>
              <a:rPr lang="en-US" sz="4000" dirty="0" err="1"/>
              <a:t>Trong</a:t>
            </a:r>
            <a:r>
              <a:rPr lang="en-US" sz="4000" dirty="0"/>
              <a:t> </a:t>
            </a:r>
            <a:r>
              <a:rPr lang="en-US" sz="4000" dirty="0" err="1"/>
              <a:t>quá</a:t>
            </a:r>
            <a:r>
              <a:rPr lang="en-US" sz="4000" dirty="0"/>
              <a:t> </a:t>
            </a:r>
            <a:r>
              <a:rPr lang="en-US" sz="4000" dirty="0" err="1"/>
              <a:t>trình</a:t>
            </a:r>
            <a:r>
              <a:rPr lang="en-US" sz="4000" dirty="0"/>
              <a:t> </a:t>
            </a:r>
            <a:r>
              <a:rPr lang="en-US" sz="4000" dirty="0" err="1"/>
              <a:t>hô</a:t>
            </a:r>
            <a:r>
              <a:rPr lang="en-US" sz="4000" dirty="0"/>
              <a:t> </a:t>
            </a:r>
            <a:r>
              <a:rPr lang="en-US" sz="4000" dirty="0" err="1"/>
              <a:t>hấp</a:t>
            </a:r>
            <a:r>
              <a:rPr lang="en-US" sz="4000" dirty="0"/>
              <a:t>, con </a:t>
            </a:r>
            <a:r>
              <a:rPr lang="en-US" sz="4000" dirty="0" err="1"/>
              <a:t>người</a:t>
            </a:r>
            <a:r>
              <a:rPr lang="en-US" sz="4000" dirty="0"/>
              <a:t> </a:t>
            </a:r>
            <a:r>
              <a:rPr lang="en-US" sz="4000" dirty="0" err="1"/>
              <a:t>sử</a:t>
            </a:r>
            <a:r>
              <a:rPr lang="en-US" sz="4000" dirty="0"/>
              <a:t> </a:t>
            </a:r>
            <a:r>
              <a:rPr lang="en-US" sz="4000" dirty="0" err="1"/>
              <a:t>dụng</a:t>
            </a:r>
            <a:r>
              <a:rPr lang="en-US" sz="4000" dirty="0"/>
              <a:t> </a:t>
            </a:r>
            <a:r>
              <a:rPr lang="en-US" sz="4000" dirty="0" err="1"/>
              <a:t>khí</a:t>
            </a:r>
            <a:r>
              <a:rPr lang="en-US" sz="4000" dirty="0"/>
              <a:t> </a:t>
            </a:r>
            <a:r>
              <a:rPr lang="en-US" sz="4000" dirty="0" err="1"/>
              <a:t>gì</a:t>
            </a:r>
            <a:r>
              <a:rPr lang="en-US" sz="4000" dirty="0"/>
              <a:t>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ra</a:t>
            </a:r>
            <a:r>
              <a:rPr lang="en-US" sz="4000" dirty="0"/>
              <a:t> </a:t>
            </a:r>
            <a:r>
              <a:rPr lang="en-US" sz="4000" dirty="0" err="1"/>
              <a:t>khí</a:t>
            </a:r>
            <a:r>
              <a:rPr lang="en-US" sz="4000" dirty="0"/>
              <a:t> </a:t>
            </a:r>
            <a:r>
              <a:rPr lang="en-US" sz="4000" dirty="0" err="1"/>
              <a:t>gì</a:t>
            </a:r>
            <a:r>
              <a:rPr lang="en-US" sz="4000" dirty="0" smtClean="0"/>
              <a:t>?</a:t>
            </a:r>
          </a:p>
          <a:p>
            <a:pPr marL="0" indent="0">
              <a:buNone/>
            </a:pPr>
            <a:endParaRPr lang="en-US" sz="4000" dirty="0" smtClean="0"/>
          </a:p>
          <a:p>
            <a:pPr marL="742950" indent="-742950">
              <a:buAutoNum type="alphaUcPeriod"/>
            </a:pPr>
            <a:r>
              <a:rPr lang="en-US" sz="4000" dirty="0" err="1" smtClean="0"/>
              <a:t>Sử</a:t>
            </a:r>
            <a:r>
              <a:rPr lang="en-US" sz="4000" dirty="0" smtClean="0"/>
              <a:t> </a:t>
            </a:r>
            <a:r>
              <a:rPr lang="en-US" sz="4000" dirty="0" err="1"/>
              <a:t>dụng</a:t>
            </a:r>
            <a:r>
              <a:rPr lang="en-US" sz="4000" dirty="0"/>
              <a:t> </a:t>
            </a:r>
            <a:r>
              <a:rPr lang="en-US" sz="4000" dirty="0" err="1"/>
              <a:t>khí</a:t>
            </a:r>
            <a:r>
              <a:rPr lang="en-US" sz="4000" dirty="0"/>
              <a:t> nitrogen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a:t>
            </a:r>
            <a:r>
              <a:rPr lang="en-US" sz="4000" dirty="0" smtClean="0"/>
              <a:t>carbonic</a:t>
            </a:r>
          </a:p>
          <a:p>
            <a:pPr marL="742950" indent="-742950">
              <a:buAutoNum type="alphaUcPeriod"/>
            </a:pPr>
            <a:r>
              <a:rPr lang="en-US" sz="4000" dirty="0" err="1" smtClean="0"/>
              <a:t>Sử</a:t>
            </a:r>
            <a:r>
              <a:rPr lang="en-US" sz="4000" dirty="0" smtClean="0"/>
              <a:t> </a:t>
            </a:r>
            <a:r>
              <a:rPr lang="en-US" sz="4000" dirty="0" err="1"/>
              <a:t>dụng</a:t>
            </a:r>
            <a:r>
              <a:rPr lang="en-US" sz="4000" dirty="0"/>
              <a:t> </a:t>
            </a:r>
            <a:r>
              <a:rPr lang="en-US" sz="4000" dirty="0" err="1"/>
              <a:t>khí</a:t>
            </a:r>
            <a:r>
              <a:rPr lang="en-US" sz="4000" dirty="0"/>
              <a:t> carbonic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a:t>
            </a:r>
            <a:r>
              <a:rPr lang="en-US" sz="4000" dirty="0" smtClean="0"/>
              <a:t>oxygen</a:t>
            </a:r>
          </a:p>
          <a:p>
            <a:pPr marL="742950" indent="-742950">
              <a:buAutoNum type="alphaUcPeriod"/>
            </a:pPr>
            <a:r>
              <a:rPr lang="en-US" sz="4000" dirty="0" err="1" smtClean="0"/>
              <a:t>Sử</a:t>
            </a:r>
            <a:r>
              <a:rPr lang="en-US" sz="4000" dirty="0" smtClean="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a:t>
            </a:r>
            <a:r>
              <a:rPr lang="en-US" sz="4000" dirty="0" smtClean="0"/>
              <a:t>carbonic</a:t>
            </a:r>
          </a:p>
          <a:p>
            <a:pPr marL="742950" indent="-742950">
              <a:buAutoNum type="alphaUcPeriod"/>
            </a:pPr>
            <a:r>
              <a:rPr lang="en-US" sz="4000" dirty="0" err="1" smtClean="0"/>
              <a:t>Sử</a:t>
            </a:r>
            <a:r>
              <a:rPr lang="en-US" sz="4000" dirty="0" smtClean="0"/>
              <a:t> </a:t>
            </a:r>
            <a:r>
              <a:rPr lang="en-US" sz="4000" dirty="0" err="1"/>
              <a:t>dụng</a:t>
            </a:r>
            <a:r>
              <a:rPr lang="en-US" sz="4000" dirty="0"/>
              <a:t> </a:t>
            </a:r>
            <a:r>
              <a:rPr lang="en-US" sz="4000" dirty="0" err="1"/>
              <a:t>khí</a:t>
            </a:r>
            <a:r>
              <a:rPr lang="en-US" sz="4000" dirty="0"/>
              <a:t> oxygen </a:t>
            </a:r>
            <a:r>
              <a:rPr lang="en-US" sz="4000" dirty="0" err="1"/>
              <a:t>và</a:t>
            </a:r>
            <a:r>
              <a:rPr lang="en-US" sz="4000" dirty="0"/>
              <a:t> </a:t>
            </a:r>
            <a:r>
              <a:rPr lang="en-US" sz="4000" dirty="0" err="1"/>
              <a:t>loại</a:t>
            </a:r>
            <a:r>
              <a:rPr lang="en-US" sz="4000" dirty="0"/>
              <a:t> </a:t>
            </a:r>
            <a:r>
              <a:rPr lang="en-US" sz="4000" dirty="0" err="1"/>
              <a:t>thải</a:t>
            </a:r>
            <a:r>
              <a:rPr lang="en-US" sz="4000" dirty="0"/>
              <a:t> </a:t>
            </a:r>
            <a:r>
              <a:rPr lang="en-US" sz="4000" dirty="0" err="1"/>
              <a:t>khí</a:t>
            </a:r>
            <a:r>
              <a:rPr lang="en-US" sz="4000" dirty="0"/>
              <a:t> nitrogen</a:t>
            </a:r>
          </a:p>
          <a:p>
            <a:pPr marL="0" indent="0">
              <a:buNone/>
            </a:pPr>
            <a:endParaRPr lang="en-US" sz="4000" dirty="0">
              <a:latin typeface="+mj-lt"/>
            </a:endParaRPr>
          </a:p>
        </p:txBody>
      </p:sp>
      <p:sp>
        <p:nvSpPr>
          <p:cNvPr id="3" name="Oval 2"/>
          <p:cNvSpPr/>
          <p:nvPr/>
        </p:nvSpPr>
        <p:spPr>
          <a:xfrm>
            <a:off x="1295400" y="5295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38994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19200" y="1790700"/>
            <a:ext cx="15773400" cy="6527007"/>
          </a:xfrm>
        </p:spPr>
        <p:txBody>
          <a:bodyPr>
            <a:normAutofit/>
          </a:bodyPr>
          <a:lstStyle/>
          <a:p>
            <a:pPr marL="0" indent="0">
              <a:buNone/>
            </a:pPr>
            <a:r>
              <a:rPr lang="en-US" sz="4000" b="1" dirty="0" err="1"/>
              <a:t>Câu</a:t>
            </a:r>
            <a:r>
              <a:rPr lang="en-US" sz="4000" b="1" dirty="0"/>
              <a:t> 8:</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ngoài</a:t>
            </a:r>
            <a:r>
              <a:rPr lang="en-US" sz="4000" dirty="0"/>
              <a:t> </a:t>
            </a:r>
            <a:r>
              <a:rPr lang="en-US" sz="4000" dirty="0" err="1"/>
              <a:t>chức</a:t>
            </a:r>
            <a:r>
              <a:rPr lang="en-US" sz="4000" dirty="0"/>
              <a:t> </a:t>
            </a:r>
            <a:r>
              <a:rPr lang="en-US" sz="4000" dirty="0" err="1"/>
              <a:t>năng</a:t>
            </a:r>
            <a:r>
              <a:rPr lang="en-US" sz="4000" dirty="0"/>
              <a:t> </a:t>
            </a:r>
            <a:r>
              <a:rPr lang="en-US" sz="4000" dirty="0" err="1"/>
              <a:t>hô</a:t>
            </a:r>
            <a:r>
              <a:rPr lang="en-US" sz="4000" dirty="0"/>
              <a:t> </a:t>
            </a:r>
            <a:r>
              <a:rPr lang="en-US" sz="4000" dirty="0" err="1"/>
              <a:t>hấp</a:t>
            </a:r>
            <a:r>
              <a:rPr lang="en-US" sz="4000" dirty="0"/>
              <a:t> </a:t>
            </a:r>
            <a:r>
              <a:rPr lang="en-US" sz="4000" dirty="0" err="1"/>
              <a:t>còn</a:t>
            </a:r>
            <a:r>
              <a:rPr lang="en-US" sz="4000" dirty="0"/>
              <a:t> </a:t>
            </a:r>
            <a:r>
              <a:rPr lang="en-US" sz="4000" dirty="0" err="1"/>
              <a:t>kiêm</a:t>
            </a:r>
            <a:r>
              <a:rPr lang="en-US" sz="4000" dirty="0"/>
              <a:t> </a:t>
            </a:r>
            <a:r>
              <a:rPr lang="en-US" sz="4000" dirty="0" err="1"/>
              <a:t>thêm</a:t>
            </a:r>
            <a:r>
              <a:rPr lang="en-US" sz="4000" dirty="0"/>
              <a:t> </a:t>
            </a:r>
            <a:r>
              <a:rPr lang="en-US" sz="4000" dirty="0" err="1"/>
              <a:t>vai</a:t>
            </a:r>
            <a:r>
              <a:rPr lang="en-US" sz="4000" dirty="0"/>
              <a:t> </a:t>
            </a:r>
            <a:r>
              <a:rPr lang="en-US" sz="4000" dirty="0" err="1"/>
              <a:t>trò</a:t>
            </a:r>
            <a:r>
              <a:rPr lang="en-US" sz="4000" dirty="0"/>
              <a:t> </a:t>
            </a:r>
            <a:r>
              <a:rPr lang="en-US" sz="4000" dirty="0" err="1"/>
              <a:t>khác</a:t>
            </a:r>
            <a:r>
              <a:rPr lang="en-US" sz="4000" dirty="0" smtClean="0"/>
              <a:t>?</a:t>
            </a:r>
          </a:p>
          <a:p>
            <a:pPr marL="0" indent="0">
              <a:buNone/>
            </a:pPr>
            <a:endParaRPr lang="en-US" sz="4000" dirty="0"/>
          </a:p>
          <a:p>
            <a:pPr marL="0" indent="0">
              <a:buNone/>
            </a:pPr>
            <a:r>
              <a:rPr lang="en-US" sz="4000" dirty="0"/>
              <a:t>A. </a:t>
            </a:r>
            <a:r>
              <a:rPr lang="en-US" sz="4000" dirty="0" err="1"/>
              <a:t>Khí</a:t>
            </a:r>
            <a:r>
              <a:rPr lang="en-US" sz="4000" dirty="0"/>
              <a:t> </a:t>
            </a:r>
            <a:r>
              <a:rPr lang="en-US" sz="4000" dirty="0" err="1"/>
              <a:t>quản</a:t>
            </a:r>
            <a:r>
              <a:rPr lang="en-US" sz="4000" dirty="0"/>
              <a:t>					</a:t>
            </a:r>
          </a:p>
          <a:p>
            <a:pPr marL="0" indent="0">
              <a:buNone/>
            </a:pPr>
            <a:r>
              <a:rPr lang="en-US" sz="4000" dirty="0"/>
              <a:t>B. </a:t>
            </a:r>
            <a:r>
              <a:rPr lang="en-US" sz="4000" dirty="0" err="1"/>
              <a:t>Thanh</a:t>
            </a:r>
            <a:r>
              <a:rPr lang="en-US" sz="4000" dirty="0"/>
              <a:t> </a:t>
            </a:r>
            <a:r>
              <a:rPr lang="en-US" sz="4000" dirty="0" err="1"/>
              <a:t>quản</a:t>
            </a:r>
            <a:endParaRPr lang="en-US" sz="4000" dirty="0"/>
          </a:p>
          <a:p>
            <a:pPr marL="0" indent="0">
              <a:buNone/>
            </a:pPr>
            <a:r>
              <a:rPr lang="en-US" sz="4000" dirty="0"/>
              <a:t>C. </a:t>
            </a:r>
            <a:r>
              <a:rPr lang="en-US" sz="4000" dirty="0" err="1"/>
              <a:t>Phổi</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3" name="Oval 2"/>
          <p:cNvSpPr/>
          <p:nvPr/>
        </p:nvSpPr>
        <p:spPr>
          <a:xfrm>
            <a:off x="1143000" y="4533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17973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723900"/>
            <a:ext cx="168402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Cơ</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quan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gồm</a:t>
            </a:r>
            <a:r>
              <a:rPr lang="en-US" sz="4000" dirty="0" smtClean="0">
                <a:solidFill>
                  <a:srgbClr val="7030A0"/>
                </a:solidFill>
                <a:latin typeface="Times New Roman" pitchFamily="18" charset="0"/>
                <a:cs typeface="Times New Roman" pitchFamily="18" charset="0"/>
              </a:rPr>
              <a:t>:</a:t>
            </a:r>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752600" y="7658100"/>
            <a:ext cx="16383000" cy="707886"/>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hai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sp>
        <p:nvSpPr>
          <p:cNvPr id="6" name="AutoShape 2" descr="Cấu tạo, chức năng của hệ hô hấp và một số bệnh thường gặp - Nhà thuốc FPT  Long Châ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413" name="Picture 5" descr="Các biện pháp bảo vệ hệ hô hấp khỏe mạnh đơn giả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1562099"/>
            <a:ext cx="9067800" cy="6034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312430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9:</a:t>
            </a:r>
            <a:r>
              <a:rPr lang="en-US" sz="4000" dirty="0"/>
              <a:t> </a:t>
            </a:r>
            <a:r>
              <a:rPr lang="en-US" sz="4000" dirty="0" err="1"/>
              <a:t>Bộ</a:t>
            </a:r>
            <a:r>
              <a:rPr lang="en-US" sz="4000" dirty="0"/>
              <a:t> </a:t>
            </a:r>
            <a:r>
              <a:rPr lang="en-US" sz="4000" dirty="0" err="1"/>
              <a:t>phận</a:t>
            </a:r>
            <a:r>
              <a:rPr lang="en-US" sz="4000" dirty="0"/>
              <a:t> </a:t>
            </a:r>
            <a:r>
              <a:rPr lang="en-US" sz="4000" dirty="0" err="1"/>
              <a:t>nào</a:t>
            </a:r>
            <a:r>
              <a:rPr lang="en-US" sz="4000" dirty="0"/>
              <a:t> </a:t>
            </a:r>
            <a:r>
              <a:rPr lang="en-US" sz="4000" dirty="0" err="1"/>
              <a:t>dưới</a:t>
            </a:r>
            <a:r>
              <a:rPr lang="en-US" sz="4000" dirty="0"/>
              <a:t> </a:t>
            </a:r>
            <a:r>
              <a:rPr lang="en-US" sz="4000" dirty="0" err="1"/>
              <a:t>đây</a:t>
            </a:r>
            <a:r>
              <a:rPr lang="en-US" sz="4000" dirty="0"/>
              <a:t> </a:t>
            </a:r>
            <a:r>
              <a:rPr lang="en-US" sz="4000" dirty="0" err="1"/>
              <a:t>không</a:t>
            </a:r>
            <a:r>
              <a:rPr lang="en-US" sz="4000" dirty="0"/>
              <a:t> </a:t>
            </a:r>
            <a:r>
              <a:rPr lang="en-US" sz="4000" dirty="0" err="1"/>
              <a:t>thuộc</a:t>
            </a:r>
            <a:r>
              <a:rPr lang="en-US" sz="4000" dirty="0"/>
              <a:t> </a:t>
            </a:r>
            <a:r>
              <a:rPr lang="en-US" sz="4000" dirty="0" err="1"/>
              <a:t>hệ</a:t>
            </a:r>
            <a:r>
              <a:rPr lang="en-US" sz="4000" dirty="0"/>
              <a:t> </a:t>
            </a:r>
            <a:r>
              <a:rPr lang="en-US" sz="4000" dirty="0" err="1"/>
              <a:t>hô</a:t>
            </a:r>
            <a:r>
              <a:rPr lang="en-US" sz="4000" dirty="0"/>
              <a:t> </a:t>
            </a:r>
            <a:r>
              <a:rPr lang="en-US" sz="4000" dirty="0" err="1"/>
              <a:t>hấp</a:t>
            </a:r>
            <a:r>
              <a:rPr lang="en-US" sz="4000" dirty="0" smtClean="0"/>
              <a:t>?</a:t>
            </a:r>
          </a:p>
          <a:p>
            <a:pPr marL="0" indent="0">
              <a:buNone/>
            </a:pPr>
            <a:endParaRPr lang="en-US" sz="4000" dirty="0"/>
          </a:p>
          <a:p>
            <a:pPr marL="0" indent="0">
              <a:buNone/>
            </a:pPr>
            <a:r>
              <a:rPr lang="en-US" sz="4000" dirty="0"/>
              <a:t>A. </a:t>
            </a:r>
            <a:r>
              <a:rPr lang="en-US" sz="4000" dirty="0" err="1"/>
              <a:t>Thanh</a:t>
            </a:r>
            <a:r>
              <a:rPr lang="en-US" sz="4000" dirty="0"/>
              <a:t> </a:t>
            </a:r>
            <a:r>
              <a:rPr lang="en-US" sz="4000" dirty="0" err="1"/>
              <a:t>quản</a:t>
            </a:r>
            <a:r>
              <a:rPr lang="en-US" sz="4000" dirty="0"/>
              <a:t>				</a:t>
            </a:r>
          </a:p>
          <a:p>
            <a:pPr marL="0" indent="0">
              <a:buNone/>
            </a:pPr>
            <a:r>
              <a:rPr lang="en-US" sz="4000" dirty="0"/>
              <a:t>B. </a:t>
            </a:r>
            <a:r>
              <a:rPr lang="en-US" sz="4000" dirty="0" err="1"/>
              <a:t>Thực</a:t>
            </a:r>
            <a:r>
              <a:rPr lang="en-US" sz="4000" dirty="0"/>
              <a:t> </a:t>
            </a:r>
            <a:r>
              <a:rPr lang="en-US" sz="4000" dirty="0" err="1"/>
              <a:t>quản</a:t>
            </a:r>
            <a:endParaRPr lang="en-US" sz="4000" dirty="0"/>
          </a:p>
          <a:p>
            <a:pPr marL="0" indent="0">
              <a:buNone/>
            </a:pPr>
            <a:r>
              <a:rPr lang="en-US" sz="4000" dirty="0"/>
              <a:t>C. </a:t>
            </a:r>
            <a:r>
              <a:rPr lang="en-US" sz="4000" dirty="0" err="1"/>
              <a:t>Khí</a:t>
            </a:r>
            <a:r>
              <a:rPr lang="en-US" sz="4000" dirty="0"/>
              <a:t> </a:t>
            </a:r>
            <a:r>
              <a:rPr lang="en-US" sz="4000" dirty="0" err="1"/>
              <a:t>quản</a:t>
            </a:r>
            <a:r>
              <a:rPr lang="en-US" sz="4000" dirty="0"/>
              <a:t>					</a:t>
            </a:r>
          </a:p>
          <a:p>
            <a:pPr marL="0" indent="0">
              <a:buNone/>
            </a:pPr>
            <a:r>
              <a:rPr lang="en-US" sz="4000" dirty="0"/>
              <a:t>D. </a:t>
            </a:r>
            <a:r>
              <a:rPr lang="en-US" sz="4000" dirty="0" err="1"/>
              <a:t>Phế</a:t>
            </a:r>
            <a:r>
              <a:rPr lang="en-US" sz="4000" dirty="0"/>
              <a:t> </a:t>
            </a:r>
            <a:r>
              <a:rPr lang="en-US" sz="4000" dirty="0" err="1"/>
              <a:t>quản</a:t>
            </a:r>
            <a:endParaRPr lang="en-US" sz="4000" dirty="0"/>
          </a:p>
        </p:txBody>
      </p:sp>
      <p:sp>
        <p:nvSpPr>
          <p:cNvPr id="5" name="Oval 4"/>
          <p:cNvSpPr/>
          <p:nvPr/>
        </p:nvSpPr>
        <p:spPr>
          <a:xfrm>
            <a:off x="1219200" y="4914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54435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10:</a:t>
            </a:r>
            <a:r>
              <a:rPr lang="en-US" sz="4000" dirty="0"/>
              <a:t> </a:t>
            </a:r>
            <a:r>
              <a:rPr lang="en-US" sz="4000" dirty="0" err="1"/>
              <a:t>Để</a:t>
            </a:r>
            <a:r>
              <a:rPr lang="en-US" sz="4000" dirty="0"/>
              <a:t> </a:t>
            </a:r>
            <a:r>
              <a:rPr lang="en-US" sz="4000" dirty="0" err="1"/>
              <a:t>bảo</a:t>
            </a:r>
            <a:r>
              <a:rPr lang="en-US" sz="4000" dirty="0"/>
              <a:t> </a:t>
            </a:r>
            <a:r>
              <a:rPr lang="en-US" sz="4000" dirty="0" err="1"/>
              <a:t>vệ</a:t>
            </a:r>
            <a:r>
              <a:rPr lang="en-US" sz="4000" dirty="0"/>
              <a:t> </a:t>
            </a:r>
            <a:r>
              <a:rPr lang="en-US" sz="4000" dirty="0" err="1"/>
              <a:t>phổi</a:t>
            </a:r>
            <a:r>
              <a:rPr lang="en-US" sz="4000" dirty="0"/>
              <a:t> </a:t>
            </a:r>
            <a:r>
              <a:rPr lang="en-US" sz="4000" dirty="0" err="1"/>
              <a:t>và</a:t>
            </a:r>
            <a:r>
              <a:rPr lang="en-US" sz="4000" dirty="0"/>
              <a:t> </a:t>
            </a:r>
            <a:r>
              <a:rPr lang="en-US" sz="4000" dirty="0" err="1"/>
              <a:t>tăng</a:t>
            </a:r>
            <a:r>
              <a:rPr lang="en-US" sz="4000" dirty="0"/>
              <a:t> </a:t>
            </a:r>
            <a:r>
              <a:rPr lang="en-US" sz="4000" dirty="0" err="1"/>
              <a:t>hiệu</a:t>
            </a:r>
            <a:r>
              <a:rPr lang="en-US" sz="4000" dirty="0"/>
              <a:t> </a:t>
            </a:r>
            <a:r>
              <a:rPr lang="en-US" sz="4000" dirty="0" err="1"/>
              <a:t>quả</a:t>
            </a:r>
            <a:r>
              <a:rPr lang="en-US" sz="4000" dirty="0"/>
              <a:t> </a:t>
            </a:r>
            <a:r>
              <a:rPr lang="en-US" sz="4000" dirty="0" err="1"/>
              <a:t>hô</a:t>
            </a:r>
            <a:r>
              <a:rPr lang="en-US" sz="4000" dirty="0"/>
              <a:t> </a:t>
            </a:r>
            <a:r>
              <a:rPr lang="en-US" sz="4000" dirty="0" err="1"/>
              <a:t>hấp</a:t>
            </a:r>
            <a:r>
              <a:rPr lang="en-US" sz="4000" dirty="0"/>
              <a:t>, </a:t>
            </a:r>
            <a:r>
              <a:rPr lang="en-US" sz="4000" dirty="0" err="1"/>
              <a:t>chúng</a:t>
            </a:r>
            <a:r>
              <a:rPr lang="en-US" sz="4000" dirty="0"/>
              <a:t> ta </a:t>
            </a:r>
            <a:r>
              <a:rPr lang="en-US" sz="4000" dirty="0" err="1"/>
              <a:t>cần</a:t>
            </a:r>
            <a:r>
              <a:rPr lang="en-US" sz="4000" dirty="0"/>
              <a:t> </a:t>
            </a:r>
            <a:r>
              <a:rPr lang="en-US" sz="4000" dirty="0" err="1"/>
              <a:t>lưu</a:t>
            </a:r>
            <a:r>
              <a:rPr lang="en-US" sz="4000" dirty="0"/>
              <a:t> ý </a:t>
            </a:r>
            <a:r>
              <a:rPr lang="en-US" sz="4000" dirty="0" err="1"/>
              <a:t>điều</a:t>
            </a:r>
            <a:r>
              <a:rPr lang="en-US" sz="4000" dirty="0"/>
              <a:t> </a:t>
            </a:r>
            <a:r>
              <a:rPr lang="en-US" sz="4000" dirty="0" err="1"/>
              <a:t>nào</a:t>
            </a:r>
            <a:r>
              <a:rPr lang="en-US" sz="4000" dirty="0"/>
              <a:t> </a:t>
            </a:r>
            <a:r>
              <a:rPr lang="en-US" sz="4000" dirty="0" err="1"/>
              <a:t>sau</a:t>
            </a:r>
            <a:r>
              <a:rPr lang="en-US" sz="4000" dirty="0"/>
              <a:t> </a:t>
            </a:r>
            <a:r>
              <a:rPr lang="en-US" sz="4000" dirty="0" err="1"/>
              <a:t>đây</a:t>
            </a:r>
            <a:r>
              <a:rPr lang="en-US" sz="4000" dirty="0"/>
              <a:t>?</a:t>
            </a:r>
          </a:p>
          <a:p>
            <a:pPr marL="0" indent="0">
              <a:buNone/>
            </a:pPr>
            <a:endParaRPr lang="en-US" sz="4000" dirty="0" smtClean="0"/>
          </a:p>
          <a:p>
            <a:pPr marL="0" indent="0">
              <a:buNone/>
            </a:pPr>
            <a:r>
              <a:rPr lang="en-US" sz="4000" dirty="0" smtClean="0"/>
              <a:t>A</a:t>
            </a:r>
            <a:r>
              <a:rPr lang="en-US" sz="4000" dirty="0"/>
              <a:t>. </a:t>
            </a:r>
            <a:r>
              <a:rPr lang="en-US" sz="4000" dirty="0" err="1"/>
              <a:t>Đeo</a:t>
            </a:r>
            <a:r>
              <a:rPr lang="en-US" sz="4000" dirty="0"/>
              <a:t> </a:t>
            </a:r>
            <a:r>
              <a:rPr lang="en-US" sz="4000" dirty="0" err="1"/>
              <a:t>khẩu</a:t>
            </a:r>
            <a:r>
              <a:rPr lang="en-US" sz="4000" dirty="0"/>
              <a:t> </a:t>
            </a:r>
            <a:r>
              <a:rPr lang="en-US" sz="4000" dirty="0" err="1"/>
              <a:t>trang</a:t>
            </a:r>
            <a:r>
              <a:rPr lang="en-US" sz="4000" dirty="0"/>
              <a:t> </a:t>
            </a:r>
            <a:r>
              <a:rPr lang="en-US" sz="4000" dirty="0" err="1"/>
              <a:t>khi</a:t>
            </a:r>
            <a:r>
              <a:rPr lang="en-US" sz="4000" dirty="0"/>
              <a:t> </a:t>
            </a:r>
            <a:r>
              <a:rPr lang="en-US" sz="4000" dirty="0" err="1"/>
              <a:t>tiếp</a:t>
            </a:r>
            <a:r>
              <a:rPr lang="en-US" sz="4000" dirty="0"/>
              <a:t> </a:t>
            </a:r>
            <a:r>
              <a:rPr lang="en-US" sz="4000" dirty="0" err="1"/>
              <a:t>xúc</a:t>
            </a:r>
            <a:r>
              <a:rPr lang="en-US" sz="4000" dirty="0"/>
              <a:t> </a:t>
            </a:r>
            <a:r>
              <a:rPr lang="en-US" sz="4000" dirty="0" err="1"/>
              <a:t>với</a:t>
            </a:r>
            <a:r>
              <a:rPr lang="en-US" sz="4000" dirty="0"/>
              <a:t> </a:t>
            </a:r>
            <a:r>
              <a:rPr lang="en-US" sz="4000" dirty="0" err="1"/>
              <a:t>khói</a:t>
            </a:r>
            <a:r>
              <a:rPr lang="en-US" sz="4000" dirty="0"/>
              <a:t> </a:t>
            </a:r>
            <a:r>
              <a:rPr lang="en-US" sz="4000" dirty="0" err="1"/>
              <a:t>bụi</a:t>
            </a:r>
            <a:r>
              <a:rPr lang="en-US" sz="4000" dirty="0"/>
              <a:t> hay </a:t>
            </a:r>
            <a:r>
              <a:rPr lang="en-US" sz="4000" dirty="0" err="1"/>
              <a:t>môi</a:t>
            </a:r>
            <a:r>
              <a:rPr lang="en-US" sz="4000" dirty="0"/>
              <a:t> </a:t>
            </a:r>
            <a:r>
              <a:rPr lang="en-US" sz="4000" dirty="0" err="1"/>
              <a:t>trường</a:t>
            </a:r>
            <a:r>
              <a:rPr lang="en-US" sz="4000" dirty="0"/>
              <a:t> </a:t>
            </a:r>
            <a:r>
              <a:rPr lang="en-US" sz="4000" dirty="0" err="1"/>
              <a:t>có</a:t>
            </a:r>
            <a:r>
              <a:rPr lang="en-US" sz="4000" dirty="0"/>
              <a:t> </a:t>
            </a:r>
            <a:r>
              <a:rPr lang="en-US" sz="4000" dirty="0" err="1"/>
              <a:t>nhiều</a:t>
            </a:r>
            <a:r>
              <a:rPr lang="en-US" sz="4000" dirty="0"/>
              <a:t> </a:t>
            </a:r>
            <a:r>
              <a:rPr lang="en-US" sz="4000" dirty="0" err="1"/>
              <a:t>hoá</a:t>
            </a:r>
            <a:r>
              <a:rPr lang="en-US" sz="4000" dirty="0"/>
              <a:t> </a:t>
            </a:r>
            <a:r>
              <a:rPr lang="en-US" sz="4000" dirty="0" err="1"/>
              <a:t>chất</a:t>
            </a:r>
            <a:r>
              <a:rPr lang="en-US" sz="4000" dirty="0"/>
              <a:t> </a:t>
            </a:r>
            <a:r>
              <a:rPr lang="en-US" sz="4000" dirty="0" err="1"/>
              <a:t>độc</a:t>
            </a:r>
            <a:r>
              <a:rPr lang="en-US" sz="4000" dirty="0"/>
              <a:t> </a:t>
            </a:r>
            <a:r>
              <a:rPr lang="en-US" sz="4000" dirty="0" err="1"/>
              <a:t>hại</a:t>
            </a:r>
            <a:endParaRPr lang="en-US" sz="4000" dirty="0"/>
          </a:p>
          <a:p>
            <a:pPr marL="0" indent="0">
              <a:buNone/>
            </a:pPr>
            <a:r>
              <a:rPr lang="en-US" sz="4000" dirty="0"/>
              <a:t>B. </a:t>
            </a:r>
            <a:r>
              <a:rPr lang="en-US" sz="4000" dirty="0" err="1"/>
              <a:t>Thường</a:t>
            </a:r>
            <a:r>
              <a:rPr lang="en-US" sz="4000" dirty="0"/>
              <a:t> </a:t>
            </a:r>
            <a:r>
              <a:rPr lang="en-US" sz="4000" dirty="0" err="1"/>
              <a:t>xuyên</a:t>
            </a:r>
            <a:r>
              <a:rPr lang="en-US" sz="4000" dirty="0"/>
              <a:t> </a:t>
            </a:r>
            <a:r>
              <a:rPr lang="en-US" sz="4000" dirty="0" err="1"/>
              <a:t>luyện</a:t>
            </a:r>
            <a:r>
              <a:rPr lang="en-US" sz="4000" dirty="0"/>
              <a:t> </a:t>
            </a:r>
            <a:r>
              <a:rPr lang="en-US" sz="4000" dirty="0" err="1"/>
              <a:t>tập</a:t>
            </a:r>
            <a:r>
              <a:rPr lang="en-US" sz="4000" dirty="0"/>
              <a:t> </a:t>
            </a:r>
            <a:r>
              <a:rPr lang="en-US" sz="4000" dirty="0" err="1"/>
              <a:t>thể</a:t>
            </a:r>
            <a:r>
              <a:rPr lang="en-US" sz="4000" dirty="0"/>
              <a:t> </a:t>
            </a:r>
            <a:r>
              <a:rPr lang="en-US" sz="4000" dirty="0" err="1"/>
              <a:t>dục</a:t>
            </a:r>
            <a:r>
              <a:rPr lang="en-US" sz="4000" dirty="0"/>
              <a:t> </a:t>
            </a:r>
            <a:r>
              <a:rPr lang="en-US" sz="4000" dirty="0" err="1"/>
              <a:t>thể</a:t>
            </a:r>
            <a:r>
              <a:rPr lang="en-US" sz="4000" dirty="0"/>
              <a:t> </a:t>
            </a:r>
            <a:r>
              <a:rPr lang="en-US" sz="4000" dirty="0" err="1"/>
              <a:t>thao</a:t>
            </a:r>
            <a:r>
              <a:rPr lang="en-US" sz="4000" dirty="0"/>
              <a:t>, </a:t>
            </a:r>
            <a:r>
              <a:rPr lang="en-US" sz="4000" dirty="0" err="1"/>
              <a:t>bao</a:t>
            </a:r>
            <a:r>
              <a:rPr lang="en-US" sz="4000" dirty="0"/>
              <a:t> </a:t>
            </a:r>
            <a:r>
              <a:rPr lang="en-US" sz="4000" dirty="0" err="1"/>
              <a:t>gồm</a:t>
            </a:r>
            <a:r>
              <a:rPr lang="en-US" sz="4000" dirty="0"/>
              <a:t> </a:t>
            </a:r>
            <a:r>
              <a:rPr lang="en-US" sz="4000" dirty="0" err="1"/>
              <a:t>cả</a:t>
            </a:r>
            <a:r>
              <a:rPr lang="en-US" sz="4000" dirty="0"/>
              <a:t> </a:t>
            </a:r>
            <a:r>
              <a:rPr lang="en-US" sz="4000" dirty="0" err="1"/>
              <a:t>luyện</a:t>
            </a:r>
            <a:r>
              <a:rPr lang="en-US" sz="4000" dirty="0"/>
              <a:t> </a:t>
            </a:r>
            <a:r>
              <a:rPr lang="en-US" sz="4000" dirty="0" err="1"/>
              <a:t>thở</a:t>
            </a:r>
            <a:endParaRPr lang="en-US" sz="4000" dirty="0"/>
          </a:p>
          <a:p>
            <a:pPr marL="0" indent="0">
              <a:buNone/>
            </a:pPr>
            <a:r>
              <a:rPr lang="en-US" sz="4000" dirty="0"/>
              <a:t>C. </a:t>
            </a:r>
            <a:r>
              <a:rPr lang="en-US" sz="4000" dirty="0" err="1"/>
              <a:t>Nói</a:t>
            </a:r>
            <a:r>
              <a:rPr lang="en-US" sz="4000" dirty="0"/>
              <a:t> </a:t>
            </a:r>
            <a:r>
              <a:rPr lang="en-US" sz="4000" dirty="0" err="1"/>
              <a:t>không</a:t>
            </a:r>
            <a:r>
              <a:rPr lang="en-US" sz="4000" dirty="0"/>
              <a:t> </a:t>
            </a:r>
            <a:r>
              <a:rPr lang="en-US" sz="4000" dirty="0" err="1"/>
              <a:t>với</a:t>
            </a:r>
            <a:r>
              <a:rPr lang="en-US" sz="4000" dirty="0"/>
              <a:t> </a:t>
            </a:r>
            <a:r>
              <a:rPr lang="en-US" sz="4000" dirty="0" err="1"/>
              <a:t>thuốc</a:t>
            </a:r>
            <a:r>
              <a:rPr lang="en-US" sz="4000" dirty="0"/>
              <a:t> </a:t>
            </a:r>
            <a:r>
              <a:rPr lang="en-US" sz="4000" dirty="0" err="1"/>
              <a:t>lá</a:t>
            </a:r>
            <a:endParaRPr lang="en-US" sz="4000" dirty="0"/>
          </a:p>
          <a:p>
            <a:pPr marL="0" indent="0">
              <a:buNone/>
            </a:pPr>
            <a:r>
              <a:rPr lang="en-US" sz="4000" dirty="0"/>
              <a:t>D. </a:t>
            </a:r>
            <a:r>
              <a:rPr lang="en-US" sz="4000" dirty="0" err="1"/>
              <a:t>Tất</a:t>
            </a:r>
            <a:r>
              <a:rPr lang="en-US" sz="4000" dirty="0"/>
              <a:t> </a:t>
            </a:r>
            <a:r>
              <a:rPr lang="en-US" sz="4000" dirty="0" err="1"/>
              <a:t>cả</a:t>
            </a:r>
            <a:r>
              <a:rPr lang="en-US" sz="4000" dirty="0"/>
              <a:t> </a:t>
            </a:r>
            <a:r>
              <a:rPr lang="en-US" sz="4000" dirty="0" err="1"/>
              <a:t>các</a:t>
            </a:r>
            <a:r>
              <a:rPr lang="en-US" sz="4000" dirty="0"/>
              <a:t> </a:t>
            </a:r>
            <a:r>
              <a:rPr lang="en-US" sz="4000" dirty="0" err="1"/>
              <a:t>phương</a:t>
            </a:r>
            <a:r>
              <a:rPr lang="en-US" sz="4000" dirty="0"/>
              <a:t> </a:t>
            </a:r>
            <a:r>
              <a:rPr lang="en-US" sz="4000" dirty="0" err="1"/>
              <a:t>án</a:t>
            </a:r>
            <a:r>
              <a:rPr lang="en-US" sz="4000" dirty="0"/>
              <a:t> </a:t>
            </a:r>
            <a:r>
              <a:rPr lang="en-US" sz="4000" dirty="0" err="1"/>
              <a:t>trên</a:t>
            </a:r>
            <a:endParaRPr lang="en-US" sz="4000" dirty="0"/>
          </a:p>
        </p:txBody>
      </p:sp>
      <p:sp>
        <p:nvSpPr>
          <p:cNvPr id="5" name="Oval 4"/>
          <p:cNvSpPr/>
          <p:nvPr/>
        </p:nvSpPr>
        <p:spPr>
          <a:xfrm>
            <a:off x="1206500" y="7429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299963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11:</a:t>
            </a:r>
            <a:r>
              <a:rPr lang="en-US" sz="4000" dirty="0"/>
              <a:t> </a:t>
            </a:r>
            <a:r>
              <a:rPr lang="en-US" sz="4000" dirty="0" err="1"/>
              <a:t>Đâu</a:t>
            </a:r>
            <a:r>
              <a:rPr lang="en-US" sz="4000" dirty="0"/>
              <a:t> </a:t>
            </a:r>
            <a:r>
              <a:rPr lang="en-US" sz="4000" dirty="0" err="1"/>
              <a:t>là</a:t>
            </a:r>
            <a:r>
              <a:rPr lang="en-US" sz="4000" dirty="0"/>
              <a:t> </a:t>
            </a:r>
            <a:r>
              <a:rPr lang="en-US" sz="4000" dirty="0" err="1"/>
              <a:t>nguyên</a:t>
            </a:r>
            <a:r>
              <a:rPr lang="en-US" sz="4000" dirty="0"/>
              <a:t> </a:t>
            </a:r>
            <a:r>
              <a:rPr lang="en-US" sz="4000" dirty="0" err="1"/>
              <a:t>nhân</a:t>
            </a:r>
            <a:r>
              <a:rPr lang="en-US" sz="4000" dirty="0"/>
              <a:t> </a:t>
            </a:r>
            <a:r>
              <a:rPr lang="en-US" sz="4000" dirty="0" err="1"/>
              <a:t>gây</a:t>
            </a:r>
            <a:r>
              <a:rPr lang="en-US" sz="4000" dirty="0"/>
              <a:t> </a:t>
            </a:r>
            <a:r>
              <a:rPr lang="en-US" sz="4000" dirty="0" err="1"/>
              <a:t>bệnh</a:t>
            </a:r>
            <a:r>
              <a:rPr lang="en-US" sz="4000" dirty="0"/>
              <a:t> </a:t>
            </a:r>
            <a:r>
              <a:rPr lang="en-US" sz="4000" dirty="0" err="1"/>
              <a:t>lao</a:t>
            </a:r>
            <a:r>
              <a:rPr lang="en-US" sz="4000" dirty="0"/>
              <a:t> </a:t>
            </a:r>
            <a:r>
              <a:rPr lang="en-US" sz="4000" dirty="0" err="1"/>
              <a:t>phổi</a:t>
            </a:r>
            <a:r>
              <a:rPr lang="en-US" sz="4000" dirty="0" smtClean="0"/>
              <a:t>?</a:t>
            </a:r>
          </a:p>
          <a:p>
            <a:pPr marL="0" indent="0">
              <a:buNone/>
            </a:pPr>
            <a:endParaRPr lang="en-US" sz="4000" dirty="0" smtClean="0"/>
          </a:p>
          <a:p>
            <a:pPr marL="0" indent="0">
              <a:buNone/>
            </a:pPr>
            <a:r>
              <a:rPr lang="en-US" sz="4000" dirty="0" smtClean="0"/>
              <a:t>A</a:t>
            </a:r>
            <a:r>
              <a:rPr lang="en-US" sz="4000" dirty="0"/>
              <a:t>. </a:t>
            </a:r>
            <a:r>
              <a:rPr lang="en-US" sz="4000" dirty="0" err="1"/>
              <a:t>Không</a:t>
            </a:r>
            <a:r>
              <a:rPr lang="en-US" sz="4000" dirty="0"/>
              <a:t> </a:t>
            </a:r>
            <a:r>
              <a:rPr lang="en-US" sz="4000" dirty="0" err="1"/>
              <a:t>khí</a:t>
            </a:r>
            <a:r>
              <a:rPr lang="en-US" sz="4000" dirty="0"/>
              <a:t> ô </a:t>
            </a:r>
            <a:r>
              <a:rPr lang="en-US" sz="4000" dirty="0" err="1"/>
              <a:t>nhiễm</a:t>
            </a:r>
            <a:endParaRPr lang="en-US" sz="4000" dirty="0"/>
          </a:p>
          <a:p>
            <a:pPr marL="0" indent="0">
              <a:buNone/>
            </a:pPr>
            <a:r>
              <a:rPr lang="en-US" sz="4000" dirty="0"/>
              <a:t>B. Vi </a:t>
            </a:r>
            <a:r>
              <a:rPr lang="en-US" sz="4000" dirty="0" err="1"/>
              <a:t>khuẩn</a:t>
            </a:r>
            <a:r>
              <a:rPr lang="en-US" sz="4000" dirty="0"/>
              <a:t> Mycobacterium tuberculosis</a:t>
            </a:r>
          </a:p>
          <a:p>
            <a:pPr marL="0" indent="0">
              <a:buNone/>
            </a:pPr>
            <a:r>
              <a:rPr lang="en-US" sz="4000" dirty="0"/>
              <a:t>C. Virus</a:t>
            </a:r>
          </a:p>
          <a:p>
            <a:pPr marL="0" indent="0">
              <a:buNone/>
            </a:pPr>
            <a:r>
              <a:rPr lang="en-US" sz="4000" dirty="0"/>
              <a:t>D. </a:t>
            </a:r>
            <a:r>
              <a:rPr lang="en-US" sz="4000" dirty="0" err="1"/>
              <a:t>Nấm</a:t>
            </a:r>
            <a:endParaRPr lang="en-US" sz="4000" dirty="0"/>
          </a:p>
        </p:txBody>
      </p:sp>
      <p:sp>
        <p:nvSpPr>
          <p:cNvPr id="5" name="Oval 4"/>
          <p:cNvSpPr/>
          <p:nvPr/>
        </p:nvSpPr>
        <p:spPr>
          <a:xfrm>
            <a:off x="1206500" y="4991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22BCF147-ECEE-9A1F-6857-0C1DEB517814}"/>
              </a:ext>
            </a:extLst>
          </p:cNvPr>
          <p:cNvSpPr>
            <a:spLocks noGrp="1"/>
          </p:cNvSpPr>
          <p:nvPr>
            <p:ph idx="1"/>
          </p:nvPr>
        </p:nvSpPr>
        <p:spPr>
          <a:xfrm>
            <a:off x="1257300" y="2738438"/>
            <a:ext cx="15773400" cy="6527007"/>
          </a:xfrm>
        </p:spPr>
        <p:txBody>
          <a:bodyPr>
            <a:normAutofit/>
          </a:bodyPr>
          <a:lstStyle/>
          <a:p>
            <a:pPr marL="0" indent="0">
              <a:buNone/>
            </a:pPr>
            <a:r>
              <a:rPr lang="en-US" sz="4000" b="1" dirty="0" err="1"/>
              <a:t>Câu</a:t>
            </a:r>
            <a:r>
              <a:rPr lang="en-US" sz="4000" b="1" dirty="0"/>
              <a:t> 12:</a:t>
            </a:r>
            <a:r>
              <a:rPr lang="en-US" sz="4000" dirty="0"/>
              <a:t> </a:t>
            </a:r>
            <a:r>
              <a:rPr lang="en-US" sz="4000" dirty="0" err="1"/>
              <a:t>Vì</a:t>
            </a:r>
            <a:r>
              <a:rPr lang="en-US" sz="4000" dirty="0"/>
              <a:t> </a:t>
            </a:r>
            <a:r>
              <a:rPr lang="en-US" sz="4000" dirty="0" err="1"/>
              <a:t>sao</a:t>
            </a:r>
            <a:r>
              <a:rPr lang="en-US" sz="4000" dirty="0"/>
              <a:t> </a:t>
            </a:r>
            <a:r>
              <a:rPr lang="en-US" sz="4000" dirty="0" err="1"/>
              <a:t>công</a:t>
            </a:r>
            <a:r>
              <a:rPr lang="en-US" sz="4000" dirty="0"/>
              <a:t> </a:t>
            </a:r>
            <a:r>
              <a:rPr lang="en-US" sz="4000" dirty="0" err="1"/>
              <a:t>nhân</a:t>
            </a:r>
            <a:r>
              <a:rPr lang="en-US" sz="4000" dirty="0"/>
              <a:t> </a:t>
            </a:r>
            <a:r>
              <a:rPr lang="en-US" sz="4000" dirty="0" err="1"/>
              <a:t>làm</a:t>
            </a:r>
            <a:r>
              <a:rPr lang="en-US" sz="4000" dirty="0"/>
              <a:t> </a:t>
            </a:r>
            <a:r>
              <a:rPr lang="en-US" sz="4000" dirty="0" err="1"/>
              <a:t>trong</a:t>
            </a:r>
            <a:r>
              <a:rPr lang="en-US" sz="4000" dirty="0"/>
              <a:t> </a:t>
            </a:r>
            <a:r>
              <a:rPr lang="en-US" sz="4000" dirty="0" err="1"/>
              <a:t>các</a:t>
            </a:r>
            <a:r>
              <a:rPr lang="en-US" sz="4000" dirty="0"/>
              <a:t> </a:t>
            </a:r>
            <a:r>
              <a:rPr lang="en-US" sz="4000" dirty="0" err="1"/>
              <a:t>hầm</a:t>
            </a:r>
            <a:r>
              <a:rPr lang="en-US" sz="4000" dirty="0"/>
              <a:t> </a:t>
            </a:r>
            <a:r>
              <a:rPr lang="en-US" sz="4000" dirty="0" err="1"/>
              <a:t>mỏ</a:t>
            </a:r>
            <a:r>
              <a:rPr lang="en-US" sz="4000" dirty="0"/>
              <a:t> than </a:t>
            </a:r>
            <a:r>
              <a:rPr lang="en-US" sz="4000" dirty="0" err="1"/>
              <a:t>có</a:t>
            </a:r>
            <a:r>
              <a:rPr lang="en-US" sz="4000" dirty="0"/>
              <a:t> </a:t>
            </a:r>
            <a:r>
              <a:rPr lang="en-US" sz="4000" dirty="0" err="1"/>
              <a:t>nguy</a:t>
            </a:r>
            <a:r>
              <a:rPr lang="en-US" sz="4000" dirty="0"/>
              <a:t> </a:t>
            </a:r>
            <a:r>
              <a:rPr lang="en-US" sz="4000" dirty="0" err="1"/>
              <a:t>cơ</a:t>
            </a:r>
            <a:r>
              <a:rPr lang="en-US" sz="4000" dirty="0"/>
              <a:t> </a:t>
            </a:r>
            <a:r>
              <a:rPr lang="en-US" sz="4000" dirty="0" err="1"/>
              <a:t>bị</a:t>
            </a:r>
            <a:r>
              <a:rPr lang="en-US" sz="4000" dirty="0"/>
              <a:t> </a:t>
            </a:r>
            <a:r>
              <a:rPr lang="en-US" sz="4000" dirty="0" err="1"/>
              <a:t>mắc</a:t>
            </a:r>
            <a:r>
              <a:rPr lang="en-US" sz="4000" dirty="0"/>
              <a:t> </a:t>
            </a:r>
            <a:r>
              <a:rPr lang="en-US" sz="4000" dirty="0" err="1"/>
              <a:t>bệnh</a:t>
            </a:r>
            <a:r>
              <a:rPr lang="en-US" sz="4000" dirty="0"/>
              <a:t> </a:t>
            </a:r>
            <a:r>
              <a:rPr lang="en-US" sz="4000" dirty="0" err="1"/>
              <a:t>bụi</a:t>
            </a:r>
            <a:r>
              <a:rPr lang="en-US" sz="4000" dirty="0"/>
              <a:t> </a:t>
            </a:r>
            <a:r>
              <a:rPr lang="en-US" sz="4000" dirty="0" err="1"/>
              <a:t>phổi</a:t>
            </a:r>
            <a:r>
              <a:rPr lang="en-US" sz="4000" dirty="0"/>
              <a:t> </a:t>
            </a:r>
            <a:r>
              <a:rPr lang="en-US" sz="4000" dirty="0" err="1"/>
              <a:t>cao</a:t>
            </a:r>
            <a:r>
              <a:rPr lang="en-US" sz="4000" dirty="0"/>
              <a:t>? </a:t>
            </a:r>
            <a:endParaRPr lang="en-US" sz="4000" dirty="0" smtClean="0"/>
          </a:p>
          <a:p>
            <a:pPr marL="0" indent="0">
              <a:buNone/>
            </a:pPr>
            <a:endParaRPr lang="en-US" sz="4000" dirty="0"/>
          </a:p>
          <a:p>
            <a:pPr marL="0" indent="0">
              <a:buNone/>
            </a:pPr>
            <a:r>
              <a:rPr lang="en-US" sz="4000" dirty="0"/>
              <a:t>A.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có</a:t>
            </a:r>
            <a:r>
              <a:rPr lang="en-US" sz="4000" dirty="0"/>
              <a:t> </a:t>
            </a:r>
            <a:r>
              <a:rPr lang="en-US" sz="4000" dirty="0" err="1"/>
              <a:t>bụi</a:t>
            </a:r>
            <a:r>
              <a:rPr lang="en-US" sz="4000" dirty="0"/>
              <a:t> than, </a:t>
            </a:r>
            <a:r>
              <a:rPr lang="en-US" sz="4000" dirty="0" err="1"/>
              <a:t>cứ</a:t>
            </a:r>
            <a:r>
              <a:rPr lang="en-US" sz="4000" dirty="0"/>
              <a:t> </a:t>
            </a:r>
            <a:r>
              <a:rPr lang="en-US" sz="4000" dirty="0" err="1"/>
              <a:t>hít</a:t>
            </a:r>
            <a:r>
              <a:rPr lang="en-US" sz="4000" dirty="0"/>
              <a:t> </a:t>
            </a:r>
            <a:r>
              <a:rPr lang="en-US" sz="4000" dirty="0" err="1"/>
              <a:t>vào</a:t>
            </a:r>
            <a:r>
              <a:rPr lang="en-US" sz="4000" dirty="0"/>
              <a:t> </a:t>
            </a:r>
            <a:r>
              <a:rPr lang="en-US" sz="4000" dirty="0" err="1"/>
              <a:t>là</a:t>
            </a:r>
            <a:r>
              <a:rPr lang="en-US" sz="4000" dirty="0"/>
              <a:t> </a:t>
            </a:r>
            <a:r>
              <a:rPr lang="en-US" sz="4000" dirty="0" err="1"/>
              <a:t>sẽ</a:t>
            </a:r>
            <a:r>
              <a:rPr lang="en-US" sz="4000" dirty="0"/>
              <a:t> </a:t>
            </a:r>
            <a:r>
              <a:rPr lang="en-US" sz="4000" dirty="0" err="1"/>
              <a:t>mắc</a:t>
            </a:r>
            <a:r>
              <a:rPr lang="en-US" sz="4000" dirty="0"/>
              <a:t> </a:t>
            </a:r>
            <a:r>
              <a:rPr lang="en-US" sz="4000" dirty="0" err="1"/>
              <a:t>bệnh</a:t>
            </a:r>
            <a:endParaRPr lang="en-US" sz="4000" dirty="0"/>
          </a:p>
          <a:p>
            <a:pPr marL="0" indent="0">
              <a:buNone/>
            </a:pPr>
            <a:r>
              <a:rPr lang="en-US" sz="4000" dirty="0"/>
              <a:t>B. </a:t>
            </a:r>
            <a:r>
              <a:rPr lang="en-US" sz="4000" dirty="0" err="1"/>
              <a:t>Môi</a:t>
            </a:r>
            <a:r>
              <a:rPr lang="en-US" sz="4000" dirty="0"/>
              <a:t> </a:t>
            </a:r>
            <a:r>
              <a:rPr lang="en-US" sz="4000" dirty="0" err="1"/>
              <a:t>trường</a:t>
            </a:r>
            <a:r>
              <a:rPr lang="en-US" sz="4000" dirty="0"/>
              <a:t> </a:t>
            </a:r>
            <a:r>
              <a:rPr lang="en-US" sz="4000" dirty="0" err="1"/>
              <a:t>làm</a:t>
            </a:r>
            <a:r>
              <a:rPr lang="en-US" sz="4000" dirty="0"/>
              <a:t> </a:t>
            </a:r>
            <a:r>
              <a:rPr lang="en-US" sz="4000" dirty="0" err="1"/>
              <a:t>việc</a:t>
            </a:r>
            <a:r>
              <a:rPr lang="en-US" sz="4000" dirty="0"/>
              <a:t> </a:t>
            </a:r>
            <a:r>
              <a:rPr lang="en-US" sz="4000" dirty="0" err="1"/>
              <a:t>quá</a:t>
            </a:r>
            <a:r>
              <a:rPr lang="en-US" sz="4000" dirty="0"/>
              <a:t> </a:t>
            </a:r>
            <a:r>
              <a:rPr lang="en-US" sz="4000" dirty="0" err="1"/>
              <a:t>sức</a:t>
            </a:r>
            <a:r>
              <a:rPr lang="en-US" sz="4000" dirty="0"/>
              <a:t> </a:t>
            </a:r>
            <a:r>
              <a:rPr lang="en-US" sz="4000" dirty="0" err="1"/>
              <a:t>nên</a:t>
            </a:r>
            <a:r>
              <a:rPr lang="en-US" sz="4000" dirty="0"/>
              <a:t> </a:t>
            </a:r>
            <a:r>
              <a:rPr lang="en-US" sz="4000" dirty="0" err="1"/>
              <a:t>dễ</a:t>
            </a:r>
            <a:r>
              <a:rPr lang="en-US" sz="4000" dirty="0"/>
              <a:t> </a:t>
            </a:r>
            <a:r>
              <a:rPr lang="en-US" sz="4000" dirty="0" err="1"/>
              <a:t>bị</a:t>
            </a:r>
            <a:r>
              <a:rPr lang="en-US" sz="4000" dirty="0"/>
              <a:t> </a:t>
            </a:r>
            <a:r>
              <a:rPr lang="en-US" sz="4000" dirty="0" err="1"/>
              <a:t>bệnh</a:t>
            </a:r>
            <a:endParaRPr lang="en-US" sz="4000" dirty="0"/>
          </a:p>
          <a:p>
            <a:pPr marL="0" indent="0">
              <a:buNone/>
            </a:pPr>
            <a:r>
              <a:rPr lang="en-US" sz="4000" dirty="0"/>
              <a:t>C. </a:t>
            </a:r>
            <a:r>
              <a:rPr lang="en-US" sz="4000" dirty="0" err="1"/>
              <a:t>Hệ</a:t>
            </a:r>
            <a:r>
              <a:rPr lang="en-US" sz="4000" dirty="0"/>
              <a:t> </a:t>
            </a:r>
            <a:r>
              <a:rPr lang="en-US" sz="4000" dirty="0" err="1"/>
              <a:t>bài</a:t>
            </a:r>
            <a:r>
              <a:rPr lang="en-US" sz="4000" dirty="0"/>
              <a:t> </a:t>
            </a:r>
            <a:r>
              <a:rPr lang="en-US" sz="4000" dirty="0" err="1"/>
              <a:t>tiết</a:t>
            </a:r>
            <a:r>
              <a:rPr lang="en-US" sz="4000" dirty="0"/>
              <a:t> </a:t>
            </a:r>
            <a:r>
              <a:rPr lang="en-US" sz="4000" dirty="0" err="1"/>
              <a:t>không</a:t>
            </a:r>
            <a:r>
              <a:rPr lang="en-US" sz="4000" dirty="0"/>
              <a:t> </a:t>
            </a:r>
            <a:r>
              <a:rPr lang="en-US" sz="4000" dirty="0" err="1"/>
              <a:t>bài</a:t>
            </a:r>
            <a:r>
              <a:rPr lang="en-US" sz="4000" dirty="0"/>
              <a:t> </a:t>
            </a:r>
            <a:r>
              <a:rPr lang="en-US" sz="4000" dirty="0" err="1"/>
              <a:t>tiết</a:t>
            </a:r>
            <a:r>
              <a:rPr lang="en-US" sz="4000" dirty="0"/>
              <a:t> </a:t>
            </a:r>
            <a:r>
              <a:rPr lang="en-US" sz="4000" dirty="0" err="1"/>
              <a:t>hết</a:t>
            </a:r>
            <a:r>
              <a:rPr lang="en-US" sz="4000" dirty="0"/>
              <a:t> </a:t>
            </a:r>
            <a:r>
              <a:rPr lang="en-US" sz="4000" dirty="0" err="1"/>
              <a:t>bụi</a:t>
            </a:r>
            <a:r>
              <a:rPr lang="en-US" sz="4000" dirty="0"/>
              <a:t> than </a:t>
            </a:r>
            <a:r>
              <a:rPr lang="en-US" sz="4000" dirty="0" err="1"/>
              <a:t>hít</a:t>
            </a:r>
            <a:r>
              <a:rPr lang="en-US" sz="4000" dirty="0"/>
              <a:t> </a:t>
            </a:r>
            <a:r>
              <a:rPr lang="en-US" sz="4000" dirty="0" err="1"/>
              <a:t>vào</a:t>
            </a:r>
            <a:endParaRPr lang="en-US" sz="4000" dirty="0"/>
          </a:p>
          <a:p>
            <a:pPr marL="0" indent="0">
              <a:buNone/>
            </a:pPr>
            <a:r>
              <a:rPr lang="en-US" sz="4000" dirty="0"/>
              <a:t>D. </a:t>
            </a:r>
            <a:r>
              <a:rPr lang="en-US" sz="4000" dirty="0" err="1"/>
              <a:t>Vì</a:t>
            </a:r>
            <a:r>
              <a:rPr lang="en-US" sz="4000" dirty="0"/>
              <a:t> </a:t>
            </a:r>
            <a:r>
              <a:rPr lang="en-US" sz="4000" dirty="0" err="1"/>
              <a:t>hít</a:t>
            </a:r>
            <a:r>
              <a:rPr lang="en-US" sz="4000" dirty="0"/>
              <a:t> </a:t>
            </a:r>
            <a:r>
              <a:rPr lang="en-US" sz="4000" dirty="0" err="1"/>
              <a:t>vào</a:t>
            </a:r>
            <a:r>
              <a:rPr lang="en-US" sz="4000" dirty="0"/>
              <a:t> </a:t>
            </a:r>
            <a:r>
              <a:rPr lang="en-US" sz="4000" dirty="0" err="1"/>
              <a:t>nhiều</a:t>
            </a:r>
            <a:r>
              <a:rPr lang="en-US" sz="4000" dirty="0"/>
              <a:t> </a:t>
            </a:r>
            <a:r>
              <a:rPr lang="en-US" sz="4000" dirty="0" err="1"/>
              <a:t>bụi</a:t>
            </a:r>
            <a:r>
              <a:rPr lang="en-US" sz="4000" dirty="0"/>
              <a:t> than, </a:t>
            </a:r>
            <a:r>
              <a:rPr lang="en-US" sz="4000" dirty="0" err="1"/>
              <a:t>hệ</a:t>
            </a:r>
            <a:r>
              <a:rPr lang="en-US" sz="4000" dirty="0"/>
              <a:t> </a:t>
            </a:r>
            <a:r>
              <a:rPr lang="en-US" sz="4000" dirty="0" err="1"/>
              <a:t>hô</a:t>
            </a:r>
            <a:r>
              <a:rPr lang="en-US" sz="4000" dirty="0"/>
              <a:t> </a:t>
            </a:r>
            <a:r>
              <a:rPr lang="en-US" sz="4000" dirty="0" err="1"/>
              <a:t>hấp</a:t>
            </a:r>
            <a:r>
              <a:rPr lang="en-US" sz="4000" dirty="0"/>
              <a:t> </a:t>
            </a:r>
            <a:r>
              <a:rPr lang="en-US" sz="4000" dirty="0" err="1"/>
              <a:t>không</a:t>
            </a:r>
            <a:r>
              <a:rPr lang="en-US" sz="4000" dirty="0"/>
              <a:t> </a:t>
            </a:r>
            <a:r>
              <a:rPr lang="en-US" sz="4000" dirty="0" err="1"/>
              <a:t>thể</a:t>
            </a:r>
            <a:r>
              <a:rPr lang="en-US" sz="4000" dirty="0"/>
              <a:t> </a:t>
            </a:r>
            <a:r>
              <a:rPr lang="en-US" sz="4000" dirty="0" err="1"/>
              <a:t>lọc</a:t>
            </a:r>
            <a:r>
              <a:rPr lang="en-US" sz="4000" dirty="0"/>
              <a:t> </a:t>
            </a:r>
            <a:r>
              <a:rPr lang="en-US" sz="4000" dirty="0" err="1"/>
              <a:t>sạch</a:t>
            </a:r>
            <a:r>
              <a:rPr lang="en-US" sz="4000" dirty="0"/>
              <a:t> </a:t>
            </a:r>
            <a:r>
              <a:rPr lang="en-US" sz="4000" dirty="0" err="1"/>
              <a:t>hết</a:t>
            </a:r>
            <a:r>
              <a:rPr lang="en-US" sz="4000" dirty="0"/>
              <a:t> </a:t>
            </a:r>
            <a:r>
              <a:rPr lang="en-US" sz="4000" dirty="0" err="1"/>
              <a:t>được</a:t>
            </a:r>
            <a:endParaRPr lang="en-US" sz="4000" dirty="0"/>
          </a:p>
        </p:txBody>
      </p:sp>
      <p:sp>
        <p:nvSpPr>
          <p:cNvPr id="5" name="Oval 4"/>
          <p:cNvSpPr/>
          <p:nvPr/>
        </p:nvSpPr>
        <p:spPr>
          <a:xfrm>
            <a:off x="1206500" y="6972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mj-lt"/>
            </a:endParaRPr>
          </a:p>
        </p:txBody>
      </p:sp>
    </p:spTree>
    <p:extLst>
      <p:ext uri="{BB962C8B-B14F-4D97-AF65-F5344CB8AC3E}">
        <p14:creationId xmlns:p14="http://schemas.microsoft.com/office/powerpoint/2010/main" val="35433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19575"/>
            <a:ext cx="15773400" cy="1988345"/>
          </a:xfrm>
        </p:spPr>
        <p:txBody>
          <a:bodyPr>
            <a:noAutofit/>
          </a:bodyPr>
          <a:lstStyle/>
          <a:p>
            <a:r>
              <a:rPr lang="en-US" sz="4000" dirty="0" err="1">
                <a:solidFill>
                  <a:srgbClr val="C00000"/>
                </a:solidFill>
                <a:latin typeface="Times New Roman" pitchFamily="18" charset="0"/>
                <a:cs typeface="Times New Roman" pitchFamily="18" charset="0"/>
              </a:rPr>
              <a:t>Bạn</a:t>
            </a:r>
            <a:r>
              <a:rPr lang="en-US" sz="4000" dirty="0">
                <a:solidFill>
                  <a:srgbClr val="C00000"/>
                </a:solidFill>
                <a:latin typeface="Times New Roman" pitchFamily="18" charset="0"/>
                <a:cs typeface="Times New Roman" pitchFamily="18" charset="0"/>
              </a:rPr>
              <a:t> Nam </a:t>
            </a:r>
            <a:r>
              <a:rPr lang="en-US" sz="4000" dirty="0" err="1">
                <a:solidFill>
                  <a:srgbClr val="C00000"/>
                </a:solidFill>
                <a:latin typeface="Times New Roman" pitchFamily="18" charset="0"/>
                <a:cs typeface="Times New Roman" pitchFamily="18" charset="0"/>
              </a:rPr>
              <a:t>cho</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rằng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một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vẫn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gần</a:t>
            </a:r>
            <a:r>
              <a:rPr lang="en-US" sz="4000" dirty="0">
                <a:solidFill>
                  <a:srgbClr val="C00000"/>
                </a:solidFill>
                <a:latin typeface="Times New Roman" pitchFamily="18" charset="0"/>
                <a:cs typeface="Times New Roman" pitchFamily="18" charset="0"/>
              </a:rPr>
              <a:t> 100 </a:t>
            </a:r>
            <a:r>
              <a:rPr lang="en-US" sz="4000" dirty="0" err="1">
                <a:solidFill>
                  <a:srgbClr val="C00000"/>
                </a:solidFill>
                <a:latin typeface="Times New Roman" pitchFamily="18" charset="0"/>
                <a:cs typeface="Times New Roman" pitchFamily="18" charset="0"/>
              </a:rPr>
              <a:t>tuổi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Chứng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tỏ</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hút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thuốc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ảnh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hưởng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đến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sức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khỏe</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như</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mọi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người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nói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Em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đồng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tình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với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nhận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định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không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Vì</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sao</a:t>
            </a:r>
            <a:r>
              <a:rPr lang="en-US" sz="4000" dirty="0">
                <a:solidFill>
                  <a:srgbClr val="C00000"/>
                </a:solidFill>
                <a:latin typeface="Times New Roman" pitchFamily="18" charset="0"/>
                <a:cs typeface="Times New Roman" pitchFamily="18" charset="0"/>
              </a:rPr>
              <a:t>.</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12290" name="Picture 2" descr="Tiềm ẩn các tác hại của thuốc lá thuốc lào với người gi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171700"/>
            <a:ext cx="10392468" cy="647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8648700"/>
            <a:ext cx="16916400" cy="1323439"/>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Hút</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thuốc</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lá</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ảnh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hưởng</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đến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sức</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khỏe</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của</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người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hút</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làm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tăng</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nguy</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cơ</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các</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bệnh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tim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mạch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hô</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hấp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bên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cạnh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đó</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còn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ảnh</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hưởng</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đến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mọi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người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xung</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quanh</a:t>
            </a:r>
            <a:r>
              <a:rPr lang="en-US" sz="4000" dirty="0" smtClean="0">
                <a:solidFill>
                  <a:srgbClr val="C00000"/>
                </a:solidFill>
                <a:latin typeface="Times New Roman" pitchFamily="18" charset="0"/>
                <a:cs typeface="Times New Roman" pitchFamily="18" charset="0"/>
              </a:rPr>
              <a:t>.</a:t>
            </a: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44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800" b="1" dirty="0">
                <a:solidFill>
                  <a:srgbClr val="C00000"/>
                </a:solidFill>
                <a:latin typeface="Times New Roman" pitchFamily="18" charset="0"/>
                <a:cs typeface="Times New Roman" pitchFamily="18" charset="0"/>
              </a:rPr>
              <a:t>YÊU CẦU VỀ NHÀ</a:t>
            </a:r>
          </a:p>
        </p:txBody>
      </p:sp>
      <p:sp>
        <p:nvSpPr>
          <p:cNvPr id="2" name="TextBox 1"/>
          <p:cNvSpPr txBox="1"/>
          <p:nvPr/>
        </p:nvSpPr>
        <p:spPr>
          <a:xfrm>
            <a:off x="4419600" y="2171700"/>
            <a:ext cx="12420600" cy="2554545"/>
          </a:xfrm>
          <a:prstGeom prst="rect">
            <a:avLst/>
          </a:prstGeom>
          <a:noFill/>
        </p:spPr>
        <p:txBody>
          <a:bodyPr wrap="square" rtlCol="0">
            <a:spAutoFit/>
          </a:bodyPr>
          <a:lstStyle/>
          <a:p>
            <a:pPr marL="571500" indent="-571500">
              <a:buFont typeface="Arial" pitchFamily="34" charset="0"/>
              <a:buChar char="•"/>
            </a:pPr>
            <a:r>
              <a:rPr lang="en-US" sz="4000" dirty="0" err="1" smtClean="0">
                <a:solidFill>
                  <a:srgbClr val="7030A0"/>
                </a:solidFill>
              </a:rPr>
              <a:t>Thuyết</a:t>
            </a:r>
            <a:r>
              <a:rPr lang="en-US" sz="4000" dirty="0" smtClean="0">
                <a:solidFill>
                  <a:srgbClr val="7030A0"/>
                </a:solidFill>
              </a:rPr>
              <a:t> </a:t>
            </a:r>
            <a:r>
              <a:rPr lang="en-US" sz="4000" dirty="0" err="1">
                <a:solidFill>
                  <a:srgbClr val="7030A0"/>
                </a:solidFill>
              </a:rPr>
              <a:t>phục</a:t>
            </a:r>
            <a:r>
              <a:rPr lang="en-US" sz="4000" dirty="0">
                <a:solidFill>
                  <a:srgbClr val="7030A0"/>
                </a:solidFill>
              </a:rPr>
              <a:t> </a:t>
            </a:r>
            <a:r>
              <a:rPr lang="en-US" sz="4000" dirty="0" err="1">
                <a:solidFill>
                  <a:srgbClr val="7030A0"/>
                </a:solidFill>
              </a:rPr>
              <a:t>một</a:t>
            </a:r>
            <a:r>
              <a:rPr lang="en-US" sz="4000" dirty="0">
                <a:solidFill>
                  <a:srgbClr val="7030A0"/>
                </a:solidFill>
              </a:rPr>
              <a:t> </a:t>
            </a:r>
            <a:r>
              <a:rPr lang="en-US" sz="4000" dirty="0" err="1">
                <a:solidFill>
                  <a:srgbClr val="7030A0"/>
                </a:solidFill>
              </a:rPr>
              <a:t>người</a:t>
            </a:r>
            <a:r>
              <a:rPr lang="en-US" sz="4000" dirty="0">
                <a:solidFill>
                  <a:srgbClr val="7030A0"/>
                </a:solidFill>
              </a:rPr>
              <a:t> </a:t>
            </a:r>
            <a:r>
              <a:rPr lang="en-US" sz="4000" dirty="0" err="1">
                <a:solidFill>
                  <a:srgbClr val="7030A0"/>
                </a:solidFill>
              </a:rPr>
              <a:t>bỏ</a:t>
            </a:r>
            <a:r>
              <a:rPr lang="en-US" sz="4000" dirty="0">
                <a:solidFill>
                  <a:srgbClr val="7030A0"/>
                </a:solidFill>
              </a:rPr>
              <a:t> </a:t>
            </a:r>
            <a:r>
              <a:rPr lang="en-US" sz="4000" dirty="0" err="1">
                <a:solidFill>
                  <a:srgbClr val="7030A0"/>
                </a:solidFill>
              </a:rPr>
              <a:t>thuốc</a:t>
            </a:r>
            <a:r>
              <a:rPr lang="en-US" sz="4000" dirty="0">
                <a:solidFill>
                  <a:srgbClr val="7030A0"/>
                </a:solidFill>
              </a:rPr>
              <a:t> </a:t>
            </a:r>
            <a:r>
              <a:rPr lang="en-US" sz="4000" dirty="0" err="1">
                <a:solidFill>
                  <a:srgbClr val="7030A0"/>
                </a:solidFill>
              </a:rPr>
              <a:t>lá</a:t>
            </a:r>
            <a:r>
              <a:rPr lang="en-US" sz="4000" dirty="0">
                <a:solidFill>
                  <a:srgbClr val="7030A0"/>
                </a:solidFill>
              </a:rPr>
              <a:t>/ </a:t>
            </a:r>
            <a:r>
              <a:rPr lang="en-US" sz="4000" dirty="0" err="1">
                <a:solidFill>
                  <a:srgbClr val="7030A0"/>
                </a:solidFill>
              </a:rPr>
              <a:t>giữ</a:t>
            </a:r>
            <a:r>
              <a:rPr lang="en-US" sz="4000" dirty="0">
                <a:solidFill>
                  <a:srgbClr val="7030A0"/>
                </a:solidFill>
              </a:rPr>
              <a:t> </a:t>
            </a:r>
            <a:r>
              <a:rPr lang="en-US" sz="4000" dirty="0" err="1">
                <a:solidFill>
                  <a:srgbClr val="7030A0"/>
                </a:solidFill>
              </a:rPr>
              <a:t>sức</a:t>
            </a:r>
            <a:r>
              <a:rPr lang="en-US" sz="4000" dirty="0">
                <a:solidFill>
                  <a:srgbClr val="7030A0"/>
                </a:solidFill>
              </a:rPr>
              <a:t> </a:t>
            </a:r>
            <a:r>
              <a:rPr lang="en-US" sz="4000" dirty="0" err="1">
                <a:solidFill>
                  <a:srgbClr val="7030A0"/>
                </a:solidFill>
              </a:rPr>
              <a:t>khỏe</a:t>
            </a:r>
            <a:r>
              <a:rPr lang="en-US" sz="4000" dirty="0">
                <a:solidFill>
                  <a:srgbClr val="7030A0"/>
                </a:solidFill>
              </a:rPr>
              <a:t> </a:t>
            </a:r>
            <a:r>
              <a:rPr lang="en-US" sz="4000" dirty="0" err="1">
                <a:solidFill>
                  <a:srgbClr val="7030A0"/>
                </a:solidFill>
              </a:rPr>
              <a:t>đường</a:t>
            </a:r>
            <a:r>
              <a:rPr lang="en-US" sz="4000" dirty="0">
                <a:solidFill>
                  <a:srgbClr val="7030A0"/>
                </a:solidFill>
              </a:rPr>
              <a:t> </a:t>
            </a:r>
            <a:r>
              <a:rPr lang="en-US" sz="4000" dirty="0" err="1">
                <a:solidFill>
                  <a:srgbClr val="7030A0"/>
                </a:solidFill>
              </a:rPr>
              <a:t>hô</a:t>
            </a:r>
            <a:r>
              <a:rPr lang="en-US" sz="4000" dirty="0">
                <a:solidFill>
                  <a:srgbClr val="7030A0"/>
                </a:solidFill>
              </a:rPr>
              <a:t> </a:t>
            </a:r>
            <a:r>
              <a:rPr lang="en-US" sz="4000" dirty="0" err="1">
                <a:solidFill>
                  <a:srgbClr val="7030A0"/>
                </a:solidFill>
              </a:rPr>
              <a:t>hấp</a:t>
            </a:r>
            <a:r>
              <a:rPr lang="en-US" sz="4000" dirty="0" smtClean="0">
                <a:solidFill>
                  <a:srgbClr val="7030A0"/>
                </a:solidFill>
              </a:rPr>
              <a:t>.</a:t>
            </a:r>
          </a:p>
          <a:p>
            <a:pPr marL="571500" indent="-571500">
              <a:buFont typeface="Arial" pitchFamily="34" charset="0"/>
              <a:buChar char="•"/>
            </a:pPr>
            <a:r>
              <a:rPr lang="en-US" sz="4000" dirty="0" err="1" smtClean="0">
                <a:solidFill>
                  <a:srgbClr val="7030A0"/>
                </a:solidFill>
              </a:rPr>
              <a:t>Viết</a:t>
            </a:r>
            <a:r>
              <a:rPr lang="en-US" sz="4000" dirty="0" smtClean="0">
                <a:solidFill>
                  <a:srgbClr val="7030A0"/>
                </a:solidFill>
              </a:rPr>
              <a:t> </a:t>
            </a:r>
            <a:r>
              <a:rPr lang="en-US" sz="4000" dirty="0" err="1" smtClean="0">
                <a:solidFill>
                  <a:srgbClr val="7030A0"/>
                </a:solidFill>
              </a:rPr>
              <a:t>vào</a:t>
            </a:r>
            <a:r>
              <a:rPr lang="en-US" sz="4000" dirty="0" smtClean="0">
                <a:solidFill>
                  <a:srgbClr val="7030A0"/>
                </a:solidFill>
              </a:rPr>
              <a:t> </a:t>
            </a:r>
            <a:r>
              <a:rPr lang="en-US" sz="4000" dirty="0" err="1" smtClean="0">
                <a:solidFill>
                  <a:srgbClr val="7030A0"/>
                </a:solidFill>
              </a:rPr>
              <a:t>hồ</a:t>
            </a:r>
            <a:r>
              <a:rPr lang="en-US" sz="4000" dirty="0" smtClean="0">
                <a:solidFill>
                  <a:srgbClr val="7030A0"/>
                </a:solidFill>
              </a:rPr>
              <a:t> </a:t>
            </a:r>
            <a:r>
              <a:rPr lang="en-US" sz="4000" dirty="0" err="1" smtClean="0">
                <a:solidFill>
                  <a:srgbClr val="7030A0"/>
                </a:solidFill>
              </a:rPr>
              <a:t>sơ</a:t>
            </a:r>
            <a:r>
              <a:rPr lang="en-US" sz="4000" dirty="0" smtClean="0">
                <a:solidFill>
                  <a:srgbClr val="7030A0"/>
                </a:solidFill>
              </a:rPr>
              <a:t> </a:t>
            </a:r>
            <a:r>
              <a:rPr lang="en-US" sz="4000" dirty="0" err="1" smtClean="0">
                <a:solidFill>
                  <a:srgbClr val="7030A0"/>
                </a:solidFill>
              </a:rPr>
              <a:t>học</a:t>
            </a:r>
            <a:r>
              <a:rPr lang="en-US" sz="4000" dirty="0" smtClean="0">
                <a:solidFill>
                  <a:srgbClr val="7030A0"/>
                </a:solidFill>
              </a:rPr>
              <a:t> </a:t>
            </a:r>
            <a:r>
              <a:rPr lang="en-US" sz="4000" dirty="0" err="1" smtClean="0">
                <a:solidFill>
                  <a:srgbClr val="7030A0"/>
                </a:solidFill>
              </a:rPr>
              <a:t>tập</a:t>
            </a:r>
            <a:endParaRPr lang="en-US" sz="4000" dirty="0">
              <a:solidFill>
                <a:srgbClr val="7030A0"/>
              </a:solidFill>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43695260"/>
              </p:ext>
            </p:extLst>
          </p:nvPr>
        </p:nvGraphicFramePr>
        <p:xfrm>
          <a:off x="457200" y="1790700"/>
          <a:ext cx="16764000" cy="5029200"/>
        </p:xfrm>
        <a:graphic>
          <a:graphicData uri="http://schemas.openxmlformats.org/drawingml/2006/table">
            <a:tbl>
              <a:tblPr firstRow="1" firstCol="1" bandRow="1">
                <a:tableStyleId>{5C22544A-7EE6-4342-B048-85BDC9FD1C3A}</a:tableStyleId>
              </a:tblPr>
              <a:tblGrid>
                <a:gridCol w="7620000"/>
                <a:gridCol w="9144000"/>
              </a:tblGrid>
              <a:tr h="838200">
                <a:tc>
                  <a:txBody>
                    <a:bodyPr/>
                    <a:lstStyle/>
                    <a:p>
                      <a:pPr marL="0" marR="0" algn="ctr">
                        <a:spcBef>
                          <a:spcPts val="0"/>
                        </a:spcBef>
                        <a:spcAft>
                          <a:spcPts val="0"/>
                        </a:spcAft>
                      </a:pPr>
                      <a:r>
                        <a:rPr lang="en-US" sz="4000">
                          <a:effectLst/>
                          <a:latin typeface="Times New Roman" pitchFamily="18" charset="0"/>
                          <a:cs typeface="Times New Roman" pitchFamily="18" charset="0"/>
                        </a:rPr>
                        <a:t>Cột A</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spcBef>
                          <a:spcPts val="0"/>
                        </a:spcBef>
                        <a:spcAft>
                          <a:spcPts val="0"/>
                        </a:spcAft>
                      </a:pPr>
                      <a:r>
                        <a:rPr lang="en-US" sz="4000" dirty="0" err="1">
                          <a:effectLst/>
                          <a:latin typeface="Times New Roman" pitchFamily="18" charset="0"/>
                          <a:cs typeface="Times New Roman" pitchFamily="18" charset="0"/>
                        </a:rPr>
                        <a:t>Cột</a:t>
                      </a:r>
                      <a:r>
                        <a:rPr lang="en-US" sz="4000" dirty="0">
                          <a:effectLst/>
                          <a:latin typeface="Times New Roman" pitchFamily="18" charset="0"/>
                          <a:cs typeface="Times New Roman" pitchFamily="18" charset="0"/>
                        </a:rPr>
                        <a:t> B</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tr>
              <a:tr h="838200">
                <a:tc>
                  <a:txBody>
                    <a:bodyPr/>
                    <a:lstStyle/>
                    <a:p>
                      <a:pPr marL="0" marR="0" algn="just">
                        <a:spcBef>
                          <a:spcPts val="0"/>
                        </a:spcBef>
                        <a:spcAft>
                          <a:spcPts val="0"/>
                        </a:spcAft>
                      </a:pPr>
                      <a:r>
                        <a:rPr lang="en-US" sz="4000">
                          <a:effectLst/>
                          <a:latin typeface="Times New Roman" pitchFamily="18" charset="0"/>
                          <a:cs typeface="Times New Roman" pitchFamily="18" charset="0"/>
                        </a:rPr>
                        <a:t>1. Lông mũi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a. sưởi ấm không khí vào phổi.</a:t>
                      </a:r>
                      <a:endParaRPr lang="en-US" sz="4000">
                        <a:solidFill>
                          <a:srgbClr val="000000"/>
                        </a:solidFill>
                        <a:effectLst/>
                        <a:latin typeface="Times New Roman" pitchFamily="18" charset="0"/>
                        <a:ea typeface="Calibri"/>
                        <a:cs typeface="Times New Roman" pitchFamily="18" charset="0"/>
                      </a:endParaRPr>
                    </a:p>
                  </a:txBody>
                  <a:tcPr marL="68580" marR="68580" marT="0" marB="0"/>
                </a:tc>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2. Mạch máu nhỏ li ti</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a:effectLst/>
                          <a:latin typeface="Times New Roman" pitchFamily="18" charset="0"/>
                          <a:cs typeface="Times New Roman" pitchFamily="18" charset="0"/>
                        </a:rPr>
                        <a:t>b. Cản bớt bụi làm không khí vào phổi sạch hơn.</a:t>
                      </a:r>
                      <a:endParaRPr lang="en-US" sz="4000">
                        <a:solidFill>
                          <a:srgbClr val="000000"/>
                        </a:solidFill>
                        <a:effectLst/>
                        <a:latin typeface="Times New Roman" pitchFamily="18" charset="0"/>
                        <a:ea typeface="Calibri"/>
                        <a:cs typeface="Times New Roman" pitchFamily="18" charset="0"/>
                      </a:endParaRPr>
                    </a:p>
                  </a:txBody>
                  <a:tcPr marL="68580" marR="68580" marT="0" marB="0"/>
                </a:tc>
              </a:tr>
              <a:tr h="1676400">
                <a:tc>
                  <a:txBody>
                    <a:bodyPr/>
                    <a:lstStyle/>
                    <a:p>
                      <a:pPr marL="0" marR="0" algn="just">
                        <a:spcBef>
                          <a:spcPts val="0"/>
                        </a:spcBef>
                        <a:spcAft>
                          <a:spcPts val="0"/>
                        </a:spcAft>
                      </a:pPr>
                      <a:r>
                        <a:rPr lang="en-US" sz="4000">
                          <a:effectLst/>
                          <a:latin typeface="Times New Roman" pitchFamily="18" charset="0"/>
                          <a:cs typeface="Times New Roman" pitchFamily="18" charset="0"/>
                        </a:rPr>
                        <a:t>3. Chất nhầy</a:t>
                      </a:r>
                      <a:endParaRPr lang="en-US" sz="400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just">
                        <a:spcBef>
                          <a:spcPts val="0"/>
                        </a:spcBef>
                        <a:spcAft>
                          <a:spcPts val="0"/>
                        </a:spcAft>
                      </a:pPr>
                      <a:r>
                        <a:rPr lang="en-US" sz="4000" dirty="0">
                          <a:effectLst/>
                          <a:latin typeface="Times New Roman" pitchFamily="18" charset="0"/>
                          <a:cs typeface="Times New Roman" pitchFamily="18" charset="0"/>
                        </a:rPr>
                        <a:t>c. </a:t>
                      </a:r>
                      <a:r>
                        <a:rPr lang="en-US" sz="4000" dirty="0" err="1">
                          <a:effectLst/>
                          <a:latin typeface="Times New Roman" pitchFamily="18" charset="0"/>
                          <a:cs typeface="Times New Roman" pitchFamily="18" charset="0"/>
                        </a:rPr>
                        <a:t>diệt</a:t>
                      </a:r>
                      <a:r>
                        <a:rPr lang="en-US" sz="4000" dirty="0">
                          <a:effectLst/>
                          <a:latin typeface="Times New Roman" pitchFamily="18" charset="0"/>
                          <a:cs typeface="Times New Roman" pitchFamily="18" charset="0"/>
                        </a:rPr>
                        <a:t> vi </a:t>
                      </a:r>
                      <a:r>
                        <a:rPr lang="en-US" sz="4000" dirty="0" err="1">
                          <a:effectLst/>
                          <a:latin typeface="Times New Roman" pitchFamily="18" charset="0"/>
                          <a:cs typeface="Times New Roman" pitchFamily="18" charset="0"/>
                        </a:rPr>
                        <a:t>khuẩn</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làm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ẩm</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không</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khí</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vào</a:t>
                      </a:r>
                      <a:r>
                        <a:rPr lang="en-US" sz="4000" dirty="0">
                          <a:effectLst/>
                          <a:latin typeface="Times New Roman" pitchFamily="18" charset="0"/>
                          <a:cs typeface="Times New Roman" pitchFamily="18" charset="0"/>
                        </a:rPr>
                        <a:t> </a:t>
                      </a:r>
                      <a:r>
                        <a:rPr lang="en-US" sz="4000" dirty="0" err="1">
                          <a:effectLst/>
                          <a:latin typeface="Times New Roman" pitchFamily="18" charset="0"/>
                          <a:cs typeface="Times New Roman" pitchFamily="18" charset="0"/>
                        </a:rPr>
                        <a:t>phổi</a:t>
                      </a:r>
                      <a:r>
                        <a:rPr lang="en-US" sz="4000" dirty="0">
                          <a:effectLst/>
                          <a:latin typeface="Times New Roman" pitchFamily="18" charset="0"/>
                          <a:cs typeface="Times New Roman" pitchFamily="18" charset="0"/>
                        </a:rPr>
                        <a:t>.</a:t>
                      </a:r>
                      <a:endParaRPr lang="en-US" sz="400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5" name="Rectangle 1"/>
          <p:cNvSpPr>
            <a:spLocks noChangeArrowheads="1"/>
          </p:cNvSpPr>
          <p:nvPr/>
        </p:nvSpPr>
        <p:spPr bwMode="auto">
          <a:xfrm>
            <a:off x="457200" y="369957"/>
            <a:ext cx="1662684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Ghép</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nối</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cột</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để</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hoàn</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thành</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vai</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trò</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của</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các</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bộ</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phận</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bên</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trong</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 </a:t>
            </a:r>
            <a:r>
              <a:rPr kumimoji="0" lang="en-US" sz="4000" b="0" i="0" u="none" strike="noStrike" cap="none" normalizeH="0" baseline="0" dirty="0" err="1" smtClean="0">
                <a:ln>
                  <a:noFill/>
                </a:ln>
                <a:solidFill>
                  <a:srgbClr val="7030A0"/>
                </a:solidFill>
                <a:effectLst/>
                <a:latin typeface="Times New Roman" pitchFamily="18" charset="0"/>
                <a:ea typeface="Times New Roman" pitchFamily="18" charset="0"/>
                <a:cs typeface="Times New Roman" pitchFamily="18" charset="0"/>
              </a:rPr>
              <a:t>mũi</a:t>
            </a:r>
            <a:r>
              <a:rPr kumimoji="0" lang="en-US" sz="4000" b="0" i="0" u="none" strike="noStrike" cap="none" normalizeH="0" baseline="0" dirty="0" smtClean="0">
                <a:ln>
                  <a:noFill/>
                </a:ln>
                <a:solidFill>
                  <a:srgbClr val="7030A0"/>
                </a:solidFill>
                <a:effectLst/>
                <a:latin typeface="Times New Roman" pitchFamily="18" charset="0"/>
                <a:ea typeface="Times New Roman" pitchFamily="18" charset="0"/>
                <a:cs typeface="Times New Roman" pitchFamily="18" charset="0"/>
              </a:rPr>
              <a:t>.</a:t>
            </a:r>
            <a:endParaRPr kumimoji="0" lang="en-US" sz="4000" b="0" i="0" u="none" strike="noStrike" cap="none" normalizeH="0" baseline="0" dirty="0" smtClean="0">
              <a:ln>
                <a:noFill/>
              </a:ln>
              <a:solidFill>
                <a:srgbClr val="7030A0"/>
              </a:solidFill>
              <a:effectLst/>
              <a:latin typeface="Times New Roman" pitchFamily="18" charset="0"/>
              <a:cs typeface="Times New Roman" pitchFamily="18" charset="0"/>
            </a:endParaRPr>
          </a:p>
        </p:txBody>
      </p:sp>
      <p:sp>
        <p:nvSpPr>
          <p:cNvPr id="6" name="Rectangle 5"/>
          <p:cNvSpPr/>
          <p:nvPr/>
        </p:nvSpPr>
        <p:spPr>
          <a:xfrm>
            <a:off x="914400" y="7200900"/>
            <a:ext cx="2722220" cy="707886"/>
          </a:xfrm>
          <a:prstGeom prst="rect">
            <a:avLst/>
          </a:prstGeom>
        </p:spPr>
        <p:txBody>
          <a:bodyPr wrap="none">
            <a:spAutoFit/>
          </a:bodyPr>
          <a:lstStyle/>
          <a:p>
            <a:r>
              <a:rPr lang="en-US" sz="4000" dirty="0">
                <a:solidFill>
                  <a:srgbClr val="C00000"/>
                </a:solidFill>
                <a:latin typeface="Times New Roman" pitchFamily="18" charset="0"/>
                <a:cs typeface="Times New Roman" pitchFamily="18" charset="0"/>
              </a:rPr>
              <a:t>1-b; 2-a; 3-c</a:t>
            </a:r>
          </a:p>
        </p:txBody>
      </p:sp>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10862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383441"/>
            <a:ext cx="15087600" cy="1323439"/>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tên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a:t>
            </a:r>
          </a:p>
          <a:p>
            <a:endParaRPr lang="en-US" sz="4000" dirty="0">
              <a:solidFill>
                <a:srgbClr val="7030A0"/>
              </a:solidFill>
              <a:latin typeface="Times New Roman" pitchFamily="18" charset="0"/>
              <a:cs typeface="Times New Roman" pitchFamily="18" charset="0"/>
            </a:endParaRPr>
          </a:p>
        </p:txBody>
      </p:sp>
      <p:sp>
        <p:nvSpPr>
          <p:cNvPr id="5" name="TextBox 4"/>
          <p:cNvSpPr txBox="1"/>
          <p:nvPr/>
        </p:nvSpPr>
        <p:spPr>
          <a:xfrm>
            <a:off x="1676400" y="9022080"/>
            <a:ext cx="15621000" cy="707886"/>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viêm</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phế</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quản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viêm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phổi</a:t>
            </a:r>
            <a:endParaRPr lang="en-US" sz="4000" dirty="0">
              <a:solidFill>
                <a:srgbClr val="C00000"/>
              </a:solidFill>
              <a:latin typeface="Times New Roman" pitchFamily="18" charset="0"/>
              <a:cs typeface="Times New Roman" pitchFamily="18" charset="0"/>
            </a:endParaRPr>
          </a:p>
        </p:txBody>
      </p:sp>
      <p:pic>
        <p:nvPicPr>
          <p:cNvPr id="15362" name="Picture 2" descr="6 bệnh đường hô hấp thường gặp | Trạm Y tế Phường Phú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485900"/>
            <a:ext cx="8572500" cy="65341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hòng bệnh đường hô hấp cho người cao tuổi trong mùa đô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5" t="23914" r="765" b="40869"/>
          <a:stretch/>
        </p:blipFill>
        <p:spPr bwMode="auto">
          <a:xfrm>
            <a:off x="1143000" y="1478280"/>
            <a:ext cx="15867178" cy="7170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420217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4920" y="800100"/>
            <a:ext cx="153924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Nêu</a:t>
            </a:r>
            <a:r>
              <a:rPr lang="en-US" sz="4000" dirty="0">
                <a:solidFill>
                  <a:srgbClr val="7030A0"/>
                </a:solidFill>
                <a:latin typeface="Times New Roman" pitchFamily="18" charset="0"/>
                <a:cs typeface="Times New Roman" pitchFamily="18" charset="0"/>
              </a:rPr>
              <a:t> 3 </a:t>
            </a:r>
            <a:r>
              <a:rPr lang="en-US" sz="4000" dirty="0" err="1">
                <a:solidFill>
                  <a:srgbClr val="7030A0"/>
                </a:solidFill>
                <a:latin typeface="Times New Roman" pitchFamily="18" charset="0"/>
                <a:cs typeface="Times New Roman" pitchFamily="18" charset="0"/>
              </a:rPr>
              <a:t>cách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đề</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phòng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bệnh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viêm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đường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hô</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hấp</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990600" y="8496300"/>
            <a:ext cx="15011400" cy="1323439"/>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giữ</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cơ</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sinh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mũi</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họng</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giữ</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nơi</a:t>
            </a:r>
            <a:r>
              <a:rPr lang="en-US" sz="4000" dirty="0">
                <a:solidFill>
                  <a:srgbClr val="C00000"/>
                </a:solidFill>
                <a:latin typeface="Times New Roman" pitchFamily="18" charset="0"/>
                <a:cs typeface="Times New Roman" pitchFamily="18" charset="0"/>
              </a:rPr>
              <a:t> ở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ấm</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thoáng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khí</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tránh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gió</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lùa</a:t>
            </a:r>
            <a:r>
              <a:rPr lang="en-US" sz="4000" dirty="0">
                <a:solidFill>
                  <a:srgbClr val="C00000"/>
                </a:solidFill>
                <a:latin typeface="Times New Roman" pitchFamily="18" charset="0"/>
                <a:cs typeface="Times New Roman" pitchFamily="18" charset="0"/>
              </a:rPr>
              <a:t> ; </a:t>
            </a:r>
            <a:r>
              <a:rPr lang="en-US" sz="4000" dirty="0" err="1">
                <a:solidFill>
                  <a:srgbClr val="C00000"/>
                </a:solidFill>
                <a:latin typeface="Times New Roman" pitchFamily="18" charset="0"/>
                <a:cs typeface="Times New Roman" pitchFamily="18" charset="0"/>
              </a:rPr>
              <a:t>ăn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uống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đủ</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chất</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tập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thể</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dục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thường</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xuyên</a:t>
            </a:r>
            <a:r>
              <a:rPr lang="en-US" sz="4000" dirty="0">
                <a:solidFill>
                  <a:srgbClr val="C00000"/>
                </a:solidFill>
                <a:latin typeface="Times New Roman" pitchFamily="18" charset="0"/>
                <a:cs typeface="Times New Roman" pitchFamily="18" charset="0"/>
              </a:rPr>
              <a:t>,</a:t>
            </a:r>
          </a:p>
        </p:txBody>
      </p:sp>
      <p:sp>
        <p:nvSpPr>
          <p:cNvPr id="6" name="AutoShape 2" descr="Tăng cường phòng, chống dịch bệnh đường hô hấ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descr="Phòng bệnh đường hô hấp cho người cao tuổi trong mùa đô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29" b="5055"/>
          <a:stretch/>
        </p:blipFill>
        <p:spPr bwMode="auto">
          <a:xfrm>
            <a:off x="2057400" y="2171700"/>
            <a:ext cx="11958434" cy="5372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29948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800100"/>
            <a:ext cx="163830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Khi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hít</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thở</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lồng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ngực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thay</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đổi</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như</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thế</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nào</a:t>
            </a:r>
            <a:r>
              <a:rPr lang="en-US" sz="4000" dirty="0">
                <a:solidFill>
                  <a:srgbClr val="7030A0"/>
                </a:solidFill>
                <a:latin typeface="Times New Roman" pitchFamily="18" charset="0"/>
                <a:cs typeface="Times New Roman" pitchFamily="18" charset="0"/>
              </a:rPr>
              <a:t>?</a:t>
            </a:r>
          </a:p>
        </p:txBody>
      </p:sp>
      <p:sp>
        <p:nvSpPr>
          <p:cNvPr id="5" name="TextBox 4"/>
          <p:cNvSpPr txBox="1"/>
          <p:nvPr/>
        </p:nvSpPr>
        <p:spPr>
          <a:xfrm>
            <a:off x="1143000" y="8831580"/>
            <a:ext cx="8039100" cy="707886"/>
          </a:xfrm>
          <a:prstGeom prst="rect">
            <a:avLst/>
          </a:prstGeom>
          <a:noFill/>
        </p:spPr>
        <p:txBody>
          <a:bodyPr wrap="square" rtlCol="0">
            <a:spAutoFit/>
          </a:bodyPr>
          <a:lstStyle/>
          <a:p>
            <a:r>
              <a:rPr lang="en-US" sz="4000" dirty="0" err="1" smtClean="0">
                <a:solidFill>
                  <a:srgbClr val="C00000"/>
                </a:solidFill>
                <a:latin typeface="Times New Roman" pitchFamily="18" charset="0"/>
                <a:cs typeface="Times New Roman" pitchFamily="18" charset="0"/>
              </a:rPr>
              <a:t>Đáp</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án</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phồng</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lên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xẹp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xuống</a:t>
            </a:r>
            <a:endParaRPr lang="en-US" sz="4000" dirty="0">
              <a:solidFill>
                <a:srgbClr val="C00000"/>
              </a:solidFill>
              <a:latin typeface="Times New Roman" pitchFamily="18" charset="0"/>
              <a:cs typeface="Times New Roman" pitchFamily="18" charset="0"/>
            </a:endParaRPr>
          </a:p>
        </p:txBody>
      </p:sp>
      <p:pic>
        <p:nvPicPr>
          <p:cNvPr id="20482" name="Picture 2" descr="1. Quan sát hình 24.1: So sánh sự thay đổi về hình dạng, kích thước của  phổi và lồng ngực của người ở trạng thái hít vào và thở ra trong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1943100"/>
            <a:ext cx="8534400" cy="6392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5129" y="8778240"/>
            <a:ext cx="1771232" cy="1497330"/>
          </a:xfrm>
          <a:prstGeom prst="rect">
            <a:avLst/>
          </a:prstGeom>
        </p:spPr>
      </p:pic>
    </p:spTree>
    <p:extLst>
      <p:ext uri="{BB962C8B-B14F-4D97-AF65-F5344CB8AC3E}">
        <p14:creationId xmlns:p14="http://schemas.microsoft.com/office/powerpoint/2010/main" val="6609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1704</Words>
  <Application>Microsoft Office PowerPoint</Application>
  <PresentationFormat>Custom</PresentationFormat>
  <Paragraphs>259</Paragraphs>
  <Slides>55</Slides>
  <Notes>13</Notes>
  <HiddenSlides>0</HiddenSlides>
  <MMClips>2</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Arial</vt:lpstr>
      <vt:lpstr>Times New Roman</vt:lpstr>
      <vt:lpstr>微软雅黑</vt:lpstr>
      <vt:lpstr>#9Slide03 Arima Madurai Black</vt:lpstr>
      <vt:lpstr>等线</vt:lpstr>
      <vt:lpstr>#9Slide03 Arima Madurai</vt:lpstr>
      <vt:lpstr>宋体</vt:lpstr>
      <vt:lpstr>幼圆</vt:lpstr>
      <vt:lpstr>Slogan</vt:lpstr>
      <vt:lpstr>Calibri Light</vt:lpstr>
      <vt:lpstr>#9Slide03 Arima Madurai Bold</vt:lpstr>
      <vt:lpstr>Wingdings</vt:lpstr>
      <vt:lpstr>Tiffany</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2</vt:lpstr>
      <vt:lpstr>PowerPoint Presentation</vt:lpstr>
      <vt:lpstr>CẤU TẠO HỆ HÔ HẤP Ở NGƯỜI</vt:lpstr>
      <vt:lpstr>TRAO ĐỔI KHÍ Ở PHỔI</vt:lpstr>
      <vt:lpstr>PowerPoint Presentation</vt:lpstr>
      <vt:lpstr>PowerPoint Presentation</vt:lpstr>
      <vt:lpstr>PowerPoint Presentation</vt:lpstr>
      <vt:lpstr>MỘT SỐ BỆNH HÔ HẤP THƯỜNG GẶP</vt:lpstr>
      <vt:lpstr>PowerPoint Presentation</vt:lpstr>
      <vt:lpstr>PHIẾU HỌC TẬP SỐ 2</vt:lpstr>
      <vt:lpstr>PowerPoint Presentation</vt:lpstr>
      <vt:lpstr>PowerPoint Presentation</vt:lpstr>
      <vt:lpstr>PowerPoint Presentation</vt:lpstr>
      <vt:lpstr>PowerPoint Presentation</vt:lpstr>
      <vt:lpstr>THUỐC LÁ VÀ TÁC HẠI CỦA THUỐC  LÁ</vt:lpstr>
      <vt:lpstr>PowerPoint Presentation</vt:lpstr>
      <vt:lpstr>NỘI QUY</vt:lpstr>
      <vt:lpstr>PowerPoint Presentation</vt:lpstr>
      <vt:lpstr>PowerPoint Presentation</vt:lpstr>
      <vt:lpstr>HƯỚNG DẪN HÔ HẤP NHÂN TẠO</vt:lpstr>
      <vt:lpstr>HƯỚNG DẪN CẤP CỨU NGƯỜI ĐUỐI NƯỚC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Bạn Nam cho rằng, một số người hút thuốc lá nhưng vẫn sống đến gần 100 tuổi. Chứng tỏ hút thuốc lá không ảnh hưởng đến sức khỏe như mọi người nói. Em có đồng tình với nhận định trên không? Vì sao.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57</cp:revision>
  <dcterms:created xsi:type="dcterms:W3CDTF">2006-08-16T00:00:00Z</dcterms:created>
  <dcterms:modified xsi:type="dcterms:W3CDTF">2023-07-16T03:09:06Z</dcterms:modified>
  <dc:identifier>DAE65lQ4ekI</dc:identifier>
</cp:coreProperties>
</file>