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6"/>
  </p:notesMasterIdLst>
  <p:sldIdLst>
    <p:sldId id="556" r:id="rId4"/>
    <p:sldId id="568" r:id="rId5"/>
    <p:sldId id="553" r:id="rId6"/>
    <p:sldId id="554" r:id="rId7"/>
    <p:sldId id="555" r:id="rId8"/>
    <p:sldId id="525" r:id="rId9"/>
    <p:sldId id="546" r:id="rId10"/>
    <p:sldId id="547" r:id="rId11"/>
    <p:sldId id="560" r:id="rId12"/>
    <p:sldId id="562" r:id="rId13"/>
    <p:sldId id="558" r:id="rId14"/>
    <p:sldId id="563" r:id="rId15"/>
    <p:sldId id="557" r:id="rId16"/>
    <p:sldId id="566" r:id="rId17"/>
    <p:sldId id="564" r:id="rId18"/>
    <p:sldId id="497" r:id="rId19"/>
    <p:sldId id="515" r:id="rId20"/>
    <p:sldId id="551" r:id="rId21"/>
    <p:sldId id="521" r:id="rId22"/>
    <p:sldId id="548" r:id="rId23"/>
    <p:sldId id="552" r:id="rId24"/>
    <p:sldId id="5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F7F7F7"/>
    <a:srgbClr val="009900"/>
    <a:srgbClr val="FFCCFF"/>
    <a:srgbClr val="BCFCD4"/>
    <a:srgbClr val="99FF66"/>
    <a:srgbClr val="33CCFF"/>
    <a:srgbClr val="F11BAA"/>
    <a:srgbClr val="00FF00"/>
    <a:srgbClr val="11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80" d="100"/>
          <a:sy n="80" d="100"/>
        </p:scale>
        <p:origin x="38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Biên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độ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nhiệt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năm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là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2,9</a:t>
          </a:r>
          <a:r>
            <a:rPr lang="en-US" sz="2400" baseline="300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0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C.</a:t>
          </a:r>
          <a:endParaRPr lang="en-US" sz="24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Nhiệt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độ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trung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bình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năm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là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28,1</a:t>
          </a:r>
          <a:r>
            <a:rPr lang="en-US" sz="2400" baseline="300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0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C.</a:t>
          </a:r>
          <a:endParaRPr lang="en-US" sz="24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2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2"/>
      <dgm:spPr/>
    </dgm:pt>
    <dgm:pt modelId="{99D1BCB1-BBEC-4020-AF46-9B84DFEEEB12}" type="pres">
      <dgm:prSet presAssocID="{A55E36B4-5DBD-4D69-9E07-2ACE1B02C75C}" presName="dstNode" presStyleLbl="node1" presStyleIdx="0" presStyleCnt="2"/>
      <dgm:spPr/>
    </dgm:pt>
    <dgm:pt modelId="{98DEB39C-38CB-4682-95BD-B6B9CBE73201}" type="pres">
      <dgm:prSet presAssocID="{2EA4557B-2359-4BA8-9F14-A6ECB8DAC4AB}" presName="text_1" presStyleLbl="node1" presStyleIdx="0" presStyleCnt="2">
        <dgm:presLayoutVars>
          <dgm:bulletEnabled val="1"/>
        </dgm:presLayoutVars>
      </dgm:prSet>
      <dgm:spPr/>
    </dgm:pt>
    <dgm:pt modelId="{10192E47-BE87-4A2F-BD72-5EF532B434B0}" type="pres">
      <dgm:prSet presAssocID="{2EA4557B-2359-4BA8-9F14-A6ECB8DAC4AB}" presName="accent_1" presStyleCnt="0"/>
      <dgm:spPr/>
    </dgm:pt>
    <dgm:pt modelId="{9D6C96D5-59F1-4074-AA4E-276172A59D56}" type="pres">
      <dgm:prSet presAssocID="{2EA4557B-2359-4BA8-9F14-A6ECB8DAC4AB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B2DCC62-57C2-4C94-BB87-A51480EE7469}" type="pres">
      <dgm:prSet presAssocID="{9B38993F-91D9-4E45-89FE-E7C2053BB052}" presName="text_2" presStyleLbl="node1" presStyleIdx="1" presStyleCnt="2">
        <dgm:presLayoutVars>
          <dgm:bulletEnabled val="1"/>
        </dgm:presLayoutVars>
      </dgm:prSet>
      <dgm:spPr/>
    </dgm:pt>
    <dgm:pt modelId="{04477B1B-2ACA-4407-A2A5-8EC8F6CA829B}" type="pres">
      <dgm:prSet presAssocID="{9B38993F-91D9-4E45-89FE-E7C2053BB052}" presName="accent_2" presStyleCnt="0"/>
      <dgm:spPr/>
    </dgm:pt>
    <dgm:pt modelId="{BB02C15B-25BD-4CA5-8B62-85830BA892A9}" type="pres">
      <dgm:prSet presAssocID="{9B38993F-91D9-4E45-89FE-E7C2053BB052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3DE852F-BFC7-406F-97D8-1B27B7CFE214}" type="presOf" srcId="{2EA4557B-2359-4BA8-9F14-A6ECB8DAC4AB}" destId="{98DEB39C-38CB-4682-95BD-B6B9CBE73201}" srcOrd="0" destOrd="0" presId="urn:microsoft.com/office/officeart/2008/layout/VerticalCurvedList"/>
    <dgm:cxn modelId="{DB7A7F53-76EB-47C7-82E0-C71D98F12560}" type="presOf" srcId="{9B38993F-91D9-4E45-89FE-E7C2053BB052}" destId="{8B2DCC62-57C2-4C94-BB87-A51480EE7469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311A8987-FE29-4B39-8FE7-2B22E0C4C054}" type="presOf" srcId="{29859120-04AA-48A6-ACAA-ED37A6A9AC18}" destId="{C7497E28-FAE4-42DA-8D9D-5B4659273D7A}" srcOrd="0" destOrd="0" presId="urn:microsoft.com/office/officeart/2008/layout/VerticalCurvedList"/>
    <dgm:cxn modelId="{E47014BD-B35F-4A75-8D3A-E36CBE71105B}" srcId="{A55E36B4-5DBD-4D69-9E07-2ACE1B02C75C}" destId="{9B38993F-91D9-4E45-89FE-E7C2053BB052}" srcOrd="1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0" destOrd="0" parTransId="{46821B45-B9F5-4FAF-834F-499C8AE36BA2}" sibTransId="{29859120-04AA-48A6-ACAA-ED37A6A9AC18}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7488968C-AA6E-44CB-86B9-CADA2EB569DE}" type="presParOf" srcId="{5A99791D-9E28-4B3D-8ACD-8F48A5C6199A}" destId="{98DEB39C-38CB-4682-95BD-B6B9CBE73201}" srcOrd="1" destOrd="0" presId="urn:microsoft.com/office/officeart/2008/layout/VerticalCurvedList"/>
    <dgm:cxn modelId="{49A84663-B07D-48FA-9AF9-B2A21B9FDCA8}" type="presParOf" srcId="{5A99791D-9E28-4B3D-8ACD-8F48A5C6199A}" destId="{10192E47-BE87-4A2F-BD72-5EF532B434B0}" srcOrd="2" destOrd="0" presId="urn:microsoft.com/office/officeart/2008/layout/VerticalCurvedList"/>
    <dgm:cxn modelId="{EA7D458D-F7F4-4D61-9993-287FC45FC9D4}" type="presParOf" srcId="{10192E47-BE87-4A2F-BD72-5EF532B434B0}" destId="{9D6C96D5-59F1-4074-AA4E-276172A59D56}" srcOrd="0" destOrd="0" presId="urn:microsoft.com/office/officeart/2008/layout/VerticalCurvedList"/>
    <dgm:cxn modelId="{9D6557D5-8DA7-474B-97D3-8A41B677819C}" type="presParOf" srcId="{5A99791D-9E28-4B3D-8ACD-8F48A5C6199A}" destId="{8B2DCC62-57C2-4C94-BB87-A51480EE7469}" srcOrd="3" destOrd="0" presId="urn:microsoft.com/office/officeart/2008/layout/VerticalCurvedList"/>
    <dgm:cxn modelId="{31F7C46F-9078-4718-8E48-9737D6EB3ADD}" type="presParOf" srcId="{5A99791D-9E28-4B3D-8ACD-8F48A5C6199A}" destId="{04477B1B-2ACA-4407-A2A5-8EC8F6CA829B}" srcOrd="4" destOrd="0" presId="urn:microsoft.com/office/officeart/2008/layout/VerticalCurvedList"/>
    <dgm:cxn modelId="{A048C097-6D89-4DB3-9A7A-0A95186487F8}" type="presParOf" srcId="{04477B1B-2ACA-4407-A2A5-8EC8F6CA829B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endParaRPr lang="en-US" sz="240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</a:endParaRPr>
        </a:p>
        <a:p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Thời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gian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mùa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mưa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: </a:t>
          </a:r>
          <a:r>
            <a:rPr lang="en-US" sz="24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Tháng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5, 6, 7, 8, 9, 10, 11</a:t>
          </a:r>
        </a:p>
        <a:p>
          <a:pPr algn="just"/>
          <a:endParaRPr lang="en-US" sz="24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pPr algn="just"/>
          <a:r>
            <a:rPr lang="vi-VN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Lượng mưa trung bình năm là </a:t>
          </a:r>
          <a:r>
            <a:rPr lang="en-US" sz="24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1963,6mm</a:t>
          </a:r>
          <a:endParaRPr lang="en-US" sz="24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2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2"/>
      <dgm:spPr/>
    </dgm:pt>
    <dgm:pt modelId="{99D1BCB1-BBEC-4020-AF46-9B84DFEEEB12}" type="pres">
      <dgm:prSet presAssocID="{A55E36B4-5DBD-4D69-9E07-2ACE1B02C75C}" presName="dstNode" presStyleLbl="node1" presStyleIdx="0" presStyleCnt="2"/>
      <dgm:spPr/>
    </dgm:pt>
    <dgm:pt modelId="{38E0D094-D011-41D9-99E6-A86C2BF1BF63}" type="pres">
      <dgm:prSet presAssocID="{2EA4557B-2359-4BA8-9F14-A6ECB8DAC4AB}" presName="text_1" presStyleLbl="node1" presStyleIdx="0" presStyleCnt="2" custScaleY="89656">
        <dgm:presLayoutVars>
          <dgm:bulletEnabled val="1"/>
        </dgm:presLayoutVars>
      </dgm:prSet>
      <dgm:spPr/>
    </dgm:pt>
    <dgm:pt modelId="{34057635-77C3-4AAA-BE26-AA1C566D18D1}" type="pres">
      <dgm:prSet presAssocID="{2EA4557B-2359-4BA8-9F14-A6ECB8DAC4AB}" presName="accent_1" presStyleCnt="0"/>
      <dgm:spPr/>
    </dgm:pt>
    <dgm:pt modelId="{9D6C96D5-59F1-4074-AA4E-276172A59D56}" type="pres">
      <dgm:prSet presAssocID="{2EA4557B-2359-4BA8-9F14-A6ECB8DAC4AB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7063D5D-CD14-4D40-A94F-BF5C0A4EE626}" type="pres">
      <dgm:prSet presAssocID="{9B38993F-91D9-4E45-89FE-E7C2053BB052}" presName="text_2" presStyleLbl="node1" presStyleIdx="1" presStyleCnt="2">
        <dgm:presLayoutVars>
          <dgm:bulletEnabled val="1"/>
        </dgm:presLayoutVars>
      </dgm:prSet>
      <dgm:spPr/>
    </dgm:pt>
    <dgm:pt modelId="{7A85647D-B199-470C-8AD0-4ED9D53B533B}" type="pres">
      <dgm:prSet presAssocID="{9B38993F-91D9-4E45-89FE-E7C2053BB052}" presName="accent_2" presStyleCnt="0"/>
      <dgm:spPr/>
    </dgm:pt>
    <dgm:pt modelId="{BB02C15B-25BD-4CA5-8B62-85830BA892A9}" type="pres">
      <dgm:prSet presAssocID="{9B38993F-91D9-4E45-89FE-E7C2053BB052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812180B-291C-416B-9A5E-E9E11175D28A}" type="presOf" srcId="{2EA4557B-2359-4BA8-9F14-A6ECB8DAC4AB}" destId="{38E0D094-D011-41D9-99E6-A86C2BF1BF63}" srcOrd="0" destOrd="0" presId="urn:microsoft.com/office/officeart/2008/layout/VerticalCurvedList"/>
    <dgm:cxn modelId="{4324B322-9350-4766-A235-363CF7C0BBA8}" type="presOf" srcId="{9B38993F-91D9-4E45-89FE-E7C2053BB052}" destId="{87063D5D-CD14-4D40-A94F-BF5C0A4EE626}" srcOrd="0" destOrd="0" presId="urn:microsoft.com/office/officeart/2008/layout/VerticalCurvedList"/>
    <dgm:cxn modelId="{231C112F-E7B5-4179-9130-0D5F48F4A498}" type="presOf" srcId="{A55E36B4-5DBD-4D69-9E07-2ACE1B02C75C}" destId="{287E208B-7CBA-48D9-A845-7C3BA9246006}" srcOrd="0" destOrd="0" presId="urn:microsoft.com/office/officeart/2008/layout/VerticalCurvedList"/>
    <dgm:cxn modelId="{E8738955-DF54-4250-A1BA-AE038C4D8C6A}" type="presOf" srcId="{29859120-04AA-48A6-ACAA-ED37A6A9AC18}" destId="{C7497E28-FAE4-42DA-8D9D-5B4659273D7A}" srcOrd="0" destOrd="0" presId="urn:microsoft.com/office/officeart/2008/layout/VerticalCurvedList"/>
    <dgm:cxn modelId="{E47014BD-B35F-4A75-8D3A-E36CBE71105B}" srcId="{A55E36B4-5DBD-4D69-9E07-2ACE1B02C75C}" destId="{9B38993F-91D9-4E45-89FE-E7C2053BB052}" srcOrd="1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0" destOrd="0" parTransId="{46821B45-B9F5-4FAF-834F-499C8AE36BA2}" sibTransId="{29859120-04AA-48A6-ACAA-ED37A6A9AC18}"/>
    <dgm:cxn modelId="{B7E213DD-B82A-4E0C-B123-67B155A19514}" type="presParOf" srcId="{287E208B-7CBA-48D9-A845-7C3BA9246006}" destId="{5A99791D-9E28-4B3D-8ACD-8F48A5C6199A}" srcOrd="0" destOrd="0" presId="urn:microsoft.com/office/officeart/2008/layout/VerticalCurvedList"/>
    <dgm:cxn modelId="{733DA463-C835-4908-9CF9-BD56458A4A5F}" type="presParOf" srcId="{5A99791D-9E28-4B3D-8ACD-8F48A5C6199A}" destId="{9839DEA4-81CC-40F3-A882-992AC1AF75D3}" srcOrd="0" destOrd="0" presId="urn:microsoft.com/office/officeart/2008/layout/VerticalCurvedList"/>
    <dgm:cxn modelId="{892CD25E-0EFC-4E94-9748-EDC11F0C8811}" type="presParOf" srcId="{9839DEA4-81CC-40F3-A882-992AC1AF75D3}" destId="{28F6DBF1-E187-4C38-B1F1-C875CC0EEA2D}" srcOrd="0" destOrd="0" presId="urn:microsoft.com/office/officeart/2008/layout/VerticalCurvedList"/>
    <dgm:cxn modelId="{D1C96352-D1AA-4448-9553-C10B20B4FCB8}" type="presParOf" srcId="{9839DEA4-81CC-40F3-A882-992AC1AF75D3}" destId="{C7497E28-FAE4-42DA-8D9D-5B4659273D7A}" srcOrd="1" destOrd="0" presId="urn:microsoft.com/office/officeart/2008/layout/VerticalCurvedList"/>
    <dgm:cxn modelId="{70A1018A-BD2B-4762-975F-386793E8FDFF}" type="presParOf" srcId="{9839DEA4-81CC-40F3-A882-992AC1AF75D3}" destId="{175AA276-58F2-4DD9-80FC-A508711E986D}" srcOrd="2" destOrd="0" presId="urn:microsoft.com/office/officeart/2008/layout/VerticalCurvedList"/>
    <dgm:cxn modelId="{BBD3ED55-2A7C-4267-8D6B-89D54CCA8ABD}" type="presParOf" srcId="{9839DEA4-81CC-40F3-A882-992AC1AF75D3}" destId="{99D1BCB1-BBEC-4020-AF46-9B84DFEEEB12}" srcOrd="3" destOrd="0" presId="urn:microsoft.com/office/officeart/2008/layout/VerticalCurvedList"/>
    <dgm:cxn modelId="{E086A5BE-3223-4205-A179-4C1498695375}" type="presParOf" srcId="{5A99791D-9E28-4B3D-8ACD-8F48A5C6199A}" destId="{38E0D094-D011-41D9-99E6-A86C2BF1BF63}" srcOrd="1" destOrd="0" presId="urn:microsoft.com/office/officeart/2008/layout/VerticalCurvedList"/>
    <dgm:cxn modelId="{7E79902B-6FE5-4D2B-8779-60C57574DBCA}" type="presParOf" srcId="{5A99791D-9E28-4B3D-8ACD-8F48A5C6199A}" destId="{34057635-77C3-4AAA-BE26-AA1C566D18D1}" srcOrd="2" destOrd="0" presId="urn:microsoft.com/office/officeart/2008/layout/VerticalCurvedList"/>
    <dgm:cxn modelId="{72D4102F-4F3A-4A8B-8A1D-FD7C10A845DD}" type="presParOf" srcId="{34057635-77C3-4AAA-BE26-AA1C566D18D1}" destId="{9D6C96D5-59F1-4074-AA4E-276172A59D56}" srcOrd="0" destOrd="0" presId="urn:microsoft.com/office/officeart/2008/layout/VerticalCurvedList"/>
    <dgm:cxn modelId="{3E07E237-1AC8-478E-9540-A0D0A66B4783}" type="presParOf" srcId="{5A99791D-9E28-4B3D-8ACD-8F48A5C6199A}" destId="{87063D5D-CD14-4D40-A94F-BF5C0A4EE626}" srcOrd="3" destOrd="0" presId="urn:microsoft.com/office/officeart/2008/layout/VerticalCurvedList"/>
    <dgm:cxn modelId="{3AD40F5D-6503-40DA-A9E0-DCF2771FC52F}" type="presParOf" srcId="{5A99791D-9E28-4B3D-8ACD-8F48A5C6199A}" destId="{7A85647D-B199-470C-8AD0-4ED9D53B533B}" srcOrd="4" destOrd="0" presId="urn:microsoft.com/office/officeart/2008/layout/VerticalCurvedList"/>
    <dgm:cxn modelId="{38CD7D2F-EEA6-4504-9355-DA48C854E8D5}" type="presParOf" srcId="{7A85647D-B199-470C-8AD0-4ED9D53B533B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784793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EB39C-38CB-4682-95BD-B6B9CBE73201}">
      <dsp:nvSpPr>
        <dsp:cNvPr id="0" name=""/>
        <dsp:cNvSpPr/>
      </dsp:nvSpPr>
      <dsp:spPr>
        <a:xfrm>
          <a:off x="947838" y="736614"/>
          <a:ext cx="6340162" cy="1473023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212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Biên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độ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nhiệt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năm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là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2,9</a:t>
          </a:r>
          <a:r>
            <a:rPr lang="en-US" sz="2400" kern="1200" baseline="300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0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C.</a:t>
          </a:r>
          <a:endParaRPr lang="en-US" sz="24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947838" y="736614"/>
        <a:ext cx="6340162" cy="1473023"/>
      </dsp:txXfrm>
    </dsp:sp>
    <dsp:sp modelId="{9D6C96D5-59F1-4074-AA4E-276172A59D56}">
      <dsp:nvSpPr>
        <dsp:cNvPr id="0" name=""/>
        <dsp:cNvSpPr/>
      </dsp:nvSpPr>
      <dsp:spPr>
        <a:xfrm>
          <a:off x="27198" y="552486"/>
          <a:ext cx="1841279" cy="18412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DCC62-57C2-4C94-BB87-A51480EE7469}">
      <dsp:nvSpPr>
        <dsp:cNvPr id="0" name=""/>
        <dsp:cNvSpPr/>
      </dsp:nvSpPr>
      <dsp:spPr>
        <a:xfrm>
          <a:off x="947838" y="2946562"/>
          <a:ext cx="6340162" cy="1473023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2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Nhiệt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độ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trung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bình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năm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là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28,1</a:t>
          </a:r>
          <a:r>
            <a:rPr lang="en-US" sz="2400" kern="1200" baseline="300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0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C.</a:t>
          </a:r>
          <a:endParaRPr lang="en-US" sz="24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947838" y="2946562"/>
        <a:ext cx="6340162" cy="1473023"/>
      </dsp:txXfrm>
    </dsp:sp>
    <dsp:sp modelId="{BB02C15B-25BD-4CA5-8B62-85830BA892A9}">
      <dsp:nvSpPr>
        <dsp:cNvPr id="0" name=""/>
        <dsp:cNvSpPr/>
      </dsp:nvSpPr>
      <dsp:spPr>
        <a:xfrm>
          <a:off x="27198" y="2762434"/>
          <a:ext cx="1841279" cy="184127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784793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0D094-D011-41D9-99E6-A86C2BF1BF63}">
      <dsp:nvSpPr>
        <dsp:cNvPr id="0" name=""/>
        <dsp:cNvSpPr/>
      </dsp:nvSpPr>
      <dsp:spPr>
        <a:xfrm>
          <a:off x="947838" y="812799"/>
          <a:ext cx="6340162" cy="1320653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212" tIns="60960" rIns="60960" bIns="60960" numCol="1" spcCol="1270" anchor="ctr" anchorCtr="0">
          <a:noAutofit/>
        </a:bodyPr>
        <a:lstStyle/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</a:endParaRPr>
        </a:p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Thời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gian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mùa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mưa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: </a:t>
          </a:r>
          <a:r>
            <a:rPr lang="en-US" sz="240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Tháng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 5, 6, 7, 8, 9, 10, 11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947838" y="812799"/>
        <a:ext cx="6340162" cy="1320653"/>
      </dsp:txXfrm>
    </dsp:sp>
    <dsp:sp modelId="{9D6C96D5-59F1-4074-AA4E-276172A59D56}">
      <dsp:nvSpPr>
        <dsp:cNvPr id="0" name=""/>
        <dsp:cNvSpPr/>
      </dsp:nvSpPr>
      <dsp:spPr>
        <a:xfrm>
          <a:off x="27198" y="552486"/>
          <a:ext cx="1841279" cy="18412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63D5D-CD14-4D40-A94F-BF5C0A4EE626}">
      <dsp:nvSpPr>
        <dsp:cNvPr id="0" name=""/>
        <dsp:cNvSpPr/>
      </dsp:nvSpPr>
      <dsp:spPr>
        <a:xfrm>
          <a:off x="947838" y="2946562"/>
          <a:ext cx="6340162" cy="1473023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212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Lượng mưa trung bình năm là </a:t>
          </a:r>
          <a:r>
            <a:rPr lang="en-US" sz="240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</a:rPr>
            <a:t>1963,6mm</a:t>
          </a:r>
          <a:endParaRPr lang="en-US" sz="24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947838" y="2946562"/>
        <a:ext cx="6340162" cy="1473023"/>
      </dsp:txXfrm>
    </dsp:sp>
    <dsp:sp modelId="{BB02C15B-25BD-4CA5-8B62-85830BA892A9}">
      <dsp:nvSpPr>
        <dsp:cNvPr id="0" name=""/>
        <dsp:cNvSpPr/>
      </dsp:nvSpPr>
      <dsp:spPr>
        <a:xfrm>
          <a:off x="27198" y="2762434"/>
          <a:ext cx="1841279" cy="184127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07371-8868-4589-AC6F-FE52F7107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48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1BAD-23E6-4B98-95E7-33C2790AF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7E4FD-CCFB-4815-8CB1-B5B541323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1A1A4-1F75-4D30-A2A6-D465C459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6BF1A-305A-409D-9C95-53DB12B6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2E855-A255-4558-8D82-69A4FAE7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40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2AB3-47B0-4A18-89FD-90202292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47F2E-5CC3-484A-82F4-196F71C7C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FAA29-A289-47EF-9484-F47BD1D2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8E62F-55D9-4D80-B283-656E40B9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3F1CF-1A24-4B5F-B6BF-739C49BF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DB8F-34AC-4BD9-BFE1-EADA12D2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185B-6E13-4C13-92CA-395C2D6CF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F7CFD-C1B9-4501-A73D-B1670EDD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951D6-A273-4522-AD04-BA515FD6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1F381-D788-487A-809D-037666E1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53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795B-EBF3-4AD5-A8B4-5653F67B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F5678-F4AD-47A9-B264-7FFAD6A1C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925EE-81C3-4756-A894-977C248BA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AD336-88C9-42AC-B68A-139802F6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116F9-3F92-4FF9-8EDE-E9D1D4BF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31277-5603-4277-9144-006E2C79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65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B67C-4241-4A36-900D-152B55EC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43D4C-CC37-45FB-A0BB-931135E9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85355-5387-412C-A999-CDA418130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A58C5-4D06-488A-8413-6CF514A05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7236-4F46-4387-BE13-683AECF3F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A512BA-F9B7-486B-9D8C-32C5AF5C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B92DC6-9BF9-476E-96A1-67BF8EB6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E1CF51-65E1-43AF-9C64-7C9BC04D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44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B453-BB32-46E1-ABAF-261F634C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CE2B7-615F-4F76-84C9-2D7A7B8EE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6FE3C-66FC-4521-A3FF-475A94BA4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1107D-4C43-41B4-8CEC-901D0A49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65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973F7C-F3AC-480F-92F8-80A705C7A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08F8C-CE64-4D2A-B2B8-C6498AC4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CA24D-7BA3-4F92-8BE7-13E3A5C8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63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C24E9-7D77-4C0E-8004-3244A62FC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8D1BA-3610-4CCE-BB08-95D946EF2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F3C30-F2FD-4D4F-9874-790B085F3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42DB4-D859-428F-88A2-F651D3C7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A4213-7D7F-4291-9CD2-31F6E118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56265-D8E5-4F35-BE7F-A543782E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5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A466-DC49-4C83-BFFA-1E0448A4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3C1B1-FA03-4113-A4EE-B0DED28FB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E7A59-6396-41B4-883F-7F39B13E6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987C5-872B-421F-9776-029FBF861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6A190-AF4C-4B10-A5AE-C4294717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14559-81B1-4882-B590-60A77D048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44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5CE0-100B-4178-8A48-0CD02B90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E4F61-944D-4DA5-8A3F-F2AE5D91A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5B483-3017-4F61-BFAD-893E6336F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5734-AC7E-42C2-A0BB-F9DD74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8851B-9595-4921-B1BC-87351778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8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CA8A9E-B95C-4BCE-B971-1C95B95C1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8C227-F6DE-4F42-8E70-D871C5B7C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8CFF0-67C1-44A1-BCA2-975B443D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93D3D-72E4-46B4-AE03-1FCB92F7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AA052-59E1-4E3F-9C60-9043895E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A32A60-57C3-47D1-84D2-D00E613B3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C6CD29-3B19-4F73-A80A-95BA319E7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C25CC7-8F9E-4AB7-8CEB-4658FCDDB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55D5E-A576-47A0-98E1-DC7E428D9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675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BD59077-FE38-4447-B9E4-B1BC79845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9533B46-778F-41DE-ACD9-09D75228A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54CF26-33F6-44A5-AB5E-3949A99CC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BBCEF-186E-43C5-8C45-D3FE0148F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610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764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65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66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6145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6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248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538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1166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2018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7924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08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8B659C-286F-4FD3-BD40-1EEE8635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49D72-3595-499B-B139-17E32459B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7E7C-909B-4F5E-80CA-4B5142340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977C8-5797-409A-A507-1CDF48C2A4A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C4CD-DB39-4DA1-A871-F8F115B77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0916-6C8A-42A1-BD29-ABFA8274F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0A303-EDC1-4CE7-838C-30EF2F5D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9898-3A9D-4BA4-9866-38C631D927CD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35C40-4170-4B2B-8387-E18B58349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670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3.png"/><Relationship Id="rId4" Type="http://schemas.openxmlformats.org/officeDocument/2006/relationships/image" Target="../media/image14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3.png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4763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3467100" y="357189"/>
            <a:ext cx="80391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Môn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Lịch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sử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và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Địa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lí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8</a:t>
            </a:r>
          </a:p>
        </p:txBody>
      </p:sp>
      <p:pic>
        <p:nvPicPr>
          <p:cNvPr id="5" name="Picture 5" descr="Qua dia cau q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905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971800" y="2967038"/>
            <a:ext cx="7524466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Phần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: 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Địa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lí</a:t>
            </a:r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2738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22222E-6 L -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" presetID="34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3.33333E-6 L -3.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58170" y="982880"/>
            <a:ext cx="11734800" cy="5875119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1143001"/>
            <a:ext cx="117348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VẼ BIỂU ĐỒ KHÍ HẬU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16765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3662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93552" y="1316036"/>
            <a:ext cx="11288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Bước 2: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xây dựng hệ trục tọa độ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, bao </a:t>
            </a:r>
          </a:p>
          <a:p>
            <a:pPr lvl="0" algn="just"/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gồm : 1 trục hoành(12 tháng) </a:t>
            </a:r>
          </a:p>
          <a:p>
            <a:pPr lvl="0" algn="just"/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và     : 2 trục tung (</a:t>
            </a:r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nhiệt độ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,</a:t>
            </a:r>
          </a:p>
          <a:p>
            <a:pPr lvl="0" algn="just"/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và </a:t>
            </a:r>
            <a:r>
              <a:rPr lang="nl-NL" sz="40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lượng mưa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)</a:t>
            </a:r>
            <a:endParaRPr lang="en-US" sz="4000" b="1" dirty="0">
              <a:solidFill>
                <a:srgbClr val="0099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0360" t="18181" r="28879" b="15907"/>
          <a:stretch/>
        </p:blipFill>
        <p:spPr>
          <a:xfrm>
            <a:off x="7137922" y="2209800"/>
            <a:ext cx="4722596" cy="43124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12602" y="3870581"/>
            <a:ext cx="67224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Trạm Tân Sơn Hòa (TPHCM) có </a:t>
            </a:r>
            <a:endParaRPr lang="en-US" sz="2800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nhiệt độ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cao nhất là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:</a:t>
            </a:r>
            <a:r>
              <a:rPr lang="vi-VN" sz="28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29,8°C</a:t>
            </a:r>
            <a:r>
              <a:rPr lang="vi-VN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,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lấy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trị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35</a:t>
            </a:r>
            <a:r>
              <a:rPr lang="vi-VN" sz="28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°C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  </a:t>
            </a:r>
          </a:p>
          <a:p>
            <a:pPr lvl="0" algn="just">
              <a:defRPr/>
            </a:pPr>
            <a:r>
              <a:rPr lang="vi-VN" sz="28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lượng mưa </a:t>
            </a:r>
            <a:r>
              <a:rPr lang="vi-VN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cao nhất là 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vi-VN" sz="28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315,8</a:t>
            </a:r>
            <a:r>
              <a:rPr lang="en-US" sz="28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vi-VN" sz="28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mm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lấy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trị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350 mm </a:t>
            </a:r>
            <a:r>
              <a:rPr lang="vi-VN" sz="28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90311" y="2695576"/>
            <a:ext cx="482078" cy="4571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197921" y="2695575"/>
            <a:ext cx="482078" cy="4571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4461" t="75164" r="33945" b="22939"/>
          <a:stretch/>
        </p:blipFill>
        <p:spPr>
          <a:xfrm>
            <a:off x="7677152" y="5991224"/>
            <a:ext cx="3549345" cy="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1143000"/>
            <a:ext cx="117348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1143001"/>
            <a:ext cx="117348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VẼ BIỂU ĐỒ KHÍ HẬU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143001"/>
            <a:ext cx="1127760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 BƯỚC VẼ BIỂU ĐỒ KHÍ HẬU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3: Vẽ biểu đồ lượng mưa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Vẽ lần lượt tuần tự các cột lượng mưa từ tháng 1 cho đến tháng 12.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Tháng 1 và tháng 12 sẽ vẽ liền với trục.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Ví dụ: Tháng 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1 </a:t>
            </a:r>
            <a:r>
              <a:rPr kumimoji="0" lang="fr-F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lượng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fr-F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mưa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là 22,9mm, </a:t>
            </a:r>
            <a:r>
              <a:rPr kumimoji="0" lang="fr-F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tháng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2 là 11,1mm.</a:t>
            </a:r>
          </a:p>
        </p:txBody>
      </p:sp>
    </p:spTree>
    <p:extLst>
      <p:ext uri="{BB962C8B-B14F-4D97-AF65-F5344CB8AC3E}">
        <p14:creationId xmlns:p14="http://schemas.microsoft.com/office/powerpoint/2010/main" val="5225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990600"/>
            <a:ext cx="118110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VẼ BIỂU ĐỒ KHÍ HẬU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39033" y="1311234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Line 3"/>
          <p:cNvSpPr>
            <a:spLocks noChangeShapeType="1"/>
          </p:cNvSpPr>
          <p:nvPr/>
        </p:nvSpPr>
        <p:spPr bwMode="auto">
          <a:xfrm flipH="1" flipV="1">
            <a:off x="4200523" y="1562100"/>
            <a:ext cx="66677" cy="3695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4267200" y="5257800"/>
            <a:ext cx="3657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H="1" flipV="1">
            <a:off x="7891461" y="1562100"/>
            <a:ext cx="33338" cy="3695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3962400" y="12192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8991600" y="762001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3581400" y="495300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0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3505200" y="44958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36576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5</a:t>
            </a: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4191000" y="48006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V="1">
            <a:off x="4176712" y="43434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167187" y="38862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4162423" y="34290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4152896" y="29718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V="1">
            <a:off x="4152896" y="24384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ine 17"/>
          <p:cNvSpPr>
            <a:spLocks noChangeShapeType="1"/>
          </p:cNvSpPr>
          <p:nvPr/>
        </p:nvSpPr>
        <p:spPr bwMode="auto">
          <a:xfrm>
            <a:off x="4133848" y="19812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3581400" y="4191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10</a:t>
            </a: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3581400" y="3733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15</a:t>
            </a: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581400" y="32766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20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3581400" y="2743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25</a:t>
            </a: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3619500" y="2286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30</a:t>
            </a:r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3581400" y="182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35</a:t>
            </a:r>
          </a:p>
        </p:txBody>
      </p:sp>
      <p:sp>
        <p:nvSpPr>
          <p:cNvPr id="57" name="Rectangle 28"/>
          <p:cNvSpPr>
            <a:spLocks noChangeArrowheads="1"/>
          </p:cNvSpPr>
          <p:nvPr/>
        </p:nvSpPr>
        <p:spPr bwMode="auto">
          <a:xfrm>
            <a:off x="4267200" y="5048250"/>
            <a:ext cx="304800" cy="20955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29"/>
          <p:cNvSpPr>
            <a:spLocks noChangeArrowheads="1"/>
          </p:cNvSpPr>
          <p:nvPr/>
        </p:nvSpPr>
        <p:spPr bwMode="auto">
          <a:xfrm>
            <a:off x="4572000" y="5151437"/>
            <a:ext cx="304800" cy="106363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auto">
          <a:xfrm>
            <a:off x="4876800" y="5029201"/>
            <a:ext cx="304800" cy="228599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31"/>
          <p:cNvSpPr>
            <a:spLocks noChangeArrowheads="1"/>
          </p:cNvSpPr>
          <p:nvPr/>
        </p:nvSpPr>
        <p:spPr bwMode="auto">
          <a:xfrm>
            <a:off x="5181600" y="4495800"/>
            <a:ext cx="304800" cy="762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32"/>
          <p:cNvSpPr>
            <a:spLocks noChangeArrowheads="1"/>
          </p:cNvSpPr>
          <p:nvPr/>
        </p:nvSpPr>
        <p:spPr bwMode="auto">
          <a:xfrm>
            <a:off x="5486400" y="3276600"/>
            <a:ext cx="304800" cy="1981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33"/>
          <p:cNvSpPr>
            <a:spLocks noChangeArrowheads="1"/>
          </p:cNvSpPr>
          <p:nvPr/>
        </p:nvSpPr>
        <p:spPr bwMode="auto">
          <a:xfrm>
            <a:off x="5791200" y="2971800"/>
            <a:ext cx="304800" cy="2286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34"/>
          <p:cNvSpPr>
            <a:spLocks noChangeArrowheads="1"/>
          </p:cNvSpPr>
          <p:nvPr/>
        </p:nvSpPr>
        <p:spPr bwMode="auto">
          <a:xfrm>
            <a:off x="6096000" y="2911475"/>
            <a:ext cx="304800" cy="2346324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35"/>
          <p:cNvSpPr>
            <a:spLocks noChangeArrowheads="1"/>
          </p:cNvSpPr>
          <p:nvPr/>
        </p:nvSpPr>
        <p:spPr bwMode="auto">
          <a:xfrm>
            <a:off x="6400800" y="2835275"/>
            <a:ext cx="304800" cy="2422525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36"/>
          <p:cNvSpPr>
            <a:spLocks noChangeArrowheads="1"/>
          </p:cNvSpPr>
          <p:nvPr/>
        </p:nvSpPr>
        <p:spPr bwMode="auto">
          <a:xfrm>
            <a:off x="6705600" y="2362200"/>
            <a:ext cx="304800" cy="28956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37"/>
          <p:cNvSpPr>
            <a:spLocks noChangeArrowheads="1"/>
          </p:cNvSpPr>
          <p:nvPr/>
        </p:nvSpPr>
        <p:spPr bwMode="auto">
          <a:xfrm>
            <a:off x="7010400" y="2438400"/>
            <a:ext cx="304800" cy="2819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7315200" y="3810000"/>
            <a:ext cx="304800" cy="14478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7620000" y="4876800"/>
            <a:ext cx="304800" cy="381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 Box 40"/>
          <p:cNvSpPr txBox="1">
            <a:spLocks noChangeArrowheads="1"/>
          </p:cNvSpPr>
          <p:nvPr/>
        </p:nvSpPr>
        <p:spPr bwMode="auto">
          <a:xfrm>
            <a:off x="42672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0" name="Text Box 41"/>
          <p:cNvSpPr txBox="1">
            <a:spLocks noChangeArrowheads="1"/>
          </p:cNvSpPr>
          <p:nvPr/>
        </p:nvSpPr>
        <p:spPr bwMode="auto">
          <a:xfrm>
            <a:off x="45720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Text Box 42"/>
          <p:cNvSpPr txBox="1">
            <a:spLocks noChangeArrowheads="1"/>
          </p:cNvSpPr>
          <p:nvPr/>
        </p:nvSpPr>
        <p:spPr bwMode="auto">
          <a:xfrm>
            <a:off x="48768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72" name="Line 43"/>
          <p:cNvSpPr>
            <a:spLocks noChangeShapeType="1"/>
          </p:cNvSpPr>
          <p:nvPr/>
        </p:nvSpPr>
        <p:spPr bwMode="auto">
          <a:xfrm>
            <a:off x="7924800" y="48006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Box 44"/>
          <p:cNvSpPr txBox="1">
            <a:spLocks noChangeArrowheads="1"/>
          </p:cNvSpPr>
          <p:nvPr/>
        </p:nvSpPr>
        <p:spPr bwMode="auto">
          <a:xfrm>
            <a:off x="80010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50</a:t>
            </a:r>
          </a:p>
        </p:txBody>
      </p:sp>
      <p:sp>
        <p:nvSpPr>
          <p:cNvPr id="74" name="Text Box 45"/>
          <p:cNvSpPr txBox="1">
            <a:spLocks noChangeArrowheads="1"/>
          </p:cNvSpPr>
          <p:nvPr/>
        </p:nvSpPr>
        <p:spPr bwMode="auto">
          <a:xfrm>
            <a:off x="8001000" y="495300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75" name="Line 46"/>
          <p:cNvSpPr>
            <a:spLocks noChangeShapeType="1"/>
          </p:cNvSpPr>
          <p:nvPr/>
        </p:nvSpPr>
        <p:spPr bwMode="auto">
          <a:xfrm>
            <a:off x="7924800" y="441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 Box 48"/>
          <p:cNvSpPr txBox="1">
            <a:spLocks noChangeArrowheads="1"/>
          </p:cNvSpPr>
          <p:nvPr/>
        </p:nvSpPr>
        <p:spPr bwMode="auto">
          <a:xfrm>
            <a:off x="8001000" y="41592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100</a:t>
            </a:r>
          </a:p>
        </p:txBody>
      </p:sp>
      <p:sp>
        <p:nvSpPr>
          <p:cNvPr id="79" name="Text Box 50"/>
          <p:cNvSpPr txBox="1">
            <a:spLocks noChangeArrowheads="1"/>
          </p:cNvSpPr>
          <p:nvPr/>
        </p:nvSpPr>
        <p:spPr bwMode="auto">
          <a:xfrm>
            <a:off x="8001000" y="37020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150</a:t>
            </a:r>
          </a:p>
        </p:txBody>
      </p:sp>
      <p:sp>
        <p:nvSpPr>
          <p:cNvPr id="80" name="Line 51"/>
          <p:cNvSpPr>
            <a:spLocks noChangeShapeType="1"/>
          </p:cNvSpPr>
          <p:nvPr/>
        </p:nvSpPr>
        <p:spPr bwMode="auto">
          <a:xfrm flipH="1">
            <a:off x="8001000" y="3505200"/>
            <a:ext cx="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 Box 58"/>
          <p:cNvSpPr txBox="1">
            <a:spLocks noChangeArrowheads="1"/>
          </p:cNvSpPr>
          <p:nvPr/>
        </p:nvSpPr>
        <p:spPr bwMode="auto">
          <a:xfrm>
            <a:off x="8001000" y="2286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300</a:t>
            </a:r>
          </a:p>
        </p:txBody>
      </p:sp>
      <p:sp>
        <p:nvSpPr>
          <p:cNvPr id="88" name="Text Box 59"/>
          <p:cNvSpPr txBox="1">
            <a:spLocks noChangeArrowheads="1"/>
          </p:cNvSpPr>
          <p:nvPr/>
        </p:nvSpPr>
        <p:spPr bwMode="auto">
          <a:xfrm>
            <a:off x="8001000" y="32004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200</a:t>
            </a:r>
          </a:p>
        </p:txBody>
      </p:sp>
      <p:sp>
        <p:nvSpPr>
          <p:cNvPr id="89" name="Text Box 60"/>
          <p:cNvSpPr txBox="1">
            <a:spLocks noChangeArrowheads="1"/>
          </p:cNvSpPr>
          <p:nvPr/>
        </p:nvSpPr>
        <p:spPr bwMode="auto">
          <a:xfrm>
            <a:off x="8001000" y="2743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250</a:t>
            </a:r>
          </a:p>
        </p:txBody>
      </p:sp>
      <p:sp>
        <p:nvSpPr>
          <p:cNvPr id="90" name="Text Box 61"/>
          <p:cNvSpPr txBox="1">
            <a:spLocks noChangeArrowheads="1"/>
          </p:cNvSpPr>
          <p:nvPr/>
        </p:nvSpPr>
        <p:spPr bwMode="auto">
          <a:xfrm>
            <a:off x="8001000" y="182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350</a:t>
            </a:r>
          </a:p>
        </p:txBody>
      </p:sp>
      <p:sp>
        <p:nvSpPr>
          <p:cNvPr id="93" name="Text Box 64"/>
          <p:cNvSpPr txBox="1">
            <a:spLocks noChangeArrowheads="1"/>
          </p:cNvSpPr>
          <p:nvPr/>
        </p:nvSpPr>
        <p:spPr bwMode="auto">
          <a:xfrm>
            <a:off x="7848600" y="523875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Tháng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6" name="Text Box 77"/>
          <p:cNvSpPr txBox="1">
            <a:spLocks noChangeArrowheads="1"/>
          </p:cNvSpPr>
          <p:nvPr/>
        </p:nvSpPr>
        <p:spPr bwMode="auto">
          <a:xfrm>
            <a:off x="51816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07" name="Text Box 78"/>
          <p:cNvSpPr txBox="1">
            <a:spLocks noChangeArrowheads="1"/>
          </p:cNvSpPr>
          <p:nvPr/>
        </p:nvSpPr>
        <p:spPr bwMode="auto">
          <a:xfrm>
            <a:off x="54864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08" name="Text Box 79"/>
          <p:cNvSpPr txBox="1">
            <a:spLocks noChangeArrowheads="1"/>
          </p:cNvSpPr>
          <p:nvPr/>
        </p:nvSpPr>
        <p:spPr bwMode="auto">
          <a:xfrm>
            <a:off x="57150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6</a:t>
            </a:r>
          </a:p>
        </p:txBody>
      </p:sp>
      <p:sp>
        <p:nvSpPr>
          <p:cNvPr id="109" name="Text Box 80"/>
          <p:cNvSpPr txBox="1">
            <a:spLocks noChangeArrowheads="1"/>
          </p:cNvSpPr>
          <p:nvPr/>
        </p:nvSpPr>
        <p:spPr bwMode="auto">
          <a:xfrm>
            <a:off x="6096000" y="4953001"/>
            <a:ext cx="30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7</a:t>
            </a:r>
          </a:p>
        </p:txBody>
      </p:sp>
      <p:sp>
        <p:nvSpPr>
          <p:cNvPr id="110" name="Text Box 81"/>
          <p:cNvSpPr txBox="1">
            <a:spLocks noChangeArrowheads="1"/>
          </p:cNvSpPr>
          <p:nvPr/>
        </p:nvSpPr>
        <p:spPr bwMode="auto">
          <a:xfrm>
            <a:off x="63627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8</a:t>
            </a:r>
          </a:p>
        </p:txBody>
      </p:sp>
      <p:sp>
        <p:nvSpPr>
          <p:cNvPr id="111" name="Text Box 82"/>
          <p:cNvSpPr txBox="1">
            <a:spLocks noChangeArrowheads="1"/>
          </p:cNvSpPr>
          <p:nvPr/>
        </p:nvSpPr>
        <p:spPr bwMode="auto">
          <a:xfrm>
            <a:off x="6591300" y="5257800"/>
            <a:ext cx="43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9</a:t>
            </a:r>
          </a:p>
        </p:txBody>
      </p:sp>
      <p:sp>
        <p:nvSpPr>
          <p:cNvPr id="112" name="Text Box 83"/>
          <p:cNvSpPr txBox="1">
            <a:spLocks noChangeArrowheads="1"/>
          </p:cNvSpPr>
          <p:nvPr/>
        </p:nvSpPr>
        <p:spPr bwMode="auto">
          <a:xfrm>
            <a:off x="69342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13" name="Text Box 84"/>
          <p:cNvSpPr txBox="1">
            <a:spLocks noChangeArrowheads="1"/>
          </p:cNvSpPr>
          <p:nvPr/>
        </p:nvSpPr>
        <p:spPr bwMode="auto">
          <a:xfrm>
            <a:off x="72390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14" name="Text Box 85"/>
          <p:cNvSpPr txBox="1">
            <a:spLocks noChangeArrowheads="1"/>
          </p:cNvSpPr>
          <p:nvPr/>
        </p:nvSpPr>
        <p:spPr bwMode="auto">
          <a:xfrm>
            <a:off x="7543800" y="5257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29" name="Text Box 100"/>
          <p:cNvSpPr txBox="1">
            <a:spLocks noChangeArrowheads="1"/>
          </p:cNvSpPr>
          <p:nvPr/>
        </p:nvSpPr>
        <p:spPr bwMode="auto">
          <a:xfrm>
            <a:off x="7620000" y="1224293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mm</a:t>
            </a:r>
          </a:p>
        </p:txBody>
      </p:sp>
      <p:sp>
        <p:nvSpPr>
          <p:cNvPr id="132" name="Line 43"/>
          <p:cNvSpPr>
            <a:spLocks noChangeShapeType="1"/>
          </p:cNvSpPr>
          <p:nvPr/>
        </p:nvSpPr>
        <p:spPr bwMode="auto">
          <a:xfrm>
            <a:off x="7916068" y="43434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Line 43"/>
          <p:cNvSpPr>
            <a:spLocks noChangeShapeType="1"/>
          </p:cNvSpPr>
          <p:nvPr/>
        </p:nvSpPr>
        <p:spPr bwMode="auto">
          <a:xfrm>
            <a:off x="7906543" y="3890962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Line 43"/>
          <p:cNvSpPr>
            <a:spLocks noChangeShapeType="1"/>
          </p:cNvSpPr>
          <p:nvPr/>
        </p:nvSpPr>
        <p:spPr bwMode="auto">
          <a:xfrm>
            <a:off x="7905750" y="34290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Line 43"/>
          <p:cNvSpPr>
            <a:spLocks noChangeShapeType="1"/>
          </p:cNvSpPr>
          <p:nvPr/>
        </p:nvSpPr>
        <p:spPr bwMode="auto">
          <a:xfrm>
            <a:off x="7900987" y="29718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Line 43"/>
          <p:cNvSpPr>
            <a:spLocks noChangeShapeType="1"/>
          </p:cNvSpPr>
          <p:nvPr/>
        </p:nvSpPr>
        <p:spPr bwMode="auto">
          <a:xfrm>
            <a:off x="7891462" y="2509837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Line 43"/>
          <p:cNvSpPr>
            <a:spLocks noChangeShapeType="1"/>
          </p:cNvSpPr>
          <p:nvPr/>
        </p:nvSpPr>
        <p:spPr bwMode="auto">
          <a:xfrm>
            <a:off x="7896225" y="20574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1143000"/>
            <a:ext cx="117348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1143001"/>
            <a:ext cx="117348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VẼ BIỂU ĐỒ KHÍ HẬU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143001"/>
            <a:ext cx="112776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 BƯỚC VẼ BIỂU ĐỒ KHÍ HẬU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4: Vẽ đường biểu diễn nhiệt độ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Xác định các điểm nhiệt độ giữa các tháng.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Nối các điểm lại thành một đường liên tục.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5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990600"/>
            <a:ext cx="118110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VẼ BIỂU ĐỒ KHÍ HẬU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39033" y="1311234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Line 3"/>
          <p:cNvSpPr>
            <a:spLocks noChangeShapeType="1"/>
          </p:cNvSpPr>
          <p:nvPr/>
        </p:nvSpPr>
        <p:spPr bwMode="auto">
          <a:xfrm flipH="1" flipV="1">
            <a:off x="4200523" y="1562100"/>
            <a:ext cx="66677" cy="3695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4267200" y="5257800"/>
            <a:ext cx="3657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H="1" flipV="1">
            <a:off x="7891461" y="1562100"/>
            <a:ext cx="33338" cy="3695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3962400" y="12192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8991600" y="762001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   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3581400" y="495300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solidFill>
                  <a:srgbClr val="0000FF"/>
                </a:solidFill>
              </a:rPr>
              <a:t>    0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3505200" y="44958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/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36576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5</a:t>
            </a: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4191000" y="48006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V="1">
            <a:off x="4176712" y="43434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167187" y="38862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4162423" y="34290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4152896" y="29718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V="1">
            <a:off x="4152896" y="24384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7"/>
          <p:cNvSpPr>
            <a:spLocks noChangeShapeType="1"/>
          </p:cNvSpPr>
          <p:nvPr/>
        </p:nvSpPr>
        <p:spPr bwMode="auto">
          <a:xfrm>
            <a:off x="4133848" y="19812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3581400" y="4191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10</a:t>
            </a: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3581400" y="3733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15</a:t>
            </a: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581400" y="32766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20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3581400" y="2743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25</a:t>
            </a: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3619500" y="2286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 </a:t>
            </a:r>
            <a:r>
              <a:rPr lang="en-US" sz="1600" dirty="0">
                <a:solidFill>
                  <a:srgbClr val="0000FF"/>
                </a:solidFill>
              </a:rPr>
              <a:t> 30</a:t>
            </a:r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3581400" y="182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  </a:t>
            </a:r>
            <a:r>
              <a:rPr lang="en-US" sz="1600" dirty="0">
                <a:solidFill>
                  <a:srgbClr val="0000FF"/>
                </a:solidFill>
              </a:rPr>
              <a:t> 35</a:t>
            </a:r>
          </a:p>
        </p:txBody>
      </p:sp>
      <p:sp>
        <p:nvSpPr>
          <p:cNvPr id="57" name="Rectangle 28"/>
          <p:cNvSpPr>
            <a:spLocks noChangeArrowheads="1"/>
          </p:cNvSpPr>
          <p:nvPr/>
        </p:nvSpPr>
        <p:spPr bwMode="auto">
          <a:xfrm>
            <a:off x="4267200" y="5048250"/>
            <a:ext cx="304800" cy="20955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29"/>
          <p:cNvSpPr>
            <a:spLocks noChangeArrowheads="1"/>
          </p:cNvSpPr>
          <p:nvPr/>
        </p:nvSpPr>
        <p:spPr bwMode="auto">
          <a:xfrm>
            <a:off x="4572000" y="5151437"/>
            <a:ext cx="304800" cy="106363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auto">
          <a:xfrm>
            <a:off x="4876800" y="5029201"/>
            <a:ext cx="304800" cy="228599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31"/>
          <p:cNvSpPr>
            <a:spLocks noChangeArrowheads="1"/>
          </p:cNvSpPr>
          <p:nvPr/>
        </p:nvSpPr>
        <p:spPr bwMode="auto">
          <a:xfrm>
            <a:off x="5181600" y="4495800"/>
            <a:ext cx="304800" cy="762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Rectangle 32"/>
          <p:cNvSpPr>
            <a:spLocks noChangeArrowheads="1"/>
          </p:cNvSpPr>
          <p:nvPr/>
        </p:nvSpPr>
        <p:spPr bwMode="auto">
          <a:xfrm>
            <a:off x="5486400" y="3276600"/>
            <a:ext cx="304800" cy="1981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33"/>
          <p:cNvSpPr>
            <a:spLocks noChangeArrowheads="1"/>
          </p:cNvSpPr>
          <p:nvPr/>
        </p:nvSpPr>
        <p:spPr bwMode="auto">
          <a:xfrm>
            <a:off x="5791200" y="2971800"/>
            <a:ext cx="304800" cy="2286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34"/>
          <p:cNvSpPr>
            <a:spLocks noChangeArrowheads="1"/>
          </p:cNvSpPr>
          <p:nvPr/>
        </p:nvSpPr>
        <p:spPr bwMode="auto">
          <a:xfrm>
            <a:off x="6096000" y="2911475"/>
            <a:ext cx="304800" cy="2346324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35"/>
          <p:cNvSpPr>
            <a:spLocks noChangeArrowheads="1"/>
          </p:cNvSpPr>
          <p:nvPr/>
        </p:nvSpPr>
        <p:spPr bwMode="auto">
          <a:xfrm>
            <a:off x="6400800" y="2835275"/>
            <a:ext cx="304800" cy="2422525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36"/>
          <p:cNvSpPr>
            <a:spLocks noChangeArrowheads="1"/>
          </p:cNvSpPr>
          <p:nvPr/>
        </p:nvSpPr>
        <p:spPr bwMode="auto">
          <a:xfrm>
            <a:off x="6705600" y="2362200"/>
            <a:ext cx="304800" cy="28956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Rectangle 37"/>
          <p:cNvSpPr>
            <a:spLocks noChangeArrowheads="1"/>
          </p:cNvSpPr>
          <p:nvPr/>
        </p:nvSpPr>
        <p:spPr bwMode="auto">
          <a:xfrm>
            <a:off x="7010400" y="2438400"/>
            <a:ext cx="304800" cy="2819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7315200" y="3810000"/>
            <a:ext cx="304800" cy="14478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7620000" y="4876800"/>
            <a:ext cx="304800" cy="381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40"/>
          <p:cNvSpPr txBox="1">
            <a:spLocks noChangeArrowheads="1"/>
          </p:cNvSpPr>
          <p:nvPr/>
        </p:nvSpPr>
        <p:spPr bwMode="auto">
          <a:xfrm>
            <a:off x="42672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" name="Text Box 41"/>
          <p:cNvSpPr txBox="1">
            <a:spLocks noChangeArrowheads="1"/>
          </p:cNvSpPr>
          <p:nvPr/>
        </p:nvSpPr>
        <p:spPr bwMode="auto">
          <a:xfrm>
            <a:off x="45720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" name="Text Box 42"/>
          <p:cNvSpPr txBox="1">
            <a:spLocks noChangeArrowheads="1"/>
          </p:cNvSpPr>
          <p:nvPr/>
        </p:nvSpPr>
        <p:spPr bwMode="auto">
          <a:xfrm>
            <a:off x="48768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2" name="Line 43"/>
          <p:cNvSpPr>
            <a:spLocks noChangeShapeType="1"/>
          </p:cNvSpPr>
          <p:nvPr/>
        </p:nvSpPr>
        <p:spPr bwMode="auto">
          <a:xfrm>
            <a:off x="7924800" y="48006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Text Box 44"/>
          <p:cNvSpPr txBox="1">
            <a:spLocks noChangeArrowheads="1"/>
          </p:cNvSpPr>
          <p:nvPr/>
        </p:nvSpPr>
        <p:spPr bwMode="auto">
          <a:xfrm>
            <a:off x="80010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50</a:t>
            </a:r>
          </a:p>
        </p:txBody>
      </p:sp>
      <p:sp>
        <p:nvSpPr>
          <p:cNvPr id="74" name="Text Box 45"/>
          <p:cNvSpPr txBox="1">
            <a:spLocks noChangeArrowheads="1"/>
          </p:cNvSpPr>
          <p:nvPr/>
        </p:nvSpPr>
        <p:spPr bwMode="auto">
          <a:xfrm>
            <a:off x="8001000" y="495300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75" name="Line 46"/>
          <p:cNvSpPr>
            <a:spLocks noChangeShapeType="1"/>
          </p:cNvSpPr>
          <p:nvPr/>
        </p:nvSpPr>
        <p:spPr bwMode="auto">
          <a:xfrm>
            <a:off x="7924800" y="441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48"/>
          <p:cNvSpPr txBox="1">
            <a:spLocks noChangeArrowheads="1"/>
          </p:cNvSpPr>
          <p:nvPr/>
        </p:nvSpPr>
        <p:spPr bwMode="auto">
          <a:xfrm>
            <a:off x="8001000" y="41592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100</a:t>
            </a:r>
          </a:p>
        </p:txBody>
      </p:sp>
      <p:sp>
        <p:nvSpPr>
          <p:cNvPr id="79" name="Text Box 50"/>
          <p:cNvSpPr txBox="1">
            <a:spLocks noChangeArrowheads="1"/>
          </p:cNvSpPr>
          <p:nvPr/>
        </p:nvSpPr>
        <p:spPr bwMode="auto">
          <a:xfrm>
            <a:off x="8001000" y="37020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150</a:t>
            </a:r>
          </a:p>
        </p:txBody>
      </p:sp>
      <p:sp>
        <p:nvSpPr>
          <p:cNvPr id="80" name="Line 51"/>
          <p:cNvSpPr>
            <a:spLocks noChangeShapeType="1"/>
          </p:cNvSpPr>
          <p:nvPr/>
        </p:nvSpPr>
        <p:spPr bwMode="auto">
          <a:xfrm flipH="1">
            <a:off x="8001000" y="3505200"/>
            <a:ext cx="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Text Box 58"/>
          <p:cNvSpPr txBox="1">
            <a:spLocks noChangeArrowheads="1"/>
          </p:cNvSpPr>
          <p:nvPr/>
        </p:nvSpPr>
        <p:spPr bwMode="auto">
          <a:xfrm>
            <a:off x="8001000" y="2286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300</a:t>
            </a:r>
          </a:p>
        </p:txBody>
      </p:sp>
      <p:sp>
        <p:nvSpPr>
          <p:cNvPr id="88" name="Text Box 59"/>
          <p:cNvSpPr txBox="1">
            <a:spLocks noChangeArrowheads="1"/>
          </p:cNvSpPr>
          <p:nvPr/>
        </p:nvSpPr>
        <p:spPr bwMode="auto">
          <a:xfrm>
            <a:off x="8001000" y="32004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200</a:t>
            </a:r>
          </a:p>
        </p:txBody>
      </p:sp>
      <p:sp>
        <p:nvSpPr>
          <p:cNvPr id="89" name="Text Box 60"/>
          <p:cNvSpPr txBox="1">
            <a:spLocks noChangeArrowheads="1"/>
          </p:cNvSpPr>
          <p:nvPr/>
        </p:nvSpPr>
        <p:spPr bwMode="auto">
          <a:xfrm>
            <a:off x="8001000" y="2743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250</a:t>
            </a:r>
          </a:p>
        </p:txBody>
      </p:sp>
      <p:sp>
        <p:nvSpPr>
          <p:cNvPr id="90" name="Text Box 61"/>
          <p:cNvSpPr txBox="1">
            <a:spLocks noChangeArrowheads="1"/>
          </p:cNvSpPr>
          <p:nvPr/>
        </p:nvSpPr>
        <p:spPr bwMode="auto">
          <a:xfrm>
            <a:off x="8001000" y="182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350</a:t>
            </a:r>
          </a:p>
        </p:txBody>
      </p:sp>
      <p:sp>
        <p:nvSpPr>
          <p:cNvPr id="93" name="Text Box 64"/>
          <p:cNvSpPr txBox="1">
            <a:spLocks noChangeArrowheads="1"/>
          </p:cNvSpPr>
          <p:nvPr/>
        </p:nvSpPr>
        <p:spPr bwMode="auto">
          <a:xfrm>
            <a:off x="7848600" y="523875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0000FF"/>
                </a:solidFill>
              </a:rPr>
              <a:t>Tháng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4" name="Oval 65"/>
          <p:cNvSpPr>
            <a:spLocks noChangeArrowheads="1"/>
          </p:cNvSpPr>
          <p:nvPr/>
        </p:nvSpPr>
        <p:spPr bwMode="auto">
          <a:xfrm>
            <a:off x="4414655" y="27956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Oval 66"/>
          <p:cNvSpPr>
            <a:spLocks noChangeArrowheads="1"/>
          </p:cNvSpPr>
          <p:nvPr/>
        </p:nvSpPr>
        <p:spPr bwMode="auto">
          <a:xfrm>
            <a:off x="4679515" y="269004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Oval 67"/>
          <p:cNvSpPr>
            <a:spLocks noChangeArrowheads="1"/>
          </p:cNvSpPr>
          <p:nvPr/>
        </p:nvSpPr>
        <p:spPr bwMode="auto">
          <a:xfrm>
            <a:off x="4991100" y="247173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Oval 68"/>
          <p:cNvSpPr>
            <a:spLocks noChangeArrowheads="1"/>
          </p:cNvSpPr>
          <p:nvPr/>
        </p:nvSpPr>
        <p:spPr bwMode="auto">
          <a:xfrm>
            <a:off x="5231404" y="23921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Oval 69"/>
          <p:cNvSpPr>
            <a:spLocks noChangeArrowheads="1"/>
          </p:cNvSpPr>
          <p:nvPr/>
        </p:nvSpPr>
        <p:spPr bwMode="auto">
          <a:xfrm>
            <a:off x="5581921" y="242908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Oval 70"/>
          <p:cNvSpPr>
            <a:spLocks noChangeArrowheads="1"/>
          </p:cNvSpPr>
          <p:nvPr/>
        </p:nvSpPr>
        <p:spPr bwMode="auto">
          <a:xfrm>
            <a:off x="5893084" y="250528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6167154" y="255084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6499016" y="255426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6819900" y="256995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7124700" y="260805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7429500" y="261384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7733291" y="267347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Text Box 77"/>
          <p:cNvSpPr txBox="1">
            <a:spLocks noChangeArrowheads="1"/>
          </p:cNvSpPr>
          <p:nvPr/>
        </p:nvSpPr>
        <p:spPr bwMode="auto">
          <a:xfrm>
            <a:off x="51816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7" name="Text Box 78"/>
          <p:cNvSpPr txBox="1">
            <a:spLocks noChangeArrowheads="1"/>
          </p:cNvSpPr>
          <p:nvPr/>
        </p:nvSpPr>
        <p:spPr bwMode="auto">
          <a:xfrm>
            <a:off x="54864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8" name="Text Box 79"/>
          <p:cNvSpPr txBox="1">
            <a:spLocks noChangeArrowheads="1"/>
          </p:cNvSpPr>
          <p:nvPr/>
        </p:nvSpPr>
        <p:spPr bwMode="auto">
          <a:xfrm>
            <a:off x="57150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109" name="Text Box 80"/>
          <p:cNvSpPr txBox="1">
            <a:spLocks noChangeArrowheads="1"/>
          </p:cNvSpPr>
          <p:nvPr/>
        </p:nvSpPr>
        <p:spPr bwMode="auto">
          <a:xfrm>
            <a:off x="6096000" y="4953001"/>
            <a:ext cx="30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   7</a:t>
            </a:r>
          </a:p>
        </p:txBody>
      </p:sp>
      <p:sp>
        <p:nvSpPr>
          <p:cNvPr id="110" name="Text Box 81"/>
          <p:cNvSpPr txBox="1">
            <a:spLocks noChangeArrowheads="1"/>
          </p:cNvSpPr>
          <p:nvPr/>
        </p:nvSpPr>
        <p:spPr bwMode="auto">
          <a:xfrm>
            <a:off x="63627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111" name="Text Box 82"/>
          <p:cNvSpPr txBox="1">
            <a:spLocks noChangeArrowheads="1"/>
          </p:cNvSpPr>
          <p:nvPr/>
        </p:nvSpPr>
        <p:spPr bwMode="auto">
          <a:xfrm>
            <a:off x="6591300" y="5257800"/>
            <a:ext cx="43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  9</a:t>
            </a:r>
          </a:p>
        </p:txBody>
      </p:sp>
      <p:sp>
        <p:nvSpPr>
          <p:cNvPr id="112" name="Text Box 83"/>
          <p:cNvSpPr txBox="1">
            <a:spLocks noChangeArrowheads="1"/>
          </p:cNvSpPr>
          <p:nvPr/>
        </p:nvSpPr>
        <p:spPr bwMode="auto">
          <a:xfrm>
            <a:off x="69342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13" name="Text Box 84"/>
          <p:cNvSpPr txBox="1">
            <a:spLocks noChangeArrowheads="1"/>
          </p:cNvSpPr>
          <p:nvPr/>
        </p:nvSpPr>
        <p:spPr bwMode="auto">
          <a:xfrm>
            <a:off x="72390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4" name="Text Box 85"/>
          <p:cNvSpPr txBox="1">
            <a:spLocks noChangeArrowheads="1"/>
          </p:cNvSpPr>
          <p:nvPr/>
        </p:nvSpPr>
        <p:spPr bwMode="auto">
          <a:xfrm>
            <a:off x="7543800" y="5257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5" name="Line 86"/>
          <p:cNvSpPr>
            <a:spLocks noChangeShapeType="1"/>
          </p:cNvSpPr>
          <p:nvPr/>
        </p:nvSpPr>
        <p:spPr bwMode="auto">
          <a:xfrm flipV="1">
            <a:off x="4490855" y="2749680"/>
            <a:ext cx="199994" cy="8559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87"/>
          <p:cNvSpPr>
            <a:spLocks noChangeShapeType="1"/>
          </p:cNvSpPr>
          <p:nvPr/>
        </p:nvSpPr>
        <p:spPr bwMode="auto">
          <a:xfrm flipV="1">
            <a:off x="4686300" y="2509838"/>
            <a:ext cx="342900" cy="2333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Line 88"/>
          <p:cNvSpPr>
            <a:spLocks noChangeShapeType="1"/>
          </p:cNvSpPr>
          <p:nvPr/>
        </p:nvSpPr>
        <p:spPr bwMode="auto">
          <a:xfrm flipH="1">
            <a:off x="5025561" y="2443697"/>
            <a:ext cx="205843" cy="6669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89"/>
          <p:cNvSpPr>
            <a:spLocks noChangeShapeType="1"/>
          </p:cNvSpPr>
          <p:nvPr/>
        </p:nvSpPr>
        <p:spPr bwMode="auto">
          <a:xfrm>
            <a:off x="5269505" y="2448622"/>
            <a:ext cx="339507" cy="2842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90"/>
          <p:cNvSpPr>
            <a:spLocks noChangeShapeType="1"/>
          </p:cNvSpPr>
          <p:nvPr/>
        </p:nvSpPr>
        <p:spPr bwMode="auto">
          <a:xfrm>
            <a:off x="5581270" y="2438958"/>
            <a:ext cx="349914" cy="10442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91"/>
          <p:cNvSpPr>
            <a:spLocks noChangeShapeType="1"/>
          </p:cNvSpPr>
          <p:nvPr/>
        </p:nvSpPr>
        <p:spPr bwMode="auto">
          <a:xfrm>
            <a:off x="5895607" y="2550959"/>
            <a:ext cx="309647" cy="3799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Line 92"/>
          <p:cNvSpPr>
            <a:spLocks noChangeShapeType="1"/>
          </p:cNvSpPr>
          <p:nvPr/>
        </p:nvSpPr>
        <p:spPr bwMode="auto">
          <a:xfrm flipV="1">
            <a:off x="6210300" y="2592366"/>
            <a:ext cx="326816" cy="84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93"/>
          <p:cNvSpPr>
            <a:spLocks noChangeShapeType="1"/>
          </p:cNvSpPr>
          <p:nvPr/>
        </p:nvSpPr>
        <p:spPr bwMode="auto">
          <a:xfrm>
            <a:off x="6530808" y="2576600"/>
            <a:ext cx="327192" cy="2420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Line 94"/>
          <p:cNvSpPr>
            <a:spLocks noChangeShapeType="1"/>
          </p:cNvSpPr>
          <p:nvPr/>
        </p:nvSpPr>
        <p:spPr bwMode="auto">
          <a:xfrm>
            <a:off x="6819900" y="2590570"/>
            <a:ext cx="309458" cy="5558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95"/>
          <p:cNvSpPr>
            <a:spLocks noChangeShapeType="1"/>
          </p:cNvSpPr>
          <p:nvPr/>
        </p:nvSpPr>
        <p:spPr bwMode="auto">
          <a:xfrm>
            <a:off x="7133900" y="2651944"/>
            <a:ext cx="3337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96"/>
          <p:cNvSpPr>
            <a:spLocks noChangeShapeType="1"/>
          </p:cNvSpPr>
          <p:nvPr/>
        </p:nvSpPr>
        <p:spPr bwMode="auto">
          <a:xfrm>
            <a:off x="7495207" y="2668690"/>
            <a:ext cx="276185" cy="305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Text Box 100"/>
          <p:cNvSpPr txBox="1">
            <a:spLocks noChangeArrowheads="1"/>
          </p:cNvSpPr>
          <p:nvPr/>
        </p:nvSpPr>
        <p:spPr bwMode="auto">
          <a:xfrm>
            <a:off x="7620000" y="1224293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mm</a:t>
            </a:r>
          </a:p>
        </p:txBody>
      </p:sp>
      <p:sp>
        <p:nvSpPr>
          <p:cNvPr id="132" name="Line 43"/>
          <p:cNvSpPr>
            <a:spLocks noChangeShapeType="1"/>
          </p:cNvSpPr>
          <p:nvPr/>
        </p:nvSpPr>
        <p:spPr bwMode="auto">
          <a:xfrm>
            <a:off x="7916068" y="43434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3" name="Line 43"/>
          <p:cNvSpPr>
            <a:spLocks noChangeShapeType="1"/>
          </p:cNvSpPr>
          <p:nvPr/>
        </p:nvSpPr>
        <p:spPr bwMode="auto">
          <a:xfrm>
            <a:off x="7906543" y="3890962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4" name="Line 43"/>
          <p:cNvSpPr>
            <a:spLocks noChangeShapeType="1"/>
          </p:cNvSpPr>
          <p:nvPr/>
        </p:nvSpPr>
        <p:spPr bwMode="auto">
          <a:xfrm>
            <a:off x="7905750" y="34290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5" name="Line 43"/>
          <p:cNvSpPr>
            <a:spLocks noChangeShapeType="1"/>
          </p:cNvSpPr>
          <p:nvPr/>
        </p:nvSpPr>
        <p:spPr bwMode="auto">
          <a:xfrm>
            <a:off x="7900987" y="29718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6" name="Line 43"/>
          <p:cNvSpPr>
            <a:spLocks noChangeShapeType="1"/>
          </p:cNvSpPr>
          <p:nvPr/>
        </p:nvSpPr>
        <p:spPr bwMode="auto">
          <a:xfrm>
            <a:off x="7891462" y="2509837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7" name="Line 43"/>
          <p:cNvSpPr>
            <a:spLocks noChangeShapeType="1"/>
          </p:cNvSpPr>
          <p:nvPr/>
        </p:nvSpPr>
        <p:spPr bwMode="auto">
          <a:xfrm>
            <a:off x="7896225" y="20574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4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1143000"/>
            <a:ext cx="117348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1143001"/>
            <a:ext cx="117348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VẼ BIỂU ĐỒ KHÍ HẬU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143001"/>
            <a:ext cx="73152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 BƯỚC VẼ BIỂU ĐỒ KHÍ HẬU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5: Hoàn thiện biểu đồ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Bổ sung bảng chú giải, tên biểu đồ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7107" y="1002084"/>
            <a:ext cx="1009824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109253" y="0"/>
            <a:ext cx="12301253" cy="6956474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VẼ BIỂU ĐỒ KHÍ HẬU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39033" y="1311234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Line 3"/>
          <p:cNvSpPr>
            <a:spLocks noChangeShapeType="1"/>
          </p:cNvSpPr>
          <p:nvPr/>
        </p:nvSpPr>
        <p:spPr bwMode="auto">
          <a:xfrm flipH="1" flipV="1">
            <a:off x="4200523" y="1562100"/>
            <a:ext cx="66677" cy="3695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4267200" y="5257800"/>
            <a:ext cx="3657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H="1" flipV="1">
            <a:off x="7891461" y="1562100"/>
            <a:ext cx="33338" cy="3695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3962400" y="12192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8991600" y="762001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   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3581400" y="495300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solidFill>
                  <a:srgbClr val="0000FF"/>
                </a:solidFill>
              </a:rPr>
              <a:t>    0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3505200" y="44958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/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36576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5</a:t>
            </a: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4191000" y="48006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V="1">
            <a:off x="4176712" y="43434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167187" y="38862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4162423" y="34290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4152896" y="29718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V="1">
            <a:off x="4152896" y="24384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7"/>
          <p:cNvSpPr>
            <a:spLocks noChangeShapeType="1"/>
          </p:cNvSpPr>
          <p:nvPr/>
        </p:nvSpPr>
        <p:spPr bwMode="auto">
          <a:xfrm>
            <a:off x="4133848" y="1981200"/>
            <a:ext cx="7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3581400" y="4191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10</a:t>
            </a: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3581400" y="3733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15</a:t>
            </a: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581400" y="32766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20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3581400" y="2743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   25</a:t>
            </a: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3619500" y="2286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 </a:t>
            </a:r>
            <a:r>
              <a:rPr lang="en-US" sz="1600" dirty="0">
                <a:solidFill>
                  <a:srgbClr val="0000FF"/>
                </a:solidFill>
              </a:rPr>
              <a:t> 30</a:t>
            </a:r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3581400" y="182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</a:rPr>
              <a:t>   </a:t>
            </a:r>
            <a:r>
              <a:rPr lang="en-US" sz="1600" dirty="0">
                <a:solidFill>
                  <a:srgbClr val="0000FF"/>
                </a:solidFill>
              </a:rPr>
              <a:t> 35</a:t>
            </a:r>
          </a:p>
        </p:txBody>
      </p:sp>
      <p:sp>
        <p:nvSpPr>
          <p:cNvPr id="57" name="Rectangle 28"/>
          <p:cNvSpPr>
            <a:spLocks noChangeArrowheads="1"/>
          </p:cNvSpPr>
          <p:nvPr/>
        </p:nvSpPr>
        <p:spPr bwMode="auto">
          <a:xfrm>
            <a:off x="4267200" y="5048250"/>
            <a:ext cx="304800" cy="20955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29"/>
          <p:cNvSpPr>
            <a:spLocks noChangeArrowheads="1"/>
          </p:cNvSpPr>
          <p:nvPr/>
        </p:nvSpPr>
        <p:spPr bwMode="auto">
          <a:xfrm>
            <a:off x="4572000" y="5151437"/>
            <a:ext cx="304800" cy="106363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auto">
          <a:xfrm>
            <a:off x="4876800" y="5029201"/>
            <a:ext cx="304800" cy="228599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31"/>
          <p:cNvSpPr>
            <a:spLocks noChangeArrowheads="1"/>
          </p:cNvSpPr>
          <p:nvPr/>
        </p:nvSpPr>
        <p:spPr bwMode="auto">
          <a:xfrm>
            <a:off x="5181600" y="4495800"/>
            <a:ext cx="304800" cy="762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Rectangle 32"/>
          <p:cNvSpPr>
            <a:spLocks noChangeArrowheads="1"/>
          </p:cNvSpPr>
          <p:nvPr/>
        </p:nvSpPr>
        <p:spPr bwMode="auto">
          <a:xfrm>
            <a:off x="5486400" y="3276600"/>
            <a:ext cx="304800" cy="1981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33"/>
          <p:cNvSpPr>
            <a:spLocks noChangeArrowheads="1"/>
          </p:cNvSpPr>
          <p:nvPr/>
        </p:nvSpPr>
        <p:spPr bwMode="auto">
          <a:xfrm>
            <a:off x="5791200" y="2971800"/>
            <a:ext cx="304800" cy="2286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34"/>
          <p:cNvSpPr>
            <a:spLocks noChangeArrowheads="1"/>
          </p:cNvSpPr>
          <p:nvPr/>
        </p:nvSpPr>
        <p:spPr bwMode="auto">
          <a:xfrm>
            <a:off x="6096000" y="2911475"/>
            <a:ext cx="304800" cy="2346324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35"/>
          <p:cNvSpPr>
            <a:spLocks noChangeArrowheads="1"/>
          </p:cNvSpPr>
          <p:nvPr/>
        </p:nvSpPr>
        <p:spPr bwMode="auto">
          <a:xfrm>
            <a:off x="6400800" y="2835275"/>
            <a:ext cx="304800" cy="2422525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36"/>
          <p:cNvSpPr>
            <a:spLocks noChangeArrowheads="1"/>
          </p:cNvSpPr>
          <p:nvPr/>
        </p:nvSpPr>
        <p:spPr bwMode="auto">
          <a:xfrm>
            <a:off x="6705600" y="2362200"/>
            <a:ext cx="304800" cy="28956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Rectangle 37"/>
          <p:cNvSpPr>
            <a:spLocks noChangeArrowheads="1"/>
          </p:cNvSpPr>
          <p:nvPr/>
        </p:nvSpPr>
        <p:spPr bwMode="auto">
          <a:xfrm>
            <a:off x="7010400" y="2438400"/>
            <a:ext cx="304800" cy="2819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7315200" y="3810000"/>
            <a:ext cx="304800" cy="14478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7620000" y="4876800"/>
            <a:ext cx="304800" cy="381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40"/>
          <p:cNvSpPr txBox="1">
            <a:spLocks noChangeArrowheads="1"/>
          </p:cNvSpPr>
          <p:nvPr/>
        </p:nvSpPr>
        <p:spPr bwMode="auto">
          <a:xfrm>
            <a:off x="42672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" name="Text Box 41"/>
          <p:cNvSpPr txBox="1">
            <a:spLocks noChangeArrowheads="1"/>
          </p:cNvSpPr>
          <p:nvPr/>
        </p:nvSpPr>
        <p:spPr bwMode="auto">
          <a:xfrm>
            <a:off x="45720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" name="Text Box 42"/>
          <p:cNvSpPr txBox="1">
            <a:spLocks noChangeArrowheads="1"/>
          </p:cNvSpPr>
          <p:nvPr/>
        </p:nvSpPr>
        <p:spPr bwMode="auto">
          <a:xfrm>
            <a:off x="48768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2" name="Line 43"/>
          <p:cNvSpPr>
            <a:spLocks noChangeShapeType="1"/>
          </p:cNvSpPr>
          <p:nvPr/>
        </p:nvSpPr>
        <p:spPr bwMode="auto">
          <a:xfrm>
            <a:off x="7924800" y="48006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Text Box 44"/>
          <p:cNvSpPr txBox="1">
            <a:spLocks noChangeArrowheads="1"/>
          </p:cNvSpPr>
          <p:nvPr/>
        </p:nvSpPr>
        <p:spPr bwMode="auto">
          <a:xfrm>
            <a:off x="80010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50</a:t>
            </a:r>
          </a:p>
        </p:txBody>
      </p:sp>
      <p:sp>
        <p:nvSpPr>
          <p:cNvPr id="74" name="Text Box 45"/>
          <p:cNvSpPr txBox="1">
            <a:spLocks noChangeArrowheads="1"/>
          </p:cNvSpPr>
          <p:nvPr/>
        </p:nvSpPr>
        <p:spPr bwMode="auto">
          <a:xfrm>
            <a:off x="8001000" y="495300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75" name="Line 46"/>
          <p:cNvSpPr>
            <a:spLocks noChangeShapeType="1"/>
          </p:cNvSpPr>
          <p:nvPr/>
        </p:nvSpPr>
        <p:spPr bwMode="auto">
          <a:xfrm>
            <a:off x="7924800" y="441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48"/>
          <p:cNvSpPr txBox="1">
            <a:spLocks noChangeArrowheads="1"/>
          </p:cNvSpPr>
          <p:nvPr/>
        </p:nvSpPr>
        <p:spPr bwMode="auto">
          <a:xfrm>
            <a:off x="8001000" y="41592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100</a:t>
            </a:r>
          </a:p>
        </p:txBody>
      </p:sp>
      <p:sp>
        <p:nvSpPr>
          <p:cNvPr id="79" name="Text Box 50"/>
          <p:cNvSpPr txBox="1">
            <a:spLocks noChangeArrowheads="1"/>
          </p:cNvSpPr>
          <p:nvPr/>
        </p:nvSpPr>
        <p:spPr bwMode="auto">
          <a:xfrm>
            <a:off x="8001000" y="37020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150</a:t>
            </a:r>
          </a:p>
        </p:txBody>
      </p:sp>
      <p:sp>
        <p:nvSpPr>
          <p:cNvPr id="80" name="Line 51"/>
          <p:cNvSpPr>
            <a:spLocks noChangeShapeType="1"/>
          </p:cNvSpPr>
          <p:nvPr/>
        </p:nvSpPr>
        <p:spPr bwMode="auto">
          <a:xfrm flipH="1">
            <a:off x="8001000" y="3505200"/>
            <a:ext cx="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Text Box 58"/>
          <p:cNvSpPr txBox="1">
            <a:spLocks noChangeArrowheads="1"/>
          </p:cNvSpPr>
          <p:nvPr/>
        </p:nvSpPr>
        <p:spPr bwMode="auto">
          <a:xfrm>
            <a:off x="8001000" y="2286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300</a:t>
            </a:r>
          </a:p>
        </p:txBody>
      </p:sp>
      <p:sp>
        <p:nvSpPr>
          <p:cNvPr id="88" name="Text Box 59"/>
          <p:cNvSpPr txBox="1">
            <a:spLocks noChangeArrowheads="1"/>
          </p:cNvSpPr>
          <p:nvPr/>
        </p:nvSpPr>
        <p:spPr bwMode="auto">
          <a:xfrm>
            <a:off x="8001000" y="32004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200</a:t>
            </a:r>
          </a:p>
        </p:txBody>
      </p:sp>
      <p:sp>
        <p:nvSpPr>
          <p:cNvPr id="89" name="Text Box 60"/>
          <p:cNvSpPr txBox="1">
            <a:spLocks noChangeArrowheads="1"/>
          </p:cNvSpPr>
          <p:nvPr/>
        </p:nvSpPr>
        <p:spPr bwMode="auto">
          <a:xfrm>
            <a:off x="8001000" y="2743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250</a:t>
            </a:r>
          </a:p>
        </p:txBody>
      </p:sp>
      <p:sp>
        <p:nvSpPr>
          <p:cNvPr id="90" name="Text Box 61"/>
          <p:cNvSpPr txBox="1">
            <a:spLocks noChangeArrowheads="1"/>
          </p:cNvSpPr>
          <p:nvPr/>
        </p:nvSpPr>
        <p:spPr bwMode="auto">
          <a:xfrm>
            <a:off x="8001000" y="182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350</a:t>
            </a:r>
          </a:p>
        </p:txBody>
      </p:sp>
      <p:sp>
        <p:nvSpPr>
          <p:cNvPr id="93" name="Text Box 64"/>
          <p:cNvSpPr txBox="1">
            <a:spLocks noChangeArrowheads="1"/>
          </p:cNvSpPr>
          <p:nvPr/>
        </p:nvSpPr>
        <p:spPr bwMode="auto">
          <a:xfrm>
            <a:off x="7848600" y="523875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0000FF"/>
                </a:solidFill>
              </a:rPr>
              <a:t>Tháng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4" name="Oval 65"/>
          <p:cNvSpPr>
            <a:spLocks noChangeArrowheads="1"/>
          </p:cNvSpPr>
          <p:nvPr/>
        </p:nvSpPr>
        <p:spPr bwMode="auto">
          <a:xfrm>
            <a:off x="4414655" y="27956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Oval 66"/>
          <p:cNvSpPr>
            <a:spLocks noChangeArrowheads="1"/>
          </p:cNvSpPr>
          <p:nvPr/>
        </p:nvSpPr>
        <p:spPr bwMode="auto">
          <a:xfrm>
            <a:off x="4679515" y="269004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Oval 67"/>
          <p:cNvSpPr>
            <a:spLocks noChangeArrowheads="1"/>
          </p:cNvSpPr>
          <p:nvPr/>
        </p:nvSpPr>
        <p:spPr bwMode="auto">
          <a:xfrm>
            <a:off x="4991100" y="247173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Oval 68"/>
          <p:cNvSpPr>
            <a:spLocks noChangeArrowheads="1"/>
          </p:cNvSpPr>
          <p:nvPr/>
        </p:nvSpPr>
        <p:spPr bwMode="auto">
          <a:xfrm>
            <a:off x="5231404" y="23921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Oval 69"/>
          <p:cNvSpPr>
            <a:spLocks noChangeArrowheads="1"/>
          </p:cNvSpPr>
          <p:nvPr/>
        </p:nvSpPr>
        <p:spPr bwMode="auto">
          <a:xfrm>
            <a:off x="5581921" y="242908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Oval 70"/>
          <p:cNvSpPr>
            <a:spLocks noChangeArrowheads="1"/>
          </p:cNvSpPr>
          <p:nvPr/>
        </p:nvSpPr>
        <p:spPr bwMode="auto">
          <a:xfrm>
            <a:off x="5893084" y="250528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6167154" y="255084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6499016" y="255426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6819900" y="256995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7124700" y="260805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7429500" y="261384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7733291" y="267347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Text Box 77"/>
          <p:cNvSpPr txBox="1">
            <a:spLocks noChangeArrowheads="1"/>
          </p:cNvSpPr>
          <p:nvPr/>
        </p:nvSpPr>
        <p:spPr bwMode="auto">
          <a:xfrm>
            <a:off x="51816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7" name="Text Box 78"/>
          <p:cNvSpPr txBox="1">
            <a:spLocks noChangeArrowheads="1"/>
          </p:cNvSpPr>
          <p:nvPr/>
        </p:nvSpPr>
        <p:spPr bwMode="auto">
          <a:xfrm>
            <a:off x="5486400" y="52578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8" name="Text Box 79"/>
          <p:cNvSpPr txBox="1">
            <a:spLocks noChangeArrowheads="1"/>
          </p:cNvSpPr>
          <p:nvPr/>
        </p:nvSpPr>
        <p:spPr bwMode="auto">
          <a:xfrm>
            <a:off x="57150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109" name="Text Box 80"/>
          <p:cNvSpPr txBox="1">
            <a:spLocks noChangeArrowheads="1"/>
          </p:cNvSpPr>
          <p:nvPr/>
        </p:nvSpPr>
        <p:spPr bwMode="auto">
          <a:xfrm>
            <a:off x="6096000" y="4953001"/>
            <a:ext cx="30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   7</a:t>
            </a:r>
          </a:p>
        </p:txBody>
      </p:sp>
      <p:sp>
        <p:nvSpPr>
          <p:cNvPr id="110" name="Text Box 81"/>
          <p:cNvSpPr txBox="1">
            <a:spLocks noChangeArrowheads="1"/>
          </p:cNvSpPr>
          <p:nvPr/>
        </p:nvSpPr>
        <p:spPr bwMode="auto">
          <a:xfrm>
            <a:off x="6362700" y="52578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111" name="Text Box 82"/>
          <p:cNvSpPr txBox="1">
            <a:spLocks noChangeArrowheads="1"/>
          </p:cNvSpPr>
          <p:nvPr/>
        </p:nvSpPr>
        <p:spPr bwMode="auto">
          <a:xfrm>
            <a:off x="6591300" y="5257800"/>
            <a:ext cx="43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  9</a:t>
            </a:r>
          </a:p>
        </p:txBody>
      </p:sp>
      <p:sp>
        <p:nvSpPr>
          <p:cNvPr id="112" name="Text Box 83"/>
          <p:cNvSpPr txBox="1">
            <a:spLocks noChangeArrowheads="1"/>
          </p:cNvSpPr>
          <p:nvPr/>
        </p:nvSpPr>
        <p:spPr bwMode="auto">
          <a:xfrm>
            <a:off x="69342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13" name="Text Box 84"/>
          <p:cNvSpPr txBox="1">
            <a:spLocks noChangeArrowheads="1"/>
          </p:cNvSpPr>
          <p:nvPr/>
        </p:nvSpPr>
        <p:spPr bwMode="auto">
          <a:xfrm>
            <a:off x="7239000" y="52578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4" name="Text Box 85"/>
          <p:cNvSpPr txBox="1">
            <a:spLocks noChangeArrowheads="1"/>
          </p:cNvSpPr>
          <p:nvPr/>
        </p:nvSpPr>
        <p:spPr bwMode="auto">
          <a:xfrm>
            <a:off x="7543800" y="5257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5" name="Line 86"/>
          <p:cNvSpPr>
            <a:spLocks noChangeShapeType="1"/>
          </p:cNvSpPr>
          <p:nvPr/>
        </p:nvSpPr>
        <p:spPr bwMode="auto">
          <a:xfrm flipV="1">
            <a:off x="4490855" y="2749680"/>
            <a:ext cx="199994" cy="8559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87"/>
          <p:cNvSpPr>
            <a:spLocks noChangeShapeType="1"/>
          </p:cNvSpPr>
          <p:nvPr/>
        </p:nvSpPr>
        <p:spPr bwMode="auto">
          <a:xfrm flipV="1">
            <a:off x="4686300" y="2509838"/>
            <a:ext cx="342900" cy="2333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Line 88"/>
          <p:cNvSpPr>
            <a:spLocks noChangeShapeType="1"/>
          </p:cNvSpPr>
          <p:nvPr/>
        </p:nvSpPr>
        <p:spPr bwMode="auto">
          <a:xfrm flipH="1">
            <a:off x="5025561" y="2443697"/>
            <a:ext cx="205843" cy="6669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89"/>
          <p:cNvSpPr>
            <a:spLocks noChangeShapeType="1"/>
          </p:cNvSpPr>
          <p:nvPr/>
        </p:nvSpPr>
        <p:spPr bwMode="auto">
          <a:xfrm>
            <a:off x="5269505" y="2448622"/>
            <a:ext cx="339507" cy="2842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90"/>
          <p:cNvSpPr>
            <a:spLocks noChangeShapeType="1"/>
          </p:cNvSpPr>
          <p:nvPr/>
        </p:nvSpPr>
        <p:spPr bwMode="auto">
          <a:xfrm>
            <a:off x="5581270" y="2438958"/>
            <a:ext cx="349914" cy="10442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91"/>
          <p:cNvSpPr>
            <a:spLocks noChangeShapeType="1"/>
          </p:cNvSpPr>
          <p:nvPr/>
        </p:nvSpPr>
        <p:spPr bwMode="auto">
          <a:xfrm>
            <a:off x="5895607" y="2550959"/>
            <a:ext cx="309647" cy="3799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Line 92"/>
          <p:cNvSpPr>
            <a:spLocks noChangeShapeType="1"/>
          </p:cNvSpPr>
          <p:nvPr/>
        </p:nvSpPr>
        <p:spPr bwMode="auto">
          <a:xfrm flipV="1">
            <a:off x="6210300" y="2592366"/>
            <a:ext cx="326816" cy="84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93"/>
          <p:cNvSpPr>
            <a:spLocks noChangeShapeType="1"/>
          </p:cNvSpPr>
          <p:nvPr/>
        </p:nvSpPr>
        <p:spPr bwMode="auto">
          <a:xfrm>
            <a:off x="6530808" y="2576600"/>
            <a:ext cx="327192" cy="2420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Line 94"/>
          <p:cNvSpPr>
            <a:spLocks noChangeShapeType="1"/>
          </p:cNvSpPr>
          <p:nvPr/>
        </p:nvSpPr>
        <p:spPr bwMode="auto">
          <a:xfrm>
            <a:off x="6819900" y="2590570"/>
            <a:ext cx="309458" cy="5558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95"/>
          <p:cNvSpPr>
            <a:spLocks noChangeShapeType="1"/>
          </p:cNvSpPr>
          <p:nvPr/>
        </p:nvSpPr>
        <p:spPr bwMode="auto">
          <a:xfrm>
            <a:off x="7133900" y="2651944"/>
            <a:ext cx="3337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96"/>
          <p:cNvSpPr>
            <a:spLocks noChangeShapeType="1"/>
          </p:cNvSpPr>
          <p:nvPr/>
        </p:nvSpPr>
        <p:spPr bwMode="auto">
          <a:xfrm>
            <a:off x="7495207" y="2668690"/>
            <a:ext cx="276185" cy="305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Text Box 99"/>
          <p:cNvSpPr txBox="1">
            <a:spLocks noChangeArrowheads="1"/>
          </p:cNvSpPr>
          <p:nvPr/>
        </p:nvSpPr>
        <p:spPr bwMode="auto">
          <a:xfrm>
            <a:off x="5105400" y="5638801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000066"/>
                </a:solidFill>
              </a:rPr>
              <a:t>Nhiệt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độ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29" name="Text Box 100"/>
          <p:cNvSpPr txBox="1">
            <a:spLocks noChangeArrowheads="1"/>
          </p:cNvSpPr>
          <p:nvPr/>
        </p:nvSpPr>
        <p:spPr bwMode="auto">
          <a:xfrm>
            <a:off x="7620000" y="1224293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mm</a:t>
            </a:r>
          </a:p>
        </p:txBody>
      </p:sp>
      <p:sp>
        <p:nvSpPr>
          <p:cNvPr id="130" name="Text Box 101"/>
          <p:cNvSpPr txBox="1">
            <a:spLocks noChangeArrowheads="1"/>
          </p:cNvSpPr>
          <p:nvPr/>
        </p:nvSpPr>
        <p:spPr bwMode="auto">
          <a:xfrm>
            <a:off x="2133600" y="6076950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Biểu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đồ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nhiệt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mưa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ở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Sơn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Hòa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(TPHCM)</a:t>
            </a:r>
          </a:p>
        </p:txBody>
      </p:sp>
      <p:sp>
        <p:nvSpPr>
          <p:cNvPr id="131" name="Line 102"/>
          <p:cNvSpPr>
            <a:spLocks noChangeShapeType="1"/>
          </p:cNvSpPr>
          <p:nvPr/>
        </p:nvSpPr>
        <p:spPr bwMode="auto">
          <a:xfrm>
            <a:off x="4343400" y="5867400"/>
            <a:ext cx="685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Line 43"/>
          <p:cNvSpPr>
            <a:spLocks noChangeShapeType="1"/>
          </p:cNvSpPr>
          <p:nvPr/>
        </p:nvSpPr>
        <p:spPr bwMode="auto">
          <a:xfrm>
            <a:off x="7916068" y="43434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3" name="Line 43"/>
          <p:cNvSpPr>
            <a:spLocks noChangeShapeType="1"/>
          </p:cNvSpPr>
          <p:nvPr/>
        </p:nvSpPr>
        <p:spPr bwMode="auto">
          <a:xfrm>
            <a:off x="7906543" y="3890962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4" name="Line 43"/>
          <p:cNvSpPr>
            <a:spLocks noChangeShapeType="1"/>
          </p:cNvSpPr>
          <p:nvPr/>
        </p:nvSpPr>
        <p:spPr bwMode="auto">
          <a:xfrm>
            <a:off x="7905750" y="34290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5" name="Line 43"/>
          <p:cNvSpPr>
            <a:spLocks noChangeShapeType="1"/>
          </p:cNvSpPr>
          <p:nvPr/>
        </p:nvSpPr>
        <p:spPr bwMode="auto">
          <a:xfrm>
            <a:off x="7900987" y="29718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6" name="Line 43"/>
          <p:cNvSpPr>
            <a:spLocks noChangeShapeType="1"/>
          </p:cNvSpPr>
          <p:nvPr/>
        </p:nvSpPr>
        <p:spPr bwMode="auto">
          <a:xfrm>
            <a:off x="7891462" y="2509837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7" name="Line 43"/>
          <p:cNvSpPr>
            <a:spLocks noChangeShapeType="1"/>
          </p:cNvSpPr>
          <p:nvPr/>
        </p:nvSpPr>
        <p:spPr bwMode="auto">
          <a:xfrm>
            <a:off x="7896225" y="2057400"/>
            <a:ext cx="76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8" name="Oval 74"/>
          <p:cNvSpPr>
            <a:spLocks noChangeArrowheads="1"/>
          </p:cNvSpPr>
          <p:nvPr/>
        </p:nvSpPr>
        <p:spPr bwMode="auto">
          <a:xfrm>
            <a:off x="4690849" y="582188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Rectangle 97"/>
          <p:cNvSpPr>
            <a:spLocks noChangeArrowheads="1"/>
          </p:cNvSpPr>
          <p:nvPr/>
        </p:nvSpPr>
        <p:spPr bwMode="auto">
          <a:xfrm>
            <a:off x="6362700" y="5654675"/>
            <a:ext cx="304800" cy="3048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Text Box 98"/>
          <p:cNvSpPr txBox="1">
            <a:spLocks noChangeArrowheads="1"/>
          </p:cNvSpPr>
          <p:nvPr/>
        </p:nvSpPr>
        <p:spPr bwMode="auto">
          <a:xfrm>
            <a:off x="6743700" y="5638801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000066"/>
                </a:solidFill>
              </a:rPr>
              <a:t>Lượng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mưa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0" grpId="0"/>
      <p:bldP spid="131" grpId="0" animBg="1"/>
      <p:bldP spid="138" grpId="0" animBg="1"/>
      <p:bldP spid="139" grpId="0" animBg="1"/>
      <p:bldP spid="1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52400" y="1143000"/>
            <a:ext cx="116586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338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NHẬN XÉT BIỂU ĐỒ KHÍ HẬU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13264" y="1447801"/>
            <a:ext cx="8549936" cy="4893647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vi-VN" sz="2400" i="1" dirty="0">
                <a:solidFill>
                  <a:srgbClr val="FF0000"/>
                </a:solidFill>
                <a:latin typeface="Times New Roman"/>
                <a:ea typeface="Times New Roman"/>
              </a:rPr>
              <a:t>Cho biết nhiệt độ trung bình năm của Tân Sơn Hòa (TPHCM) là bao nhiêu?</a:t>
            </a:r>
            <a:endParaRPr lang="en-US" sz="2400" i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biên độ nhiệt năm của Tân Sơn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(TPHCM) là bao nhiêu?</a:t>
            </a: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biểu đồ và bảng số liệu, hãy: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tổng lượng mưa trung bình năm của Tân Sơn Hòa (TPHCM) là bao nhiêu?</a:t>
            </a: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thời gian mùa mưa (mùa mưa là thời gian có 3 tháng liên tục trở lên có lượng mưa trên 100mm)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00200"/>
            <a:ext cx="914399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338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NHẬN XÉT BIỂU ĐỒ KHÍ HẬU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13264" y="2630272"/>
            <a:ext cx="8549936" cy="2816156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PHÉP TÍNH TOÁN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Biên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=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tháng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cao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nhất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–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tháng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thấp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nhất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=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tổng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12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tháng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/ 12.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Tổng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mưa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=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tổng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mưa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12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tháng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29434654"/>
              </p:ext>
            </p:extLst>
          </p:nvPr>
        </p:nvGraphicFramePr>
        <p:xfrm>
          <a:off x="3048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>
          <a:xfrm>
            <a:off x="37338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PHÂN TÍCH BIỂU ĐỒ KHÍ HẬU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/>
          <p:nvPr/>
        </p:nvSpPr>
        <p:spPr>
          <a:xfrm>
            <a:off x="2347477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9334" y="0"/>
            <a:ext cx="12192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8264181" y="1138517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7266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7683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470" y="942311"/>
            <a:ext cx="6565005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BÀI 5. THỰC HÀNH: VẼ VÀ PHÂN TÍCH </a:t>
            </a:r>
            <a:b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BIỂU ĐỒ KHÍ HẬU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vi-VN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7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7173" y="242841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7173" y="2535099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1916" y="3060877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9338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1401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57366" y="4543511"/>
            <a:ext cx="4038600" cy="8507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77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37284231"/>
              </p:ext>
            </p:extLst>
          </p:nvPr>
        </p:nvGraphicFramePr>
        <p:xfrm>
          <a:off x="3048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>
          <a:xfrm>
            <a:off x="37338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PHÂN TÍCH BIỂU ĐỒ KHÍ HẬU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/>
          <p:nvPr/>
        </p:nvSpPr>
        <p:spPr>
          <a:xfrm>
            <a:off x="2347477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029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8472424" y="4422044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1970491" y="1828800"/>
            <a:ext cx="6792509" cy="3048000"/>
          </a:xfrm>
          <a:prstGeom prst="wedgeRoundRectCallout">
            <a:avLst>
              <a:gd name="adj1" fmla="val 47000"/>
              <a:gd name="adj2" fmla="val 7846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9302141" y="3732297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311129" y="2133600"/>
            <a:ext cx="655319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:</a:t>
            </a:r>
          </a:p>
          <a:p>
            <a:pPr lvl="0" algn="just"/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-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Biên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độ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2,9</a:t>
            </a:r>
            <a:r>
              <a:rPr lang="en-US" sz="2400" kern="0" baseline="30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0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C.</a:t>
            </a:r>
          </a:p>
          <a:p>
            <a:pPr lvl="0"/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-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độ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28,1</a:t>
            </a:r>
            <a:r>
              <a:rPr lang="en-US" sz="2400" kern="0" baseline="30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0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mưa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</a:p>
          <a:p>
            <a:pPr lvl="0"/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/>
              </a:rPr>
              <a:t> -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gian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Tháng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5, 6, 7, 8, 9, 10, 11</a:t>
            </a:r>
          </a:p>
          <a:p>
            <a:pPr lvl="0" algn="just"/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- </a:t>
            </a:r>
            <a:r>
              <a:rPr lang="vi-VN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Lượng mưa trung bình năm là </a:t>
            </a:r>
            <a:r>
              <a:rPr lang="en-US" sz="24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1963,6mm.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NHẬN XÉT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BIỂU ĐỒ KHÍ HẬU</a:t>
            </a:r>
          </a:p>
        </p:txBody>
      </p:sp>
    </p:spTree>
    <p:extLst>
      <p:ext uri="{BB962C8B-B14F-4D97-AF65-F5344CB8AC3E}">
        <p14:creationId xmlns:p14="http://schemas.microsoft.com/office/powerpoint/2010/main" val="7944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1143000"/>
            <a:ext cx="117348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1143001"/>
            <a:ext cx="117348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VẼ BIỂU ĐỒ KHÍ HẬU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143001"/>
            <a:ext cx="1127760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 BƯỚC VẼ BIỂU ĐỒ KHÍ HẬU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1: Xác định các giá trị cao nhất trong bảng số liệu để tiến hành xây dựng hệ trục tọa độ.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Ví dụ: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Trạm Tân Sơn Hòa (TPHCM) có nhiệt độ tháng cao nhất là 29,8°C, lượng mưa tháng cao nhất là 315,8mm.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2: xây dựng hệ trục tọa độ, bao gồm 1 trục hoành và 2 trục tung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Trục hoành thể hiện các tháng trong năm (12 tháng)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Trục tung: (2 trục)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+ Một trục nhiệt độ: Ta sẽ lấy giá trị cao nhất trên trục thể hiện nhiệt độ là khoảng 35°C để cân xứng với trục lượng mưa.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+ Một trục lượng mưa: Ta sẽ lấy giá trị cao nhất trên trục thể hiện lượng mưa là khoảng 350mm.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3: Vẽ biểu đồ lượng mưa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Vẽ lần lượt tuần tự các cột lượng mưa từ tháng 1 cho đến tháng 12.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Tháng 1 và tháng 12 sẽ vẽ liền với trục.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Ví dụ: Tháng 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1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lượng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mưa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là 22,9mm,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tháng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2 là 11,1mm.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4: Vẽ đường biểu diễn nhiệt độ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Xác định các điểm nhiệt độ giữa các tháng.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Nối các điểm lại thành một đường liên tục.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5: Hoàn thiện biểu đồ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Bổ sung bảng chú giải, tên biểu đồ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>
            <a:extLst>
              <a:ext uri="{FF2B5EF4-FFF2-40B4-BE49-F238E27FC236}">
                <a16:creationId xmlns:a16="http://schemas.microsoft.com/office/drawing/2014/main" id="{100B5327-EE7F-4F6E-AC5C-62047BD2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4C8B52-A13F-4B32-81CF-DA5B5BEB9421}"/>
              </a:ext>
            </a:extLst>
          </p:cNvPr>
          <p:cNvSpPr/>
          <p:nvPr/>
        </p:nvSpPr>
        <p:spPr>
          <a:xfrm>
            <a:off x="1676400" y="0"/>
            <a:ext cx="86106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53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60" name="Text Box 12">
            <a:extLst>
              <a:ext uri="{FF2B5EF4-FFF2-40B4-BE49-F238E27FC236}">
                <a16:creationId xmlns:a16="http://schemas.microsoft.com/office/drawing/2014/main" id="{0D5A4AC9-4037-4910-8A2E-24B38323D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264960"/>
            <a:ext cx="7881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Em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h·y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biÕt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c¸c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biÓu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®å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sau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thuéc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d¹ng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biÓu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®å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nµo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16486-E9E6-433C-9814-AE1C103D7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744" y="5636486"/>
            <a:ext cx="2534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2B906B-29DB-4631-AC26-F89D2B7D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566895"/>
            <a:ext cx="265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765" t="33334" r="26471" b="15624"/>
          <a:stretch/>
        </p:blipFill>
        <p:spPr>
          <a:xfrm>
            <a:off x="447570" y="696709"/>
            <a:ext cx="5228515" cy="47443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177" t="32292" r="24117" b="16666"/>
          <a:stretch/>
        </p:blipFill>
        <p:spPr>
          <a:xfrm>
            <a:off x="6248400" y="713768"/>
            <a:ext cx="5216673" cy="474439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Oval 4"/>
          <p:cNvSpPr/>
          <p:nvPr/>
        </p:nvSpPr>
        <p:spPr>
          <a:xfrm>
            <a:off x="914400" y="5629682"/>
            <a:ext cx="514935" cy="524064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6781800" y="5535696"/>
            <a:ext cx="514935" cy="524064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811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4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34860" grpId="0"/>
      <p:bldP spid="6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16486-E9E6-433C-9814-AE1C103D7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56" y="2480623"/>
            <a:ext cx="2534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2B906B-29DB-4631-AC26-F89D2B7D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131" y="5757807"/>
            <a:ext cx="265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1096" y="2494298"/>
            <a:ext cx="514935" cy="524064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326552" y="5789560"/>
            <a:ext cx="514935" cy="524064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765" t="33334" r="26471" b="15624"/>
          <a:stretch/>
        </p:blipFill>
        <p:spPr>
          <a:xfrm>
            <a:off x="787456" y="251499"/>
            <a:ext cx="2217419" cy="201210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177" t="32292" r="24117" b="16666"/>
          <a:stretch/>
        </p:blipFill>
        <p:spPr>
          <a:xfrm>
            <a:off x="816031" y="3498726"/>
            <a:ext cx="2188844" cy="190117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733" t="17992" r="17539" b="4737"/>
          <a:stretch/>
        </p:blipFill>
        <p:spPr>
          <a:xfrm>
            <a:off x="5855115" y="157502"/>
            <a:ext cx="5955885" cy="573714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Oval 14"/>
          <p:cNvSpPr/>
          <p:nvPr/>
        </p:nvSpPr>
        <p:spPr>
          <a:xfrm>
            <a:off x="7333665" y="5988640"/>
            <a:ext cx="514935" cy="524064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Notched Right Arrow 9"/>
          <p:cNvSpPr/>
          <p:nvPr/>
        </p:nvSpPr>
        <p:spPr>
          <a:xfrm rot="1829304">
            <a:off x="3037122" y="2145052"/>
            <a:ext cx="2917357" cy="1514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otched Right Arrow 16"/>
          <p:cNvSpPr/>
          <p:nvPr/>
        </p:nvSpPr>
        <p:spPr>
          <a:xfrm rot="20142886">
            <a:off x="2970846" y="3635595"/>
            <a:ext cx="2917357" cy="1514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B906B-29DB-4631-AC26-F89D2B7D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968825"/>
            <a:ext cx="265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71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" y="0"/>
            <a:ext cx="117348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752600" y="455671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79299" y="356611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444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28" y="226283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981700" y="16809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67300" y="571500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09800" y="1524000"/>
            <a:ext cx="8153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5. THỰC HÀNH: VẼ VÀ PHÂN TÍCH </a:t>
            </a: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BIỂU ĐỒ KHÍ HẬU </a:t>
            </a:r>
          </a:p>
          <a:p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80452" y="3788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VẼ BIỂU ĐỒ KHÍ HẬU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53753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NHẬN XÉT BIỂU ĐỒ KHÍ HẬU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031770" y="2667000"/>
            <a:ext cx="8102831" cy="3581400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1889992" y="3666102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/>
          <p:cNvSpPr/>
          <p:nvPr/>
        </p:nvSpPr>
        <p:spPr>
          <a:xfrm rot="5400000">
            <a:off x="1863293" y="4637652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18136" y="3769852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18136" y="474721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275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1143000"/>
            <a:ext cx="117348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10298112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71801" y="1371601"/>
            <a:ext cx="7239000" cy="83099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VẼ BIỂU ĐỒ KHÍ HẬU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86" y="1295401"/>
            <a:ext cx="964004" cy="10128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56287" y="5658256"/>
            <a:ext cx="1110489" cy="971144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3146590" y="5722204"/>
            <a:ext cx="8512009" cy="83099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(TPHCM) 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" r="1361"/>
          <a:stretch/>
        </p:blipFill>
        <p:spPr bwMode="auto">
          <a:xfrm>
            <a:off x="304800" y="2362200"/>
            <a:ext cx="11506200" cy="32286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81000" y="3886200"/>
            <a:ext cx="11277599" cy="838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28600" y="1143000"/>
            <a:ext cx="117348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1143001"/>
            <a:ext cx="117348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VẼ BIỂU ĐỒ KHÍ HẬU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143001"/>
            <a:ext cx="11582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CÁC BƯỚC VẼ BIỂU ĐỒ KHÍ HẬU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Bước 1: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 Xác định các </a:t>
            </a:r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giá trị cao nhất 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trong bảng số liệu để tiến hành xây dựng hệ trục tọa độ.</a:t>
            </a:r>
            <a:endParaRPr lang="en-US" sz="4000" b="1" dirty="0">
              <a:solidFill>
                <a:srgbClr val="00990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Bước 2: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xây dựng hệ trục tọa độ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, bao gồm 1 trục hoành và 2 trục tung</a:t>
            </a:r>
            <a:endParaRPr lang="en-US" sz="4000" b="1" dirty="0">
              <a:solidFill>
                <a:srgbClr val="00990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Bước 3: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 Vẽ </a:t>
            </a:r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biểu đồ lượng mưa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Bước 4: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 Vẽ </a:t>
            </a:r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đường biểu diễn nhiệt độ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Bước 5:</a:t>
            </a:r>
            <a:r>
              <a:rPr lang="nl-NL" sz="4000" b="1" dirty="0">
                <a:solidFill>
                  <a:srgbClr val="0099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Hoàn thiện biểu đồ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58170" y="982881"/>
            <a:ext cx="11734800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1143001"/>
            <a:ext cx="117348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VẼ BIỂU ĐỒ KHÍ HẬU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657211"/>
            <a:ext cx="112776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 BƯỚC VẼ BIỂU ĐỒ KHÍ HẬU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Bước 1: Xác định các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 trị cao nhất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trong bảng số liệu để tiến hành xây dựng hệ trục tọa độ.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Trạm Tân Sơn Hòa (TPHCM) có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nhiệt độ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tháng cao nhất 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: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                                                               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lượng mưa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tháng cao nhất 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5565" t="1222" r="41152" b="8316"/>
          <a:stretch/>
        </p:blipFill>
        <p:spPr>
          <a:xfrm rot="16200000">
            <a:off x="5166163" y="-136568"/>
            <a:ext cx="1828800" cy="112776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16765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3662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70021"/>
              </p:ext>
            </p:extLst>
          </p:nvPr>
        </p:nvGraphicFramePr>
        <p:xfrm>
          <a:off x="441773" y="3920189"/>
          <a:ext cx="11277607" cy="675515"/>
        </p:xfrm>
        <a:graphic>
          <a:graphicData uri="http://schemas.openxmlformats.org/drawingml/2006/table">
            <a:tbl>
              <a:tblPr firstRow="1" firstCol="1" bandRow="1"/>
              <a:tblGrid>
                <a:gridCol w="3139627">
                  <a:extLst>
                    <a:ext uri="{9D8B030D-6E8A-4147-A177-3AD203B41FA5}">
                      <a16:colId xmlns:a16="http://schemas.microsoft.com/office/drawing/2014/main" val="43976651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3821795753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80020454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3885804299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2469435507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2112898513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1613925879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2034093692"/>
                    </a:ext>
                  </a:extLst>
                </a:gridCol>
                <a:gridCol w="678165">
                  <a:extLst>
                    <a:ext uri="{9D8B030D-6E8A-4147-A177-3AD203B41FA5}">
                      <a16:colId xmlns:a16="http://schemas.microsoft.com/office/drawing/2014/main" val="1879717792"/>
                    </a:ext>
                  </a:extLst>
                </a:gridCol>
                <a:gridCol w="746880">
                  <a:extLst>
                    <a:ext uri="{9D8B030D-6E8A-4147-A177-3AD203B41FA5}">
                      <a16:colId xmlns:a16="http://schemas.microsoft.com/office/drawing/2014/main" val="14652369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51612431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08016413"/>
                    </a:ext>
                  </a:extLst>
                </a:gridCol>
                <a:gridCol w="594180">
                  <a:extLst>
                    <a:ext uri="{9D8B030D-6E8A-4147-A177-3AD203B41FA5}">
                      <a16:colId xmlns:a16="http://schemas.microsoft.com/office/drawing/2014/main" val="3298938570"/>
                    </a:ext>
                  </a:extLst>
                </a:gridCol>
              </a:tblGrid>
              <a:tr h="675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THÁNG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219573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8854808" y="2830354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29,8°C,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70687" y="3216410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315,8mm.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771" y="3920189"/>
            <a:ext cx="11277601" cy="675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3581400" y="3920189"/>
            <a:ext cx="0" cy="25568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638800" y="4587832"/>
            <a:ext cx="701027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991600" y="5532985"/>
            <a:ext cx="7620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2157841" y="5198594"/>
            <a:ext cx="1324485" cy="303638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119829" y="5938840"/>
            <a:ext cx="1324485" cy="227438"/>
          </a:xfrm>
          <a:prstGeom prst="rightArrow">
            <a:avLst/>
          </a:prstGeom>
          <a:solidFill>
            <a:srgbClr val="0D30D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27" idx="7"/>
          </p:cNvCxnSpPr>
          <p:nvPr/>
        </p:nvCxnSpPr>
        <p:spPr>
          <a:xfrm flipV="1">
            <a:off x="6237164" y="3124200"/>
            <a:ext cx="2617644" cy="15975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9515570" y="3619416"/>
            <a:ext cx="7994" cy="18828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6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 animBg="1"/>
      <p:bldP spid="32" grpId="0" animBg="1"/>
      <p:bldP spid="28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1340</Words>
  <Application>Microsoft Office PowerPoint</Application>
  <PresentationFormat>Widescreen</PresentationFormat>
  <Paragraphs>265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.VnTime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PowerPoint Presentation</vt:lpstr>
      <vt:lpstr>BÀI 5. THỰC HÀNH: VẼ VÀ PHÂN TÍCH  BIỂU ĐỒ KHÍ HẬU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60</cp:revision>
  <dcterms:created xsi:type="dcterms:W3CDTF">2016-02-15T14:28:12Z</dcterms:created>
  <dcterms:modified xsi:type="dcterms:W3CDTF">2024-05-20T07:53:57Z</dcterms:modified>
</cp:coreProperties>
</file>