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50" r:id="rId4"/>
    <p:sldId id="451" r:id="rId5"/>
    <p:sldId id="452" r:id="rId6"/>
    <p:sldId id="426"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335" r:id="rId20"/>
    <p:sldId id="448" r:id="rId21"/>
    <p:sldId id="276" r:id="rId22"/>
    <p:sldId id="4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73" d="100"/>
          <a:sy n="73"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6631" y="120859"/>
            <a:ext cx="668215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17. CÁC BƯỚC THIẾT KẾ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65" y="174099"/>
            <a:ext cx="11638961"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 Hãy cho biết cách lựa chọn vật liệu chế tạo, kích thước các bộ phận của giá đỡ điện thoại ở Hình 17.5.</a:t>
            </a:r>
            <a:endParaRPr lang="en-US" sz="28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05353" y="1276419"/>
            <a:ext cx="10699421" cy="5322344"/>
          </a:xfrm>
          <a:prstGeom prst="rect">
            <a:avLst/>
          </a:prstGeom>
        </p:spPr>
      </p:pic>
    </p:spTree>
    <p:extLst>
      <p:ext uri="{BB962C8B-B14F-4D97-AF65-F5344CB8AC3E}">
        <p14:creationId xmlns:p14="http://schemas.microsoft.com/office/powerpoint/2010/main" val="300190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65" y="174099"/>
            <a:ext cx="11638961"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 Hãy cho biết cách lựa chọn vật liệu chế tạo, kích thước các bộ phận của giá đỡ điện thoại ở Hình 17.5.</a:t>
            </a:r>
            <a:endParaRPr lang="en-US" sz="2800" b="1">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0831" y="1128206"/>
            <a:ext cx="6438505" cy="5322344"/>
          </a:xfrm>
          <a:prstGeom prst="rect">
            <a:avLst/>
          </a:prstGeom>
        </p:spPr>
      </p:pic>
      <p:sp>
        <p:nvSpPr>
          <p:cNvPr id="2" name="Rectangle 1"/>
          <p:cNvSpPr/>
          <p:nvPr/>
        </p:nvSpPr>
        <p:spPr>
          <a:xfrm>
            <a:off x="6696170" y="1043548"/>
            <a:ext cx="5077908"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2. Chọn vật liệu là gỗ vì dễ gia công, nhẹ và thân thiện với môi trường.</a:t>
            </a:r>
          </a:p>
          <a:p>
            <a:r>
              <a:rPr lang="en-US" sz="2800">
                <a:solidFill>
                  <a:srgbClr val="FF0000"/>
                </a:solidFill>
                <a:latin typeface="Times New Roman" panose="02020603050405020304" pitchFamily="18" charset="0"/>
                <a:ea typeface="Times New Roman" panose="02020603050405020304" pitchFamily="18" charset="0"/>
              </a:rPr>
              <a:t>Kích thước dựa vào kích thước dài và rộng của điện thoại để tính kích thước a, b, c của giá đỡ (dựa vào kích thước chiều dài để tính kích thước a, b; dựa vào kích thước chiều rộng để tính kích thước c).</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44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I.Nội dung các bước cơ bản trong thiết kế kỹ thuật</a:t>
            </a:r>
          </a:p>
          <a:p>
            <a:r>
              <a:rPr lang="en-US" sz="2800" b="1">
                <a:latin typeface="Times New Roman" panose="02020603050405020304" pitchFamily="18" charset="0"/>
                <a:cs typeface="Times New Roman" panose="02020603050405020304" pitchFamily="18" charset="0"/>
              </a:rPr>
              <a:t>2. Thiết kế sản phẩm</a:t>
            </a:r>
          </a:p>
          <a:p>
            <a:r>
              <a:rPr lang="en-US" sz="2800">
                <a:latin typeface="Times New Roman" panose="02020603050405020304" pitchFamily="18" charset="0"/>
                <a:cs typeface="Times New Roman" panose="02020603050405020304" pitchFamily="18" charset="0"/>
              </a:rPr>
              <a:t>- Dựa trên giải pháp thiết kế đã chọn, tiến hành chọn vật liệu, tính toán và lập bản vẽ thiết kế.</a:t>
            </a:r>
          </a:p>
        </p:txBody>
      </p:sp>
      <p:sp>
        <p:nvSpPr>
          <p:cNvPr id="4" name="Rectangle 3"/>
          <p:cNvSpPr/>
          <p:nvPr/>
        </p:nvSpPr>
        <p:spPr>
          <a:xfrm>
            <a:off x="2936631" y="120859"/>
            <a:ext cx="66821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CÁC BƯỚC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189775" y="2226200"/>
            <a:ext cx="1812450" cy="2405600"/>
          </a:xfrm>
          <a:prstGeom prst="rect">
            <a:avLst/>
          </a:prstGeom>
        </p:spPr>
      </p:pic>
    </p:spTree>
    <p:extLst>
      <p:ext uri="{BB962C8B-B14F-4D97-AF65-F5344CB8AC3E}">
        <p14:creationId xmlns:p14="http://schemas.microsoft.com/office/powerpoint/2010/main" val="17849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324" y="1376314"/>
            <a:ext cx="11618730" cy="4760536"/>
          </a:xfrm>
          <a:prstGeom prst="rect">
            <a:avLst/>
          </a:prstGeom>
        </p:spPr>
      </p:pic>
      <p:sp>
        <p:nvSpPr>
          <p:cNvPr id="5" name="Rectangle 4"/>
          <p:cNvSpPr/>
          <p:nvPr/>
        </p:nvSpPr>
        <p:spPr>
          <a:xfrm>
            <a:off x="287324" y="254524"/>
            <a:ext cx="11279365"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 Đánh giá bản thiết kế Hình 17.6 cần kiểm tra những nội dung gì? Sau kiểm tra, cần hiệu chỉnh bản thiết kế như thế nào?</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758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324" y="1376314"/>
            <a:ext cx="6990169" cy="4760536"/>
          </a:xfrm>
          <a:prstGeom prst="rect">
            <a:avLst/>
          </a:prstGeom>
        </p:spPr>
      </p:pic>
      <p:sp>
        <p:nvSpPr>
          <p:cNvPr id="5" name="Rectangle 4"/>
          <p:cNvSpPr/>
          <p:nvPr/>
        </p:nvSpPr>
        <p:spPr>
          <a:xfrm>
            <a:off x="287324" y="254524"/>
            <a:ext cx="11279365"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 Đánh giá bản thiết kế Hình 17.6 cần kiểm tra những nội dung gì? Sau kiểm tra, cần hiệu chỉnh bản thiết kế như thế nào?</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7371759" y="1295169"/>
            <a:ext cx="471340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3. Đánh giá bản thiết kế cần đánh giá xem giá đỡ có đáp ứng yêu cầu thiết kế đặt ra không: giá đỡ có đặt ngang, dọc được; khi điều chỉnh góc độ thanh chống khó cố định được.</a:t>
            </a:r>
          </a:p>
          <a:p>
            <a:r>
              <a:rPr lang="en-US" sz="2800">
                <a:solidFill>
                  <a:srgbClr val="FF0000"/>
                </a:solidFill>
                <a:latin typeface="Times New Roman" panose="02020603050405020304" pitchFamily="18" charset="0"/>
                <a:ea typeface="Times New Roman" panose="02020603050405020304" pitchFamily="18" charset="0"/>
              </a:rPr>
              <a:t>Sau kiểm tra cần hiệu chỉnh chốt để thanh chống cố định dễ dàng hơn.</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986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I.Nội dung các bước cơ bản trong thiết kế kỹ thuật</a:t>
            </a:r>
          </a:p>
          <a:p>
            <a:r>
              <a:rPr lang="en-US" sz="2800" b="1">
                <a:latin typeface="Times New Roman" panose="02020603050405020304" pitchFamily="18" charset="0"/>
                <a:cs typeface="Times New Roman" panose="02020603050405020304" pitchFamily="18" charset="0"/>
              </a:rPr>
              <a:t>3. Đánh giá và hiệu chỉnh</a:t>
            </a:r>
          </a:p>
          <a:p>
            <a:r>
              <a:rPr lang="en-US" sz="2800">
                <a:latin typeface="Times New Roman" panose="02020603050405020304" pitchFamily="18" charset="0"/>
                <a:cs typeface="Times New Roman" panose="02020603050405020304" pitchFamily="18" charset="0"/>
              </a:rPr>
              <a:t>- Đánh giá mức độ đáp ứng các yêu cầu đặt ra cho sản phẩm, xác định những bộ phận trong thiết kế chưa phù hợp để có những hiệu chỉnh cải tiến.</a:t>
            </a:r>
          </a:p>
        </p:txBody>
      </p:sp>
      <p:sp>
        <p:nvSpPr>
          <p:cNvPr id="4" name="Rectangle 3"/>
          <p:cNvSpPr/>
          <p:nvPr/>
        </p:nvSpPr>
        <p:spPr>
          <a:xfrm>
            <a:off x="2936631" y="120859"/>
            <a:ext cx="66821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CÁC BƯỚC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923" y="414989"/>
            <a:ext cx="5511805" cy="5429630"/>
          </a:xfrm>
          <a:prstGeom prst="rect">
            <a:avLst/>
          </a:prstGeom>
        </p:spPr>
      </p:pic>
      <p:sp>
        <p:nvSpPr>
          <p:cNvPr id="5" name="TextBox 4"/>
          <p:cNvSpPr txBox="1"/>
          <p:nvPr/>
        </p:nvSpPr>
        <p:spPr>
          <a:xfrm>
            <a:off x="2459851" y="5939068"/>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Giá đỡ điện thoại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414989"/>
            <a:ext cx="5495827"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 Hồ sơ kĩ thuật cho giá đỡ điện thoại gồm những thông tin gì?</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09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923" y="414989"/>
            <a:ext cx="5511805" cy="5429630"/>
          </a:xfrm>
          <a:prstGeom prst="rect">
            <a:avLst/>
          </a:prstGeom>
        </p:spPr>
      </p:pic>
      <p:sp>
        <p:nvSpPr>
          <p:cNvPr id="5" name="TextBox 4"/>
          <p:cNvSpPr txBox="1"/>
          <p:nvPr/>
        </p:nvSpPr>
        <p:spPr>
          <a:xfrm>
            <a:off x="2459851" y="5939068"/>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Giá đỡ điện thoại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6344239" y="414989"/>
            <a:ext cx="5495827"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 Hồ sơ kĩ thuật cho giá đỡ điện thoại gồm những thông tin gì?</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6564198" y="1652476"/>
            <a:ext cx="4512297" cy="3108543"/>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4. Hồ sơ kĩ thuật cho giá đỡ điện thoại gồm những thông tin:</a:t>
            </a:r>
          </a:p>
          <a:p>
            <a:r>
              <a:rPr lang="en-US" sz="2800">
                <a:solidFill>
                  <a:srgbClr val="FF0000"/>
                </a:solidFill>
                <a:latin typeface="Times New Roman" panose="02020603050405020304" pitchFamily="18" charset="0"/>
                <a:ea typeface="Times New Roman" panose="02020603050405020304" pitchFamily="18" charset="0"/>
              </a:rPr>
              <a:t>- Bản vẽ thiết kế: bản vẽ phác, bản vẽ chi tiết, bản vẽ lắp, ...</a:t>
            </a:r>
          </a:p>
          <a:p>
            <a:r>
              <a:rPr lang="en-US" sz="2800">
                <a:solidFill>
                  <a:srgbClr val="FF0000"/>
                </a:solidFill>
                <a:latin typeface="Times New Roman" panose="02020603050405020304" pitchFamily="18" charset="0"/>
                <a:ea typeface="Times New Roman" panose="02020603050405020304" pitchFamily="18" charset="0"/>
              </a:rPr>
              <a:t>- Các thuyết minh liên quan đến sản phẩm.</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1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I.Nội dung các bước cơ bản trong thiết kế kỹ thuật</a:t>
            </a:r>
          </a:p>
          <a:p>
            <a:r>
              <a:rPr lang="en-US" sz="2800" b="1">
                <a:latin typeface="Times New Roman" panose="02020603050405020304" pitchFamily="18" charset="0"/>
                <a:cs typeface="Times New Roman" panose="02020603050405020304" pitchFamily="18" charset="0"/>
              </a:rPr>
              <a:t>4. Lập hồ sơ kỹ thuật </a:t>
            </a:r>
          </a:p>
          <a:p>
            <a:r>
              <a:rPr lang="en-US" sz="2800">
                <a:latin typeface="Times New Roman" panose="02020603050405020304" pitchFamily="18" charset="0"/>
                <a:cs typeface="Times New Roman" panose="02020603050405020304" pitchFamily="18" charset="0"/>
              </a:rPr>
              <a:t>Hoàn thiện hồ sơ kỹ thuật của sản phẩm bao gồm các bản vẽ thiết kế như bản vẽ phác, bản vẽ chi tiết, bản vẽ lắp…và thuyết minh liên quan.</a:t>
            </a:r>
          </a:p>
        </p:txBody>
      </p:sp>
      <p:sp>
        <p:nvSpPr>
          <p:cNvPr id="4" name="Rectangle 3"/>
          <p:cNvSpPr/>
          <p:nvPr/>
        </p:nvSpPr>
        <p:spPr>
          <a:xfrm>
            <a:off x="2936631" y="120859"/>
            <a:ext cx="66821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CÁC BƯỚC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8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Giá sách ở Hình 17.1 được thiết kế với mục đích gì? Để thiết kế các sản phẩm này cần thực hiện những công việc gì?</a:t>
            </a:r>
          </a:p>
        </p:txBody>
      </p:sp>
      <p:sp>
        <p:nvSpPr>
          <p:cNvPr id="5" name="TextBox 4"/>
          <p:cNvSpPr txBox="1"/>
          <p:nvPr/>
        </p:nvSpPr>
        <p:spPr>
          <a:xfrm>
            <a:off x="2620107" y="5222631"/>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Giá sách</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3672" y="287914"/>
            <a:ext cx="7280030" cy="4811623"/>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1105" y="468541"/>
            <a:ext cx="11375010" cy="4893647"/>
          </a:xfrm>
          <a:prstGeom prst="rect">
            <a:avLst/>
          </a:prstGeom>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en-US" sz="2400">
                <a:solidFill>
                  <a:srgbClr val="0000FF"/>
                </a:solidFill>
                <a:latin typeface="Times New Roman" panose="02020603050405020304" pitchFamily="18" charset="0"/>
                <a:cs typeface="Times New Roman" panose="02020603050405020304" pitchFamily="18" charset="0"/>
              </a:rPr>
              <a:t>- Xác định yêu cầu và lựa chọn giải pháp.</a:t>
            </a:r>
          </a:p>
          <a:p>
            <a:r>
              <a:rPr lang="en-US" sz="2400">
                <a:solidFill>
                  <a:srgbClr val="0000FF"/>
                </a:solidFill>
                <a:latin typeface="Times New Roman" panose="02020603050405020304" pitchFamily="18" charset="0"/>
                <a:cs typeface="Times New Roman" panose="02020603050405020304" pitchFamily="18" charset="0"/>
              </a:rPr>
              <a:t>- Thiết kế sản phẩm.</a:t>
            </a:r>
          </a:p>
          <a:p>
            <a:r>
              <a:rPr lang="en-US" sz="2400">
                <a:solidFill>
                  <a:srgbClr val="0000FF"/>
                </a:solidFill>
                <a:latin typeface="Times New Roman" panose="02020603050405020304" pitchFamily="18" charset="0"/>
                <a:cs typeface="Times New Roman" panose="02020603050405020304" pitchFamily="18" charset="0"/>
              </a:rPr>
              <a:t>- Đánh giá và hiệu chỉnh.</a:t>
            </a:r>
          </a:p>
          <a:p>
            <a:r>
              <a:rPr lang="en-US" sz="2400">
                <a:solidFill>
                  <a:srgbClr val="0000FF"/>
                </a:solidFill>
                <a:latin typeface="Times New Roman" panose="02020603050405020304" pitchFamily="18" charset="0"/>
                <a:cs typeface="Times New Roman" panose="02020603050405020304" pitchFamily="18" charset="0"/>
              </a:rPr>
              <a:t>- Lập hồ sơ kĩ thuật.</a:t>
            </a:r>
          </a:p>
          <a:p>
            <a:r>
              <a:rPr lang="vi-VN" sz="2400" smtClean="0">
                <a:solidFill>
                  <a:srgbClr val="0000FF"/>
                </a:solidFill>
                <a:latin typeface="Times New Roman" panose="02020603050405020304" pitchFamily="18" charset="0"/>
                <a:cs typeface="Times New Roman" panose="02020603050405020304" pitchFamily="18" charset="0"/>
              </a:rPr>
              <a:t>Bài </a:t>
            </a:r>
            <a:r>
              <a:rPr lang="vi-VN" sz="2400">
                <a:solidFill>
                  <a:srgbClr val="0000FF"/>
                </a:solidFill>
                <a:latin typeface="Times New Roman" panose="02020603050405020304" pitchFamily="18" charset="0"/>
                <a:cs typeface="Times New Roman" panose="02020603050405020304" pitchFamily="18" charset="0"/>
              </a:rPr>
              <a:t>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anim calcmode="lin" valueType="num">
                                      <p:cBhvr>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1000"/>
                                        <p:tgtEl>
                                          <p:spTgt spid="2">
                                            <p:txEl>
                                              <p:pRg st="8" end="8"/>
                                            </p:txEl>
                                          </p:spTgt>
                                        </p:tgtEl>
                                      </p:cBhvr>
                                    </p:animEffect>
                                    <p:anim calcmode="lin" valueType="num">
                                      <p:cBhvr>
                                        <p:cTn id="5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Vận dụng các bước thiết kế kĩ thuật, hãy thiết kế giá đỡ điện thoại khác phù hợp với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8537" y="292700"/>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Vận dụng các bước thiết kế kĩ thuật, hãy thiết kế giá đỡ điện thoại khác phù hợp với em</a:t>
            </a:r>
          </a:p>
        </p:txBody>
      </p:sp>
      <p:sp>
        <p:nvSpPr>
          <p:cNvPr id="2" name="Rectangle 1"/>
          <p:cNvSpPr/>
          <p:nvPr/>
        </p:nvSpPr>
        <p:spPr>
          <a:xfrm>
            <a:off x="188537" y="1133356"/>
            <a:ext cx="11877772" cy="4770537"/>
          </a:xfrm>
          <a:prstGeom prst="rect">
            <a:avLst/>
          </a:prstGeom>
        </p:spPr>
        <p:txBody>
          <a:bodyPr wrap="square">
            <a:spAutoFit/>
          </a:bodyPr>
          <a:lstStyle/>
          <a:p>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tự tiến hành thực hiện (có thể tham khảo theo mẫu sau)</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LÀM GIÁ ĐỠ ĐIỆN THOẠI BẰNG BÌA CARTON</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Xác định yêu cầu và lựa chọn giải pháp.</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cầu: Giá đỡ điện thoại để ngang 2 màn hình điện thoại.</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r>
              <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 </a:t>
            </a:r>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 Giá đỡ điện thoại bằng bìa carton</a:t>
            </a:r>
            <a:r>
              <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buFontTx/>
              <a:buChar char="-"/>
            </a:pP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endPar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2. Thiết kế sản phẩm.</a:t>
            </a:r>
          </a:p>
          <a:p>
            <a:r>
              <a:rPr lang="en-US" sz="1600">
                <a:latin typeface="Times New Roman" panose="02020603050405020304" pitchFamily="18" charset="0"/>
                <a:cs typeface="Times New Roman" panose="02020603050405020304" pitchFamily="18" charset="0"/>
              </a:rPr>
              <a:t>- Vật liệu: Bìa carton vì dễ gia công, nhẹ và thân thiện với môi trường.</a:t>
            </a:r>
          </a:p>
          <a:p>
            <a:r>
              <a:rPr lang="en-US" sz="1600">
                <a:latin typeface="Times New Roman" panose="02020603050405020304" pitchFamily="18" charset="0"/>
                <a:cs typeface="Times New Roman" panose="02020603050405020304" pitchFamily="18" charset="0"/>
              </a:rPr>
              <a:t>- Kích thước: dựa vào kích thước điện thoại cắt tấm bìa ra theo kích thước mong muốn. Khi có tấm bìa bạn sẽ cắt thành hình chữ U, có độ sâu khoảng 2cm, chiều rộng làm sao để vừa máy. Tiếp đó cắt tiếp 2 điểm giữ ở 2 thành của chữ U, vừa đủ lọt thiết bị. Nếu bìa mỏng thì có thể cắt 2 – 3 tấm rồi dán lại với nhau.</a:t>
            </a:r>
          </a:p>
          <a:p>
            <a:r>
              <a:rPr lang="en-US" sz="1600">
                <a:latin typeface="Times New Roman" panose="02020603050405020304" pitchFamily="18" charset="0"/>
                <a:cs typeface="Times New Roman" panose="02020603050405020304" pitchFamily="18" charset="0"/>
              </a:rPr>
              <a:t>3. Đánh giá và hiệu chỉnh.</a:t>
            </a:r>
          </a:p>
          <a:p>
            <a:r>
              <a:rPr lang="en-US" sz="1600">
                <a:latin typeface="Times New Roman" panose="02020603050405020304" pitchFamily="18" charset="0"/>
                <a:cs typeface="Times New Roman" panose="02020603050405020304" pitchFamily="18" charset="0"/>
              </a:rPr>
              <a:t>- Chế tạo sản phẩm và tiến hành đánh giá, nếu có chi tiết chưa phù hợp cần hiệu chỉnh lại.</a:t>
            </a:r>
          </a:p>
          <a:p>
            <a:r>
              <a:rPr lang="en-US" sz="1600">
                <a:latin typeface="Times New Roman" panose="02020603050405020304" pitchFamily="18" charset="0"/>
                <a:cs typeface="Times New Roman" panose="02020603050405020304" pitchFamily="18" charset="0"/>
              </a:rPr>
              <a:t>4. Lập hồ sơ kĩ thuật.</a:t>
            </a:r>
          </a:p>
          <a:p>
            <a:pPr marL="285750" indent="-285750">
              <a:buFontTx/>
              <a:buChar char="-"/>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337630" y="1795388"/>
            <a:ext cx="3457143" cy="2069602"/>
          </a:xfrm>
          <a:prstGeom prst="rect">
            <a:avLst/>
          </a:prstGeom>
        </p:spPr>
      </p:pic>
      <p:pic>
        <p:nvPicPr>
          <p:cNvPr id="5" name="Picture 4"/>
          <p:cNvPicPr>
            <a:picLocks noChangeAspect="1"/>
          </p:cNvPicPr>
          <p:nvPr/>
        </p:nvPicPr>
        <p:blipFill>
          <a:blip r:embed="rId4"/>
          <a:stretch>
            <a:fillRect/>
          </a:stretch>
        </p:blipFill>
        <p:spPr>
          <a:xfrm>
            <a:off x="8050142" y="4849311"/>
            <a:ext cx="3676190" cy="1895238"/>
          </a:xfrm>
          <a:prstGeom prst="rect">
            <a:avLst/>
          </a:prstGeom>
        </p:spPr>
      </p:pic>
    </p:spTree>
    <p:extLst>
      <p:ext uri="{BB962C8B-B14F-4D97-AF65-F5344CB8AC3E}">
        <p14:creationId xmlns:p14="http://schemas.microsoft.com/office/powerpoint/2010/main" val="8284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Giá sách ở Hình 17.1 được thiết kế với mục đích gì? Để thiết kế các sản phẩm này cần thực hiện những công việc gì?</a:t>
            </a:r>
          </a:p>
        </p:txBody>
      </p:sp>
      <p:sp>
        <p:nvSpPr>
          <p:cNvPr id="5" name="TextBox 4"/>
          <p:cNvSpPr txBox="1"/>
          <p:nvPr/>
        </p:nvSpPr>
        <p:spPr>
          <a:xfrm>
            <a:off x="2743198" y="3893271"/>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Giá sách</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3672" y="287915"/>
            <a:ext cx="7280030" cy="3605356"/>
          </a:xfrm>
          <a:prstGeom prst="rect">
            <a:avLst/>
          </a:prstGeom>
        </p:spPr>
      </p:pic>
      <p:sp>
        <p:nvSpPr>
          <p:cNvPr id="3" name="Rectangle 2"/>
          <p:cNvSpPr/>
          <p:nvPr/>
        </p:nvSpPr>
        <p:spPr>
          <a:xfrm>
            <a:off x="537386" y="4399491"/>
            <a:ext cx="7341517" cy="2308324"/>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 sách được thiết kế để đựng sách vở, đồ dùng học tập.</a:t>
            </a:r>
          </a:p>
          <a:p>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 thiết kế ra giá sách cần thực hiện theo quy trình sau:</a:t>
            </a:r>
          </a:p>
          <a:p>
            <a:pPr marL="342900" marR="0" lvl="0" indent="-342900">
              <a:spcBef>
                <a:spcPts val="0"/>
              </a:spcBef>
              <a:spcAft>
                <a:spcPts val="0"/>
              </a:spcAft>
              <a:buFont typeface="+mj-lt"/>
              <a:buAutoNum type="arabicPeriod"/>
              <a:tabLst>
                <a:tab pos="457200" algn="l"/>
              </a:tabLs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 định yêu cầu và lựa chọn giải pháp.</a:t>
            </a:r>
          </a:p>
          <a:p>
            <a:pPr marL="342900" marR="0" lvl="0" indent="-342900">
              <a:spcBef>
                <a:spcPts val="0"/>
              </a:spcBef>
              <a:spcAft>
                <a:spcPts val="0"/>
              </a:spcAft>
              <a:buFont typeface="+mj-lt"/>
              <a:buAutoNum type="arabicPeriod"/>
              <a:tabLst>
                <a:tab pos="457200" algn="l"/>
              </a:tabLs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 kế sản phẩm.</a:t>
            </a:r>
          </a:p>
          <a:p>
            <a:pPr marL="342900" marR="0" lvl="0" indent="-342900">
              <a:spcBef>
                <a:spcPts val="0"/>
              </a:spcBef>
              <a:spcAft>
                <a:spcPts val="0"/>
              </a:spcAft>
              <a:buFont typeface="+mj-lt"/>
              <a:buAutoNum type="arabicPeriod"/>
              <a:tabLst>
                <a:tab pos="457200" algn="l"/>
              </a:tabLs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Đánh giá và hiệu chỉnh.</a:t>
            </a:r>
          </a:p>
          <a:p>
            <a:pPr marL="342900" marR="0" lvl="0" indent="-342900">
              <a:spcBef>
                <a:spcPts val="0"/>
              </a:spcBef>
              <a:spcAft>
                <a:spcPts val="0"/>
              </a:spcAft>
              <a:buFont typeface="+mj-lt"/>
              <a:buAutoNum type="arabicPeriod"/>
              <a:tabLst>
                <a:tab pos="457200" algn="l"/>
              </a:tabLs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 hồ sơ kĩ thuật.</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3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0258" y="9144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XÁC ĐỊNH YÊU CẦU VÀ LỰA CHỌN GIẢI PHÁP</a:t>
            </a:r>
            <a:endParaRPr lang="en-US"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746364" y="9144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THIẾT KẾ SẢN PHẨM</a:t>
            </a:r>
            <a:endParaRPr lang="en-US" b="1">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6810079" y="9144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ĐÁNH GIÁ VÀ HIỆU CHỈNH</a:t>
            </a:r>
            <a:endParaRPr lang="en-US" b="1">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9857293" y="840557"/>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XÁC ĐỊNH YÊU CẦU VÀ LỰA CHỌN GIẢI PHÁP</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Hexagon 11"/>
          <p:cNvSpPr/>
          <p:nvPr/>
        </p:nvSpPr>
        <p:spPr>
          <a:xfrm>
            <a:off x="1018875" y="515333"/>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01</a:t>
            </a:r>
            <a:endParaRPr lang="en-US" sz="4400" b="1">
              <a:solidFill>
                <a:srgbClr val="0000FF"/>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898764" y="1066800"/>
            <a:ext cx="2073897" cy="445887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THIẾT KẾ SẢN PHẨM</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Hexagon 13"/>
          <p:cNvSpPr/>
          <p:nvPr/>
        </p:nvSpPr>
        <p:spPr>
          <a:xfrm>
            <a:off x="3963973" y="461128"/>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02</a:t>
            </a:r>
            <a:endParaRPr lang="en-US" sz="4400" b="1">
              <a:solidFill>
                <a:srgbClr val="0000FF"/>
              </a:solidFill>
              <a:latin typeface="Times New Roman" panose="02020603050405020304" pitchFamily="18" charset="0"/>
              <a:cs typeface="Times New Roman" panose="02020603050405020304" pitchFamily="18" charset="0"/>
            </a:endParaRPr>
          </a:p>
        </p:txBody>
      </p:sp>
      <p:sp>
        <p:nvSpPr>
          <p:cNvPr id="15" name="Hexagon 14"/>
          <p:cNvSpPr/>
          <p:nvPr/>
        </p:nvSpPr>
        <p:spPr>
          <a:xfrm>
            <a:off x="6909071" y="454058"/>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03</a:t>
            </a:r>
            <a:endParaRPr lang="en-US" sz="4400" b="1">
              <a:solidFill>
                <a:srgbClr val="0000FF"/>
              </a:solidFill>
              <a:latin typeface="Times New Roman" panose="02020603050405020304" pitchFamily="18" charset="0"/>
              <a:cs typeface="Times New Roman" panose="02020603050405020304" pitchFamily="18" charset="0"/>
            </a:endParaRPr>
          </a:p>
        </p:txBody>
      </p:sp>
      <p:sp>
        <p:nvSpPr>
          <p:cNvPr id="17" name="Hexagon 16"/>
          <p:cNvSpPr/>
          <p:nvPr/>
        </p:nvSpPr>
        <p:spPr>
          <a:xfrm>
            <a:off x="9920151" y="454058"/>
            <a:ext cx="1836661" cy="1225484"/>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FF"/>
                </a:solidFill>
                <a:latin typeface="Times New Roman" panose="02020603050405020304" pitchFamily="18" charset="0"/>
                <a:cs typeface="Times New Roman" panose="02020603050405020304" pitchFamily="18" charset="0"/>
              </a:rPr>
              <a:t>04</a:t>
            </a:r>
            <a:endParaRPr lang="en-US" sz="4400" b="1">
              <a:solidFill>
                <a:srgbClr val="0000FF"/>
              </a:solidFill>
              <a:latin typeface="Times New Roman" panose="02020603050405020304" pitchFamily="18" charset="0"/>
              <a:cs typeface="Times New Roman" panose="02020603050405020304" pitchFamily="18" charset="0"/>
            </a:endParaRPr>
          </a:p>
        </p:txBody>
      </p:sp>
      <p:cxnSp>
        <p:nvCxnSpPr>
          <p:cNvPr id="19" name="Straight Arrow Connector 18"/>
          <p:cNvCxnSpPr>
            <a:stCxn id="4" idx="3"/>
            <a:endCxn id="6" idx="1"/>
          </p:cNvCxnSpPr>
          <p:nvPr/>
        </p:nvCxnSpPr>
        <p:spPr>
          <a:xfrm>
            <a:off x="2974155" y="3143839"/>
            <a:ext cx="7722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37870" y="3069996"/>
            <a:ext cx="7722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978715" y="3037819"/>
            <a:ext cx="77220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56055" y="5550550"/>
            <a:ext cx="6864096"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17.2. Các bước cơ bản trong thiết kế kỹ thuật</a:t>
            </a:r>
            <a:endParaRPr lang="en-US" sz="2400" i="1">
              <a:latin typeface="Times New Roman" panose="02020603050405020304" pitchFamily="18" charset="0"/>
              <a:cs typeface="Times New Roman" panose="02020603050405020304" pitchFamily="18" charset="0"/>
            </a:endParaRPr>
          </a:p>
        </p:txBody>
      </p:sp>
      <p:sp>
        <p:nvSpPr>
          <p:cNvPr id="23" name="Rectangle 22"/>
          <p:cNvSpPr/>
          <p:nvPr/>
        </p:nvSpPr>
        <p:spPr>
          <a:xfrm>
            <a:off x="159834" y="5951045"/>
            <a:ext cx="10936058"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a:t>
            </a:r>
            <a:r>
              <a:rPr lang="vi-VN" sz="2400" b="1" smtClean="0">
                <a:latin typeface="Times New Roman" panose="02020603050405020304" pitchFamily="18" charset="0"/>
                <a:cs typeface="Times New Roman" panose="02020603050405020304" pitchFamily="18" charset="0"/>
              </a:rPr>
              <a:t>.</a:t>
            </a:r>
            <a:r>
              <a:rPr lang="en-US"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Thiết </a:t>
            </a:r>
            <a:r>
              <a:rPr lang="vi-VN" sz="2400" b="1">
                <a:latin typeface="Times New Roman" panose="02020603050405020304" pitchFamily="18" charset="0"/>
                <a:cs typeface="Times New Roman" panose="02020603050405020304" pitchFamily="18" charset="0"/>
              </a:rPr>
              <a:t>kế kỹ thuật là gì?</a:t>
            </a:r>
          </a:p>
          <a:p>
            <a:r>
              <a:rPr lang="vi-VN" sz="2400" b="1">
                <a:latin typeface="Times New Roman" panose="02020603050405020304" pitchFamily="18" charset="0"/>
                <a:cs typeface="Times New Roman" panose="02020603050405020304" pitchFamily="18" charset="0"/>
              </a:rPr>
              <a:t>2. Thiết kế kỹ thuật trải qua mấy bước? Đó là những bước nào?</a:t>
            </a:r>
          </a:p>
        </p:txBody>
      </p:sp>
    </p:spTree>
    <p:extLst>
      <p:ext uri="{BB962C8B-B14F-4D97-AF65-F5344CB8AC3E}">
        <p14:creationId xmlns:p14="http://schemas.microsoft.com/office/powerpoint/2010/main" val="17096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3" grpId="0" animBg="1"/>
      <p:bldP spid="14" grpId="0" animBg="1"/>
      <p:bldP spid="15" grpId="0" animBg="1"/>
      <p:bldP spid="17" grpId="0" animBg="1"/>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229" y="0"/>
            <a:ext cx="7067971" cy="5741377"/>
          </a:xfrm>
          <a:prstGeom prst="rect">
            <a:avLst/>
          </a:prstGeom>
        </p:spPr>
      </p:pic>
      <p:sp>
        <p:nvSpPr>
          <p:cNvPr id="5" name="Rectangle 4"/>
          <p:cNvSpPr/>
          <p:nvPr/>
        </p:nvSpPr>
        <p:spPr>
          <a:xfrm>
            <a:off x="168627" y="5819160"/>
            <a:ext cx="8861073"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a:t>
            </a:r>
            <a:r>
              <a:rPr lang="vi-VN" sz="2400" b="1" smtClean="0">
                <a:latin typeface="Times New Roman" panose="02020603050405020304" pitchFamily="18" charset="0"/>
                <a:cs typeface="Times New Roman" panose="02020603050405020304" pitchFamily="18" charset="0"/>
              </a:rPr>
              <a:t>.</a:t>
            </a:r>
            <a:r>
              <a:rPr lang="en-US"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Thiết </a:t>
            </a:r>
            <a:r>
              <a:rPr lang="vi-VN" sz="2400" b="1">
                <a:latin typeface="Times New Roman" panose="02020603050405020304" pitchFamily="18" charset="0"/>
                <a:cs typeface="Times New Roman" panose="02020603050405020304" pitchFamily="18" charset="0"/>
              </a:rPr>
              <a:t>kế kỹ thuật là gì?</a:t>
            </a:r>
          </a:p>
          <a:p>
            <a:r>
              <a:rPr lang="vi-VN" sz="2400" b="1">
                <a:latin typeface="Times New Roman" panose="02020603050405020304" pitchFamily="18" charset="0"/>
                <a:cs typeface="Times New Roman" panose="02020603050405020304" pitchFamily="18" charset="0"/>
              </a:rPr>
              <a:t>2. Thiết kế kỹ thuật trải qua mấy bước? Đó là những bước nào?</a:t>
            </a:r>
          </a:p>
        </p:txBody>
      </p:sp>
      <p:sp>
        <p:nvSpPr>
          <p:cNvPr id="6" name="Rectangle 5"/>
          <p:cNvSpPr/>
          <p:nvPr/>
        </p:nvSpPr>
        <p:spPr>
          <a:xfrm>
            <a:off x="7517423" y="285600"/>
            <a:ext cx="4431324" cy="3970318"/>
          </a:xfrm>
          <a:prstGeom prst="rect">
            <a:avLst/>
          </a:prstGeom>
        </p:spPr>
        <p:txBody>
          <a:bodyPr wrap="square">
            <a:spAutoFit/>
          </a:bodyPr>
          <a:lstStyle/>
          <a:p>
            <a:r>
              <a:rPr lang="en-US" sz="2800" b="1">
                <a:solidFill>
                  <a:srgbClr val="FF0000"/>
                </a:solidFill>
                <a:latin typeface="Times New Roman" panose="02020603050405020304" pitchFamily="18" charset="0"/>
                <a:ea typeface="Times New Roman" panose="02020603050405020304" pitchFamily="18" charset="0"/>
              </a:rPr>
              <a:t>1.Thiết kế kỹ thuật là hoạt động mang tính sáng tạo của người thiết kế.</a:t>
            </a:r>
          </a:p>
          <a:p>
            <a:r>
              <a:rPr lang="en-US" sz="2800" b="1">
                <a:solidFill>
                  <a:srgbClr val="FF0000"/>
                </a:solidFill>
                <a:latin typeface="Times New Roman" panose="02020603050405020304" pitchFamily="18" charset="0"/>
                <a:ea typeface="Times New Roman" panose="02020603050405020304" pitchFamily="18" charset="0"/>
              </a:rPr>
              <a:t>2.</a:t>
            </a:r>
          </a:p>
          <a:p>
            <a:r>
              <a:rPr lang="en-US" sz="2800" b="1">
                <a:solidFill>
                  <a:srgbClr val="FF0000"/>
                </a:solidFill>
                <a:latin typeface="Times New Roman" panose="02020603050405020304" pitchFamily="18" charset="0"/>
                <a:ea typeface="Times New Roman" panose="02020603050405020304" pitchFamily="18" charset="0"/>
              </a:rPr>
              <a:t>- Xác định yêu cầu và lựa chọn giải pháp.</a:t>
            </a:r>
          </a:p>
          <a:p>
            <a:r>
              <a:rPr lang="en-US" sz="2800" b="1">
                <a:solidFill>
                  <a:srgbClr val="FF0000"/>
                </a:solidFill>
                <a:latin typeface="Times New Roman" panose="02020603050405020304" pitchFamily="18" charset="0"/>
                <a:ea typeface="Times New Roman" panose="02020603050405020304" pitchFamily="18" charset="0"/>
              </a:rPr>
              <a:t>- Thiết kế sản phẩm.</a:t>
            </a:r>
          </a:p>
          <a:p>
            <a:r>
              <a:rPr lang="en-US" sz="2800" b="1">
                <a:solidFill>
                  <a:srgbClr val="FF0000"/>
                </a:solidFill>
                <a:latin typeface="Times New Roman" panose="02020603050405020304" pitchFamily="18" charset="0"/>
                <a:ea typeface="Times New Roman" panose="02020603050405020304" pitchFamily="18" charset="0"/>
              </a:rPr>
              <a:t>- Đánh giá và hiệu chỉnh.</a:t>
            </a:r>
          </a:p>
          <a:p>
            <a:r>
              <a:rPr lang="en-US" sz="2800" b="1">
                <a:solidFill>
                  <a:srgbClr val="FF0000"/>
                </a:solidFill>
                <a:latin typeface="Times New Roman" panose="02020603050405020304" pitchFamily="18" charset="0"/>
                <a:ea typeface="Times New Roman" panose="02020603050405020304" pitchFamily="18" charset="0"/>
              </a:rPr>
              <a:t>- Lập hồ sơ kĩ thuật.</a:t>
            </a:r>
            <a:endParaRPr lang="en-US" sz="28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65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38554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Khái quát chung</a:t>
            </a:r>
          </a:p>
          <a:p>
            <a:r>
              <a:rPr lang="en-US" sz="2800">
                <a:latin typeface="Times New Roman" panose="02020603050405020304" pitchFamily="18" charset="0"/>
                <a:cs typeface="Times New Roman" panose="02020603050405020304" pitchFamily="18" charset="0"/>
              </a:rPr>
              <a:t>- Thiết kế kỹ thuật là hoạt động mang tính sáng tạo của người thiết kế.</a:t>
            </a:r>
          </a:p>
          <a:p>
            <a:r>
              <a:rPr lang="en-US" sz="2800">
                <a:latin typeface="Times New Roman" panose="02020603050405020304" pitchFamily="18" charset="0"/>
                <a:cs typeface="Times New Roman" panose="02020603050405020304" pitchFamily="18" charset="0"/>
              </a:rPr>
              <a:t>- Thiết kế gồm các bước</a:t>
            </a:r>
          </a:p>
          <a:p>
            <a:r>
              <a:rPr lang="en-US" sz="2800">
                <a:latin typeface="Times New Roman" panose="02020603050405020304" pitchFamily="18" charset="0"/>
                <a:cs typeface="Times New Roman" panose="02020603050405020304" pitchFamily="18" charset="0"/>
              </a:rPr>
              <a:t>+ Xác định yêu cầu và lựa chọn giải pháp.</a:t>
            </a:r>
          </a:p>
          <a:p>
            <a:r>
              <a:rPr lang="en-US" sz="2800">
                <a:latin typeface="Times New Roman" panose="02020603050405020304" pitchFamily="18" charset="0"/>
                <a:cs typeface="Times New Roman" panose="02020603050405020304" pitchFamily="18" charset="0"/>
              </a:rPr>
              <a:t>+ Thiết kế sản phẩm.</a:t>
            </a:r>
          </a:p>
          <a:p>
            <a:r>
              <a:rPr lang="en-US" sz="2800">
                <a:latin typeface="Times New Roman" panose="02020603050405020304" pitchFamily="18" charset="0"/>
                <a:cs typeface="Times New Roman" panose="02020603050405020304" pitchFamily="18" charset="0"/>
              </a:rPr>
              <a:t>+ Đánh giá và hiệu chỉnh.</a:t>
            </a:r>
          </a:p>
          <a:p>
            <a:r>
              <a:rPr lang="en-US" sz="2800">
                <a:latin typeface="Times New Roman" panose="02020603050405020304" pitchFamily="18" charset="0"/>
                <a:cs typeface="Times New Roman" panose="02020603050405020304" pitchFamily="18" charset="0"/>
              </a:rPr>
              <a:t>+ Lập hồ sơ kĩ thuật.</a:t>
            </a:r>
          </a:p>
          <a:p>
            <a:r>
              <a:rPr lang="en-US"/>
              <a:t> </a:t>
            </a:r>
          </a:p>
        </p:txBody>
      </p:sp>
      <p:sp>
        <p:nvSpPr>
          <p:cNvPr id="4" name="Rectangle 3"/>
          <p:cNvSpPr/>
          <p:nvPr/>
        </p:nvSpPr>
        <p:spPr>
          <a:xfrm>
            <a:off x="2936631" y="120859"/>
            <a:ext cx="66821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CÁC BƯỚC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2" y="5419449"/>
            <a:ext cx="1089660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1.Hãy xác định vấn đề cần giải quyết trong ví dụ nêu trên. Để giải quyết vấn đề này, sản phẩm giá đỡ điện thoại phải áp đáp ứng yêu cầu nào? Hãy mô tả giải pháp thiết kế giá đỡ điện thoại được lựa chọn.</a:t>
            </a:r>
            <a:endParaRPr lang="en-US" sz="2800" b="1">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281353" y="140676"/>
            <a:ext cx="11421209"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Ví dụ: Nhà thiết kế thời trang thường dùng điện thoại để vừa quan sát hình ảnh tư liệu, vừa vẽ thiết kế trang phục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86860" y="1094783"/>
            <a:ext cx="11025555" cy="4298145"/>
          </a:xfrm>
          <a:prstGeom prst="rect">
            <a:avLst/>
          </a:prstGeom>
        </p:spPr>
      </p:pic>
    </p:spTree>
    <p:extLst>
      <p:ext uri="{BB962C8B-B14F-4D97-AF65-F5344CB8AC3E}">
        <p14:creationId xmlns:p14="http://schemas.microsoft.com/office/powerpoint/2010/main" val="41630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2" y="5419449"/>
            <a:ext cx="1089660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1.Hãy xác định vấn đề cần giải quyết trong ví dụ nêu trên. Để giải quyết vấn đề này, sản phẩm giá đỡ điện thoại phải áp đáp ứng yêu cầu nào? Hãy mô tả giải pháp thiết kế giá đỡ điện thoại được lựa chọn.</a:t>
            </a:r>
            <a:endParaRPr lang="en-US" sz="2800" b="1">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281353" y="140676"/>
            <a:ext cx="11421209"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Ví dụ: Nhà thiết kế thời trang thường dùng điện thoại để vừa quan sát hình ảnh tư liệu, vừa vẽ thiết kế trang phục</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1352" y="1168924"/>
            <a:ext cx="5732949" cy="4250525"/>
          </a:xfrm>
          <a:prstGeom prst="rect">
            <a:avLst/>
          </a:prstGeom>
        </p:spPr>
      </p:pic>
      <p:sp>
        <p:nvSpPr>
          <p:cNvPr id="2" name="Rectangle 1"/>
          <p:cNvSpPr/>
          <p:nvPr/>
        </p:nvSpPr>
        <p:spPr>
          <a:xfrm>
            <a:off x="5627802" y="1094783"/>
            <a:ext cx="6212264" cy="3785652"/>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1. Vấn đề cần giải quyết là tạo ra sản phẩm có thể giữ điện thoại cho nhà thiết kế quan sát tư liệu.</a:t>
            </a:r>
          </a:p>
          <a:p>
            <a:r>
              <a:rPr lang="en-US" sz="2400">
                <a:solidFill>
                  <a:srgbClr val="FF0000"/>
                </a:solidFill>
                <a:latin typeface="Times New Roman" panose="02020603050405020304" pitchFamily="18" charset="0"/>
                <a:ea typeface="Times New Roman" panose="02020603050405020304" pitchFamily="18" charset="0"/>
              </a:rPr>
              <a:t>Sản phẩm giá đỡ điện thoại phải đáp ứng yêu cầu giữ được điện thoại khi đặt ngang và dọc, điều chỉnh được góc nhìn và gấp gọn khi không sử dụng.</a:t>
            </a:r>
          </a:p>
          <a:p>
            <a:r>
              <a:rPr lang="en-US" sz="2400">
                <a:solidFill>
                  <a:srgbClr val="FF0000"/>
                </a:solidFill>
                <a:latin typeface="Times New Roman" panose="02020603050405020304" pitchFamily="18" charset="0"/>
                <a:ea typeface="Times New Roman" panose="02020603050405020304" pitchFamily="18" charset="0"/>
              </a:rPr>
              <a:t>Hình ảnh sau là một giải pháp đơn giản, đáp ứng những yêu cầu trên và dễ dàng thực hiện nên được lựa chọn.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074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I.Nội dung các bước cơ bản trong thiết kế kỹ thuật</a:t>
            </a:r>
          </a:p>
          <a:p>
            <a:r>
              <a:rPr lang="en-US" sz="2800" b="1" smtClean="0">
                <a:latin typeface="Times New Roman" panose="02020603050405020304" pitchFamily="18" charset="0"/>
                <a:cs typeface="Times New Roman" panose="02020603050405020304" pitchFamily="18" charset="0"/>
              </a:rPr>
              <a:t>1.Xác định yêu cầu sản phẩm và lựa chọn giải pháp thiết kế</a:t>
            </a:r>
          </a:p>
          <a:p>
            <a:r>
              <a:rPr lang="en-US" sz="2800" smtClean="0">
                <a:latin typeface="Times New Roman" panose="02020603050405020304" pitchFamily="18" charset="0"/>
                <a:cs typeface="Times New Roman" panose="02020603050405020304" pitchFamily="18" charset="0"/>
              </a:rPr>
              <a:t>- Xác định các yêu cầu, mục tiêu cần đạt về công dụng của sản phẩm, đối tượng sử dụng sản phẩm, điều kiện sử dụng sản phẩm… để đưa ra nhiều giải pháp khác nhau.</a:t>
            </a:r>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2936631" y="120859"/>
            <a:ext cx="66821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CÁC BƯỚC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1280</TotalTime>
  <Words>1627</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153</cp:revision>
  <dcterms:created xsi:type="dcterms:W3CDTF">2023-06-21T22:05:51Z</dcterms:created>
  <dcterms:modified xsi:type="dcterms:W3CDTF">2024-05-21T07:54:43Z</dcterms:modified>
</cp:coreProperties>
</file>