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4" r:id="rId6"/>
    <p:sldId id="263" r:id="rId7"/>
    <p:sldId id="278" r:id="rId8"/>
    <p:sldId id="275" r:id="rId9"/>
    <p:sldId id="259" r:id="rId10"/>
    <p:sldId id="277" r:id="rId11"/>
    <p:sldId id="269" r:id="rId12"/>
    <p:sldId id="271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4" d="100"/>
          <a:sy n="24" d="100"/>
        </p:scale>
        <p:origin x="-2016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833532" y="1128144"/>
            <a:ext cx="7499255" cy="8130156"/>
            <a:chOff x="0" y="0"/>
            <a:chExt cx="585724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/>
              <a:stretch>
                <a:fillRect l="-31284" r="-31284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890" y="1251717"/>
            <a:ext cx="637410" cy="2816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332787" y="3361406"/>
            <a:ext cx="7477890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>
                <a:latin typeface="Arial" pitchFamily="34" charset="0"/>
                <a:cs typeface="Arial" pitchFamily="34" charset="0"/>
              </a:rPr>
              <a:t>CHÀO </a:t>
            </a:r>
            <a:r>
              <a:rPr lang="en-US" sz="6000" b="1" smtClean="0">
                <a:latin typeface="Arial" pitchFamily="34" charset="0"/>
                <a:cs typeface="Arial" pitchFamily="34" charset="0"/>
              </a:rPr>
              <a:t>MỪNG THẦY CÔ VÀ CÁC EM </a:t>
            </a:r>
            <a:endParaRPr lang="en-US" sz="6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96211" y="1193753"/>
            <a:ext cx="450859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3200" spc="57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TRƯỜNG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55362" y="7048500"/>
            <a:ext cx="4632739" cy="38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3600" spc="36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Giáo viên: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517082313_wm_shs-hoat-dong-trai-nghiem-huong-nghiep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4119" r="9137" b="56402"/>
          <a:stretch/>
        </p:blipFill>
        <p:spPr bwMode="auto">
          <a:xfrm>
            <a:off x="1828800" y="2019300"/>
            <a:ext cx="14782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040" y="647700"/>
            <a:ext cx="874776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 ĐỘNG 3: VIẾT BÁO CÁO</a:t>
            </a:r>
            <a:endParaRPr lang="vi-VN" sz="4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95770" y="2196699"/>
            <a:ext cx="6081578" cy="5893602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1600200" y="1728622"/>
            <a:ext cx="7924147" cy="84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1"/>
              </a:lnSpc>
              <a:spcBef>
                <a:spcPct val="0"/>
              </a:spcBef>
            </a:pP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</a:t>
            </a:r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9077" y="2875129"/>
            <a:ext cx="8246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Hoàn thành báo cáo thu hoạch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Chia sẻ buổi trải nghiệm với người thân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Chuẩn bị tiết học sau: Trình bày bản thu hoạch cá nhân về trải nghiệm nghề truyền thống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3998" y="2022312"/>
            <a:ext cx="13840003" cy="5180164"/>
            <a:chOff x="0" y="0"/>
            <a:chExt cx="18453338" cy="6906884"/>
          </a:xfrm>
        </p:grpSpPr>
        <p:sp>
          <p:nvSpPr>
            <p:cNvPr id="3" name="TextBox 3"/>
            <p:cNvSpPr txBox="1"/>
            <p:nvPr/>
          </p:nvSpPr>
          <p:spPr>
            <a:xfrm>
              <a:off x="0" y="5498123"/>
              <a:ext cx="18453338" cy="1408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800"/>
                </a:lnSpc>
              </a:pPr>
              <a:r>
                <a:rPr lang="en-US" sz="7200" b="1" smtClean="0">
                  <a:solidFill>
                    <a:srgbClr val="F6F5F1"/>
                  </a:solidFill>
                  <a:latin typeface="Arial" pitchFamily="34" charset="0"/>
                  <a:cs typeface="Arial" pitchFamily="34" charset="0"/>
                </a:rPr>
                <a:t>CẢM ƠN THẦY CÔ VÀ CÁC EM</a:t>
              </a:r>
              <a:endParaRPr lang="en-US" sz="7200" b="1">
                <a:solidFill>
                  <a:srgbClr val="F6F5F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728916" y="0"/>
              <a:ext cx="2995506" cy="43016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9705" y="1048200"/>
            <a:ext cx="1483049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TUẦN </a:t>
            </a:r>
            <a:r>
              <a:rPr lang="en-US" sz="4800" b="1" smtClean="0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31: </a:t>
            </a:r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TRẢI NGHIỆM NGHỀ TRUYỀN THỐNG</a:t>
            </a:r>
            <a:endParaRPr lang="vi-VN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800" b="1">
              <a:solidFill>
                <a:srgbClr val="F6F5F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59240" y="2711291"/>
            <a:ext cx="8747760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1: Tham quan tìm hiểu làng nghề truyền thống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9485882"/>
            <a:ext cx="637410" cy="281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" y="2705100"/>
            <a:ext cx="7381494" cy="67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59240" y="4914900"/>
            <a:ext cx="825246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2: Tham gia thực hiện công việc của làng nghề truyền thống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9159240" y="8115300"/>
            <a:ext cx="874776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nl-NL" sz="4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3: Viết báo cáo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918" r="24918"/>
          <a:stretch>
            <a:fillRect/>
          </a:stretch>
        </p:blipFill>
        <p:spPr>
          <a:xfrm>
            <a:off x="0" y="0"/>
            <a:ext cx="4508838" cy="10287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839167" y="3915140"/>
            <a:ext cx="4448833" cy="6371860"/>
            <a:chOff x="0" y="0"/>
            <a:chExt cx="443357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0"/>
                  </a:lnTo>
                  <a:lnTo>
                    <a:pt x="4433570" y="0"/>
                  </a:ln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blipFill>
              <a:blip r:embed="rId3"/>
              <a:stretch>
                <a:fillRect t="-2364" b="-236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21890" y="1251717"/>
            <a:ext cx="637410" cy="281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2551024"/>
            <a:ext cx="7391400" cy="38116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3"/>
          <p:cNvSpPr txBox="1"/>
          <p:nvPr/>
        </p:nvSpPr>
        <p:spPr>
          <a:xfrm>
            <a:off x="6172200" y="2962218"/>
            <a:ext cx="6553200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b="1" smtClean="0">
                <a:latin typeface="Arial" pitchFamily="34" charset="0"/>
                <a:cs typeface="Arial" pitchFamily="34" charset="0"/>
              </a:rPr>
              <a:t>HOẠT ĐỘNG 1: THAM QUAN TÌM HIỂU LÀNG NGHỀ TRUYỀN THỐNG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83927" y="0"/>
            <a:ext cx="9804073" cy="10287000"/>
          </a:xfrm>
          <a:prstGeom prst="rect">
            <a:avLst/>
          </a:prstGeom>
          <a:solidFill>
            <a:srgbClr val="800000"/>
          </a:solidFill>
        </p:spPr>
      </p:sp>
      <p:grpSp>
        <p:nvGrpSpPr>
          <p:cNvPr id="3" name="Group 3"/>
          <p:cNvGrpSpPr/>
          <p:nvPr/>
        </p:nvGrpSpPr>
        <p:grpSpPr>
          <a:xfrm>
            <a:off x="8619510" y="2324100"/>
            <a:ext cx="9516090" cy="1978321"/>
            <a:chOff x="0" y="0"/>
            <a:chExt cx="3219023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19509" y="4808908"/>
            <a:ext cx="9516091" cy="2087191"/>
            <a:chOff x="0" y="0"/>
            <a:chExt cx="3219023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14"/>
          <p:cNvSpPr txBox="1"/>
          <p:nvPr/>
        </p:nvSpPr>
        <p:spPr>
          <a:xfrm>
            <a:off x="8824845" y="5463936"/>
            <a:ext cx="735544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000" b="1" spc="59" smtClean="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Địa điểm: </a:t>
            </a:r>
            <a:endParaRPr lang="en-US" sz="4000" b="1" spc="59">
              <a:solidFill>
                <a:srgbClr val="14110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8782134" y="2743809"/>
            <a:ext cx="8362866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spc="60" smtClean="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Thời gian: </a:t>
            </a:r>
            <a:endParaRPr lang="en-US" sz="4000" b="1" spc="60">
              <a:solidFill>
                <a:srgbClr val="14110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416051" y="1442023"/>
            <a:ext cx="806787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 số lưu ý</a:t>
            </a:r>
            <a:endParaRPr lang="en-US" sz="5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3"/>
          <p:cNvGrpSpPr/>
          <p:nvPr/>
        </p:nvGrpSpPr>
        <p:grpSpPr>
          <a:xfrm>
            <a:off x="8573001" y="7277100"/>
            <a:ext cx="9516090" cy="1978321"/>
            <a:chOff x="0" y="0"/>
            <a:chExt cx="3219023" cy="795392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854662" y="7758428"/>
            <a:ext cx="477090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spc="60" smtClean="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Trang phục:</a:t>
            </a:r>
            <a:endParaRPr lang="en-US" sz="4000" b="1" spc="60">
              <a:solidFill>
                <a:srgbClr val="14110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" y="3392067"/>
            <a:ext cx="65770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55209" y="1079303"/>
            <a:ext cx="15580360" cy="7569397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7" name="TextBox 7"/>
          <p:cNvSpPr txBox="1"/>
          <p:nvPr/>
        </p:nvSpPr>
        <p:spPr>
          <a:xfrm>
            <a:off x="1600199" y="1575792"/>
            <a:ext cx="1485900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Nghe nghệ nhân hoặc người đại diện của cơ sở truyền thống giới thiệu về nghề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các hoạt động của người làm nghề ở nơi tham quan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việc sử dụng các dụng cụ lao động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Phỏng vấn người làm nghề truyền thống (theo phiếu đã thiết kế)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 chép ngắn gọn những điều quan sát và nghe được</a:t>
            </a:r>
            <a:endParaRPr lang="en-US" sz="4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05740" y="688988"/>
            <a:ext cx="119634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Nội dung buổi tham quan trải nghiệm</a:t>
            </a:r>
            <a:endParaRPr lang="en-US" sz="4800" b="1">
              <a:solidFill>
                <a:srgbClr val="F6F5F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79713" y="2705100"/>
            <a:ext cx="15087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000" b="1" u="sng" smtClean="0">
                <a:solidFill>
                  <a:schemeClr val="bg1"/>
                </a:solidFill>
              </a:rPr>
              <a:t>+ </a:t>
            </a:r>
            <a:r>
              <a:rPr lang="vi-VN" sz="4000" b="1" u="sng">
                <a:solidFill>
                  <a:schemeClr val="bg1"/>
                </a:solidFill>
              </a:rPr>
              <a:t>Trải nghiệm qua tham quan: </a:t>
            </a:r>
            <a:r>
              <a:rPr lang="vi-VN" sz="4000">
                <a:solidFill>
                  <a:schemeClr val="bg1"/>
                </a:solidFill>
              </a:rPr>
              <a:t>tìm hiểu các hoạt động đang diễn ra tại cơ sở sản xuất; các loại sản phẩm do cơ sở sản xuất làm ra và giá trị của sản phẩm; </a:t>
            </a:r>
            <a:endParaRPr lang="vi-VN" sz="4000" smtClean="0">
              <a:solidFill>
                <a:schemeClr val="bg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vi-VN" sz="4000" smtClean="0">
                <a:solidFill>
                  <a:schemeClr val="bg1"/>
                </a:solidFill>
              </a:rPr>
              <a:t>+ </a:t>
            </a:r>
            <a:r>
              <a:rPr lang="vi-VN" sz="4000" b="1" u="sng">
                <a:solidFill>
                  <a:schemeClr val="bg1"/>
                </a:solidFill>
              </a:rPr>
              <a:t>Trải nghiệm qua làm một số công đoạn </a:t>
            </a:r>
            <a:r>
              <a:rPr lang="vi-VN" sz="4000">
                <a:solidFill>
                  <a:schemeClr val="bg1"/>
                </a:solidFill>
              </a:rPr>
              <a:t>có yêu cầu </a:t>
            </a:r>
            <a:r>
              <a:rPr lang="vi-VN" sz="4000" smtClean="0">
                <a:solidFill>
                  <a:schemeClr val="bg1"/>
                </a:solidFill>
              </a:rPr>
              <a:t>kĩ </a:t>
            </a:r>
            <a:r>
              <a:rPr lang="vi-VN" sz="4000">
                <a:solidFill>
                  <a:schemeClr val="bg1"/>
                </a:solidFill>
              </a:rPr>
              <a:t>thuật đơn giản của nghề truyền thống tại cơ sở sản xuất.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93288"/>
            <a:ext cx="14097000" cy="13498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688988"/>
            <a:ext cx="1268314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 đích, yêu cầu buổi tham quan trải nghiệm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93288"/>
            <a:ext cx="14097000" cy="13498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628900"/>
            <a:ext cx="15468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</a:t>
            </a:r>
            <a:r>
              <a:rPr lang="vi-VN" sz="3600">
                <a:solidFill>
                  <a:srgbClr val="C00000"/>
                </a:solidFill>
              </a:rPr>
              <a:t>T</a:t>
            </a:r>
            <a:r>
              <a:rPr lang="vi-VN" sz="3600" smtClean="0">
                <a:solidFill>
                  <a:srgbClr val="C00000"/>
                </a:solidFill>
              </a:rPr>
              <a:t>ham </a:t>
            </a:r>
            <a:r>
              <a:rPr lang="vi-VN" sz="3600">
                <a:solidFill>
                  <a:srgbClr val="C00000"/>
                </a:solidFill>
              </a:rPr>
              <a:t>quan tìm hiểu thực tế một cơ sở làm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</a:t>
            </a:r>
            <a:r>
              <a:rPr lang="vi-VN" sz="3600">
                <a:solidFill>
                  <a:srgbClr val="C00000"/>
                </a:solidFill>
              </a:rPr>
              <a:t>T</a:t>
            </a:r>
            <a:r>
              <a:rPr lang="vi-VN" sz="3600" smtClean="0">
                <a:solidFill>
                  <a:srgbClr val="C00000"/>
                </a:solidFill>
              </a:rPr>
              <a:t>ham </a:t>
            </a:r>
            <a:r>
              <a:rPr lang="vi-VN" sz="3600">
                <a:solidFill>
                  <a:srgbClr val="C00000"/>
                </a:solidFill>
              </a:rPr>
              <a:t>gia làm một số công đoạn trong quy trình sản xuất của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</a:t>
            </a:r>
            <a:r>
              <a:rPr lang="vi-VN" sz="3600">
                <a:solidFill>
                  <a:srgbClr val="C00000"/>
                </a:solidFill>
              </a:rPr>
              <a:t>B</a:t>
            </a:r>
            <a:r>
              <a:rPr lang="vi-VN" sz="3600" smtClean="0">
                <a:solidFill>
                  <a:srgbClr val="C00000"/>
                </a:solidFill>
              </a:rPr>
              <a:t>iết </a:t>
            </a:r>
            <a:r>
              <a:rPr lang="vi-VN" sz="3600">
                <a:solidFill>
                  <a:srgbClr val="C00000"/>
                </a:solidFill>
              </a:rPr>
              <a:t>được hoạt động đặc trưng, những yêu cầu cơ bản, trang thiết bị, dụng cụ lao động của nghề truyền thống; các yêu cầu về an toàn khi sử dụng công cụ lao động. </a:t>
            </a:r>
            <a:endParaRPr lang="vi-VN" sz="360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600" smtClean="0">
                <a:solidFill>
                  <a:srgbClr val="C00000"/>
                </a:solidFill>
              </a:rPr>
              <a:t>=&gt; Nhận </a:t>
            </a:r>
            <a:r>
              <a:rPr lang="vi-VN" sz="3600">
                <a:solidFill>
                  <a:srgbClr val="C00000"/>
                </a:solidFill>
              </a:rPr>
              <a:t>biết và nêu được một số đặc điểm của bản thân phù hợp hoặc chưa phù hợp với công việc của nghề truyền thống.</a:t>
            </a:r>
          </a:p>
        </p:txBody>
      </p:sp>
    </p:spTree>
    <p:extLst>
      <p:ext uri="{BB962C8B-B14F-4D97-AF65-F5344CB8AC3E}">
        <p14:creationId xmlns:p14="http://schemas.microsoft.com/office/powerpoint/2010/main" val="35494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09613"/>
            <a:ext cx="6934200" cy="885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7438"/>
            <a:ext cx="7090120" cy="47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6421819"/>
            <a:ext cx="825246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latin typeface="Arial" pitchFamily="34" charset="0"/>
                <a:cs typeface="Arial" pitchFamily="34" charset="0"/>
              </a:rPr>
              <a:t>HOẠT ĐỘNG 2: THAM GIA THỰC HIỆN CÔNG VIỆC CỦA LÀNG NGHỀ TRUYỀN THỐNG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517082313_wm_shs-hoat-dong-trai-nghiem-huong-nghiep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5" t="75662" r="8802" b="8080"/>
          <a:stretch/>
        </p:blipFill>
        <p:spPr bwMode="auto">
          <a:xfrm>
            <a:off x="3200400" y="4035287"/>
            <a:ext cx="11033761" cy="55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292" y="954438"/>
            <a:ext cx="1614435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Trực tiếp tham gia thực hiện một số công việc của nghề truyền thống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Đảm bảo an toàn khi trải nghiệm lao động ở làng nghề</a:t>
            </a:r>
            <a:endParaRPr lang="vi-VN" sz="4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417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Xanh dương Đơn giản Hoạt họa Bản thuyết trình</dc:title>
  <dc:creator>DELL</dc:creator>
  <cp:lastModifiedBy>DELL</cp:lastModifiedBy>
  <cp:revision>16</cp:revision>
  <dcterms:created xsi:type="dcterms:W3CDTF">2006-08-16T00:00:00Z</dcterms:created>
  <dcterms:modified xsi:type="dcterms:W3CDTF">2021-09-27T01:34:13Z</dcterms:modified>
  <dc:identifier>DAEoEx8m_EA</dc:identifier>
</cp:coreProperties>
</file>