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7" r:id="rId2"/>
    <p:sldId id="446" r:id="rId3"/>
    <p:sldId id="459" r:id="rId4"/>
    <p:sldId id="447" r:id="rId5"/>
    <p:sldId id="448" r:id="rId6"/>
    <p:sldId id="414" r:id="rId7"/>
    <p:sldId id="449" r:id="rId8"/>
    <p:sldId id="451" r:id="rId9"/>
    <p:sldId id="452" r:id="rId10"/>
    <p:sldId id="335" r:id="rId11"/>
    <p:sldId id="442" r:id="rId12"/>
    <p:sldId id="441" r:id="rId13"/>
    <p:sldId id="427" r:id="rId14"/>
    <p:sldId id="276" r:id="rId15"/>
    <p:sldId id="44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p:scale>
          <a:sx n="77" d="100"/>
          <a:sy n="77" d="100"/>
        </p:scale>
        <p:origin x="-25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70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946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15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157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355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433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914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24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04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15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358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6335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351373" y="80354"/>
            <a:ext cx="5739783"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800" b="1" dirty="0" smtClean="0">
                <a:solidFill>
                  <a:srgbClr val="0000FF"/>
                </a:solidFill>
                <a:latin typeface="Times New Roman" panose="02020603050405020304" pitchFamily="18" charset="0"/>
                <a:cs typeface="Times New Roman" panose="02020603050405020304" pitchFamily="18" charset="0"/>
              </a:rPr>
              <a:t>Theo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xuất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16.1 </a:t>
            </a:r>
            <a:r>
              <a:rPr lang="en-US" sz="2800" b="1" dirty="0" err="1">
                <a:solidFill>
                  <a:srgbClr val="0000FF"/>
                </a:solidFill>
                <a:latin typeface="Times New Roman" panose="02020603050405020304" pitchFamily="18" charset="0"/>
                <a:cs typeface="Times New Roman" panose="02020603050405020304" pitchFamily="18" charset="0"/>
              </a:rPr>
              <a:t>thì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kĩ</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không</a:t>
            </a:r>
            <a:r>
              <a:rPr lang="en-US" sz="2800" b="1" dirty="0" smtClean="0">
                <a:solidFill>
                  <a:srgbClr val="0000FF"/>
                </a:solidFill>
                <a:latin typeface="Times New Roman" panose="02020603050405020304" pitchFamily="18" charset="0"/>
                <a:cs typeface="Times New Roman" panose="02020603050405020304" pitchFamily="18" charset="0"/>
              </a:rPr>
              <a:t>?</a:t>
            </a:r>
          </a:p>
          <a:p>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Người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liên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Xe đạp</a:t>
            </a:r>
            <a:endParaRPr lang="en-US" sz="2000"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686" y="80353"/>
            <a:ext cx="6934552" cy="5652231"/>
          </a:xfrm>
          <a:prstGeom prst="rect">
            <a:avLst/>
          </a:prstGeom>
        </p:spPr>
      </p:pic>
      <p:sp>
        <p:nvSpPr>
          <p:cNvPr id="4" name="TextBox 3"/>
          <p:cNvSpPr txBox="1"/>
          <p:nvPr/>
        </p:nvSpPr>
        <p:spPr>
          <a:xfrm>
            <a:off x="1025611" y="271849"/>
            <a:ext cx="418894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KHỞI ĐỘNG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572390"/>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
        <p:nvSpPr>
          <p:cNvPr id="2" name="Rectangle 1"/>
          <p:cNvSpPr/>
          <p:nvPr/>
        </p:nvSpPr>
        <p:spPr>
          <a:xfrm>
            <a:off x="1248032" y="1769862"/>
            <a:ext cx="10224389" cy="954107"/>
          </a:xfrm>
          <a:prstGeom prst="rect">
            <a:avLst/>
          </a:prstGeom>
        </p:spPr>
        <p:txBody>
          <a:bodyPr wrap="square">
            <a:spAutoFit/>
          </a:bodyPr>
          <a:lstStyle/>
          <a:p>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1.Điện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120266" y="2796483"/>
            <a:ext cx="8050491" cy="2118447"/>
          </a:xfrm>
          <a:prstGeom prst="rect">
            <a:avLst/>
          </a:prstGeom>
        </p:spPr>
      </p:pic>
      <p:sp>
        <p:nvSpPr>
          <p:cNvPr id="6" name="Rectangle 5"/>
          <p:cNvSpPr/>
          <p:nvPr/>
        </p:nvSpPr>
        <p:spPr>
          <a:xfrm>
            <a:off x="1334529" y="5112639"/>
            <a:ext cx="9406167" cy="954107"/>
          </a:xfrm>
          <a:prstGeom prst="rect">
            <a:avLst/>
          </a:prstGeom>
        </p:spPr>
        <p:txBody>
          <a:bodyPr wrap="square">
            <a:spAutoFit/>
          </a:bodyPr>
          <a:lstStyle/>
          <a:p>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a:t>
            </a:r>
            <a:r>
              <a:rPr lang="en-US" sz="2800" b="1" smtClean="0">
                <a:latin typeface="Times New Roman" panose="02020603050405020304" pitchFamily="18" charset="0"/>
                <a:cs typeface="Times New Roman" panose="02020603050405020304" pitchFamily="18" charset="0"/>
              </a:rPr>
              <a:t>hình dưới đây theo </a:t>
            </a:r>
            <a:r>
              <a:rPr lang="en-US" sz="2800" b="1">
                <a:latin typeface="Times New Roman" panose="02020603050405020304" pitchFamily="18" charset="0"/>
                <a:cs typeface="Times New Roman" panose="02020603050405020304" pitchFamily="18" charset="0"/>
              </a:rPr>
              <a:t>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 Các loại máy may</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dưới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theo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210507" y="1526499"/>
            <a:ext cx="2859264" cy="1834539"/>
          </a:xfrm>
          <a:prstGeom prst="rect">
            <a:avLst/>
          </a:prstGeom>
        </p:spPr>
      </p:pic>
      <p:pic>
        <p:nvPicPr>
          <p:cNvPr id="6" name="Picture 5"/>
          <p:cNvPicPr>
            <a:picLocks noChangeAspect="1"/>
          </p:cNvPicPr>
          <p:nvPr/>
        </p:nvPicPr>
        <p:blipFill>
          <a:blip r:embed="rId4"/>
          <a:stretch>
            <a:fillRect/>
          </a:stretch>
        </p:blipFill>
        <p:spPr>
          <a:xfrm>
            <a:off x="3108297" y="1526498"/>
            <a:ext cx="3181739" cy="1809826"/>
          </a:xfrm>
          <a:prstGeom prst="rect">
            <a:avLst/>
          </a:prstGeom>
        </p:spPr>
      </p:pic>
      <p:pic>
        <p:nvPicPr>
          <p:cNvPr id="8" name="Picture 7"/>
          <p:cNvPicPr>
            <a:picLocks noChangeAspect="1"/>
          </p:cNvPicPr>
          <p:nvPr/>
        </p:nvPicPr>
        <p:blipFill>
          <a:blip r:embed="rId5"/>
          <a:stretch>
            <a:fillRect/>
          </a:stretch>
        </p:blipFill>
        <p:spPr>
          <a:xfrm>
            <a:off x="6251510" y="1547183"/>
            <a:ext cx="2827176" cy="1628503"/>
          </a:xfrm>
          <a:prstGeom prst="rect">
            <a:avLst/>
          </a:prstGeom>
        </p:spPr>
      </p:pic>
      <p:pic>
        <p:nvPicPr>
          <p:cNvPr id="9" name="Picture 8"/>
          <p:cNvPicPr>
            <a:picLocks noChangeAspect="1"/>
          </p:cNvPicPr>
          <p:nvPr/>
        </p:nvPicPr>
        <p:blipFill>
          <a:blip r:embed="rId6"/>
          <a:stretch>
            <a:fillRect/>
          </a:stretch>
        </p:blipFill>
        <p:spPr>
          <a:xfrm>
            <a:off x="9187826" y="1526497"/>
            <a:ext cx="2793645" cy="1575049"/>
          </a:xfrm>
          <a:prstGeom prst="rect">
            <a:avLst/>
          </a:prstGeom>
        </p:spPr>
      </p:pic>
      <p:sp>
        <p:nvSpPr>
          <p:cNvPr id="10" name="TextBox 9"/>
          <p:cNvSpPr txBox="1"/>
          <p:nvPr/>
        </p:nvSpPr>
        <p:spPr>
          <a:xfrm>
            <a:off x="1080793" y="3228147"/>
            <a:ext cx="10814180" cy="707886"/>
          </a:xfrm>
          <a:prstGeom prst="rect">
            <a:avLst/>
          </a:prstGeom>
          <a:noFill/>
        </p:spPr>
        <p:txBody>
          <a:bodyPr wrap="square" rtlCol="0">
            <a:spAutoFit/>
          </a:bodyPr>
          <a:lstStyle/>
          <a:p>
            <a:pPr marL="342900" indent="-342900">
              <a:buAutoNum type="alphaLcParenR"/>
            </a:pPr>
            <a:r>
              <a:rPr lang="en-US" sz="2000" i="1" dirty="0" smtClean="0">
                <a:latin typeface="Times New Roman" panose="02020603050405020304" pitchFamily="18" charset="0"/>
                <a:cs typeface="Times New Roman" panose="02020603050405020304" pitchFamily="18" charset="0"/>
              </a:rPr>
              <a:t>                                                  b)                                            c)                                            d)</a:t>
            </a:r>
          </a:p>
          <a:p>
            <a:r>
              <a:rPr lang="en-US" dirty="0" smtClean="0"/>
              <a:t>                                            </a:t>
            </a:r>
            <a:r>
              <a:rPr lang="en-US" sz="2000" b="1" i="1" dirty="0" err="1" smtClean="0">
                <a:latin typeface="Times New Roman" panose="02020603050405020304" pitchFamily="18" charset="0"/>
                <a:cs typeface="Times New Roman" panose="02020603050405020304" pitchFamily="18" charset="0"/>
              </a:rPr>
              <a:t>Hình</a:t>
            </a:r>
            <a:r>
              <a:rPr lang="en-US" sz="2000" b="1" i="1" dirty="0" smtClean="0">
                <a:latin typeface="Times New Roman" panose="02020603050405020304" pitchFamily="18" charset="0"/>
                <a:cs typeface="Times New Roman" panose="02020603050405020304" pitchFamily="18" charset="0"/>
              </a:rPr>
              <a:t> 13.4. </a:t>
            </a:r>
            <a:r>
              <a:rPr lang="en-US" sz="2000" b="1" i="1" dirty="0" err="1" smtClean="0">
                <a:latin typeface="Times New Roman" panose="02020603050405020304" pitchFamily="18" charset="0"/>
                <a:cs typeface="Times New Roman" panose="02020603050405020304" pitchFamily="18" charset="0"/>
              </a:rPr>
              <a:t>Các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loại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máy</a:t>
            </a:r>
            <a:r>
              <a:rPr lang="en-US" sz="2000" b="1" i="1" dirty="0" smtClean="0">
                <a:latin typeface="Times New Roman" panose="02020603050405020304" pitchFamily="18" charset="0"/>
                <a:cs typeface="Times New Roman" panose="02020603050405020304" pitchFamily="18" charset="0"/>
              </a:rPr>
              <a:t> may</a:t>
            </a:r>
            <a:endParaRPr lang="en-US" sz="2000" b="1" i="1" dirty="0">
              <a:latin typeface="Times New Roman" panose="02020603050405020304" pitchFamily="18" charset="0"/>
              <a:cs typeface="Times New Roman" panose="02020603050405020304" pitchFamily="18" charset="0"/>
            </a:endParaRPr>
          </a:p>
        </p:txBody>
      </p:sp>
      <p:sp>
        <p:nvSpPr>
          <p:cNvPr id="2" name="Rectangle 1"/>
          <p:cNvSpPr/>
          <p:nvPr/>
        </p:nvSpPr>
        <p:spPr>
          <a:xfrm>
            <a:off x="401216" y="3723707"/>
            <a:ext cx="11790784" cy="2677656"/>
          </a:xfrm>
          <a:prstGeom prst="rect">
            <a:avLst/>
          </a:prstGeom>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2</a:t>
            </a:r>
            <a:r>
              <a:rPr lang="vi-VN" sz="2800" b="1" dirty="0" smtClean="0">
                <a:solidFill>
                  <a:srgbClr val="0000FF"/>
                </a:solidFill>
                <a:latin typeface="Times New Roman" panose="02020603050405020304" pitchFamily="18"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a</a:t>
            </a:r>
            <a:r>
              <a:rPr lang="vi-VN" sz="2800" b="1" dirty="0">
                <a:solidFill>
                  <a:srgbClr val="0000FF"/>
                </a:solidFill>
                <a:latin typeface="Times New Roman" panose="02020603050405020304" pitchFamily="18" charset="0"/>
                <a:cs typeface="Times New Roman" panose="02020603050405020304" pitchFamily="18" charset="0"/>
              </a:rPr>
              <a:t>) → d) → b) → c).</a:t>
            </a:r>
          </a:p>
          <a:p>
            <a:r>
              <a:rPr lang="vi-VN" sz="2800" b="1" dirty="0">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800" b="1" dirty="0">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 </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
        <p:nvSpPr>
          <p:cNvPr id="2" name="Rectangle 1"/>
          <p:cNvSpPr/>
          <p:nvPr/>
        </p:nvSpPr>
        <p:spPr>
          <a:xfrm>
            <a:off x="630196" y="2716459"/>
            <a:ext cx="11275858" cy="3785652"/>
          </a:xfrm>
          <a:prstGeom prst="rect">
            <a:avLst/>
          </a:prstGeom>
        </p:spPr>
        <p:txBody>
          <a:bodyPr wrap="square">
            <a:spAutoFit/>
          </a:bodyPr>
          <a:lstStyle/>
          <a:p>
            <a:r>
              <a:rPr lang="vi-VN" sz="2400" dirty="0">
                <a:solidFill>
                  <a:srgbClr val="0000FF"/>
                </a:solidFill>
                <a:latin typeface="Times New Roman" panose="02020603050405020304" pitchFamily="18" charset="0"/>
                <a:cs typeface="Times New Roman" panose="02020603050405020304" pitchFamily="18" charset="0"/>
              </a:rPr>
              <a:t>1. Ngành nghề liên quan đến thiết kế điện thoại:</a:t>
            </a:r>
          </a:p>
          <a:p>
            <a:r>
              <a:rPr lang="vi-VN" sz="2400" dirty="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r>
              <a:rPr lang="vi-VN" sz="2400" dirty="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a:p>
            <a:r>
              <a:rPr lang="vi-VN" sz="2400" dirty="0">
                <a:solidFill>
                  <a:srgbClr val="0000FF"/>
                </a:solidFill>
                <a:latin typeface="Times New Roman" panose="02020603050405020304" pitchFamily="18" charset="0"/>
                <a:cs typeface="Times New Roman" panose="02020603050405020304" pitchFamily="18" charset="0"/>
              </a:rPr>
              <a:t>2. Sản phẩm: ti vi</a:t>
            </a:r>
          </a:p>
          <a:p>
            <a:r>
              <a:rPr lang="vi-VN" sz="2400" dirty="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dirty="0">
                <a:solidFill>
                  <a:srgbClr val="0000FF"/>
                </a:solidFill>
                <a:latin typeface="Times New Roman" panose="02020603050405020304" pitchFamily="18" charset="0"/>
                <a:cs typeface="Times New Roman" panose="02020603050405020304" pitchFamily="18" charset="0"/>
              </a:rPr>
              <a:t>+ Giai đoạn 1920: từ những chiếc radio có hình ảnh đến hình ảnh có màu</a:t>
            </a:r>
          </a:p>
          <a:p>
            <a:r>
              <a:rPr lang="vi-VN" sz="2400" dirty="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dirty="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363731" y="80354"/>
            <a:ext cx="5727426" cy="5060057"/>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800" b="1" dirty="0" smtClean="0">
                <a:solidFill>
                  <a:srgbClr val="0000FF"/>
                </a:solidFill>
                <a:latin typeface="Times New Roman" panose="02020603050405020304" pitchFamily="18" charset="0"/>
                <a:cs typeface="Times New Roman" panose="02020603050405020304" pitchFamily="18" charset="0"/>
              </a:rPr>
              <a:t>Theo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xuất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16.1 </a:t>
            </a:r>
            <a:r>
              <a:rPr lang="en-US" sz="2800" b="1" dirty="0" err="1">
                <a:solidFill>
                  <a:srgbClr val="0000FF"/>
                </a:solidFill>
                <a:latin typeface="Times New Roman" panose="02020603050405020304" pitchFamily="18" charset="0"/>
                <a:cs typeface="Times New Roman" panose="02020603050405020304" pitchFamily="18" charset="0"/>
              </a:rPr>
              <a:t>thì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kĩ</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smtClean="0">
                <a:solidFill>
                  <a:srgbClr val="0000FF"/>
                </a:solidFill>
                <a:latin typeface="Times New Roman" panose="02020603050405020304" pitchFamily="18" charset="0"/>
                <a:cs typeface="Times New Roman" panose="02020603050405020304" pitchFamily="18" charset="0"/>
              </a:rPr>
              <a:t>?</a:t>
            </a:r>
          </a:p>
          <a:p>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liên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335291" y="3856456"/>
            <a:ext cx="3209192" cy="400110"/>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Hình</a:t>
            </a:r>
            <a:r>
              <a:rPr lang="en-US" sz="2000" b="1" i="1" dirty="0" smtClean="0">
                <a:latin typeface="Times New Roman" panose="02020603050405020304" pitchFamily="18" charset="0"/>
                <a:cs typeface="Times New Roman" panose="02020603050405020304" pitchFamily="18" charset="0"/>
              </a:rPr>
              <a:t> 16.1. </a:t>
            </a:r>
            <a:r>
              <a:rPr lang="en-US" sz="2000" b="1" i="1" dirty="0" err="1" smtClean="0">
                <a:latin typeface="Times New Roman" panose="02020603050405020304" pitchFamily="18" charset="0"/>
                <a:cs typeface="Times New Roman" panose="02020603050405020304" pitchFamily="18" charset="0"/>
              </a:rPr>
              <a:t>Xe</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đạp</a:t>
            </a:r>
            <a:endParaRPr lang="en-US" sz="2000" b="1"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686" y="80354"/>
            <a:ext cx="6934552" cy="4331008"/>
          </a:xfrm>
          <a:prstGeom prst="rect">
            <a:avLst/>
          </a:prstGeom>
        </p:spPr>
      </p:pic>
      <p:sp>
        <p:nvSpPr>
          <p:cNvPr id="4" name="Rectangle 3"/>
          <p:cNvSpPr/>
          <p:nvPr/>
        </p:nvSpPr>
        <p:spPr>
          <a:xfrm>
            <a:off x="305444" y="4614912"/>
            <a:ext cx="11886556" cy="1384995"/>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1. </a:t>
            </a:r>
            <a:r>
              <a:rPr lang="vi-VN" sz="2800" dirty="0" smtClean="0">
                <a:solidFill>
                  <a:srgbClr val="FF0000"/>
                </a:solidFill>
                <a:latin typeface="Times New Roman" panose="02020603050405020304" pitchFamily="18" charset="0"/>
                <a:cs typeface="Times New Roman" panose="02020603050405020304" pitchFamily="18" charset="0"/>
              </a:rPr>
              <a:t>Theo </a:t>
            </a:r>
            <a:r>
              <a:rPr lang="vi-VN" sz="2800" dirty="0">
                <a:solidFill>
                  <a:srgbClr val="FF0000"/>
                </a:solidFill>
                <a:latin typeface="Times New Roman" panose="02020603050405020304" pitchFamily="18" charset="0"/>
                <a:cs typeface="Times New Roman" panose="02020603050405020304" pitchFamily="18" charset="0"/>
              </a:rPr>
              <a:t>em, để sản xuất được chiếc xe đạp như ở Hình 16.1 thì có cần thiết kế kĩ thuật.</a:t>
            </a:r>
          </a:p>
          <a:p>
            <a:r>
              <a:rPr lang="en-US" sz="2800" dirty="0" smtClean="0">
                <a:solidFill>
                  <a:srgbClr val="FF0000"/>
                </a:solidFill>
                <a:latin typeface="Times New Roman" panose="02020603050405020304" pitchFamily="18" charset="0"/>
                <a:cs typeface="Times New Roman" panose="02020603050405020304" pitchFamily="18" charset="0"/>
              </a:rPr>
              <a:t>2. </a:t>
            </a:r>
            <a:r>
              <a:rPr lang="vi-VN" sz="2800" dirty="0" smtClean="0">
                <a:solidFill>
                  <a:srgbClr val="FF0000"/>
                </a:solidFill>
                <a:latin typeface="Times New Roman" panose="02020603050405020304" pitchFamily="18" charset="0"/>
                <a:cs typeface="Times New Roman" panose="02020603050405020304" pitchFamily="18" charset="0"/>
              </a:rPr>
              <a:t>Người </a:t>
            </a:r>
            <a:r>
              <a:rPr lang="vi-VN" sz="2800" dirty="0">
                <a:solidFill>
                  <a:srgbClr val="FF0000"/>
                </a:solidFill>
                <a:latin typeface="Times New Roman" panose="02020603050405020304" pitchFamily="18" charset="0"/>
                <a:cs typeface="Times New Roman" panose="02020603050405020304" pitchFamily="18" charset="0"/>
              </a:rPr>
              <a:t>thiết kế liên quan đến ngành nghề thiết kế kĩ thuật: kĩ sư cơ khí.</a:t>
            </a:r>
          </a:p>
        </p:txBody>
      </p:sp>
    </p:spTree>
    <p:extLst>
      <p:ext uri="{BB962C8B-B14F-4D97-AF65-F5344CB8AC3E}">
        <p14:creationId xmlns:p14="http://schemas.microsoft.com/office/powerpoint/2010/main" val="5615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611" y="1519881"/>
            <a:ext cx="10441459" cy="1938992"/>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CHỦ ĐỀ 5. THIẾT KẾ KĨ THUẬT</a:t>
            </a:r>
          </a:p>
          <a:p>
            <a:pPr algn="ctr"/>
            <a:r>
              <a:rPr lang="en-US" sz="4000" dirty="0" smtClean="0">
                <a:solidFill>
                  <a:srgbClr val="FF0000"/>
                </a:solidFill>
                <a:latin typeface="Times New Roman" pitchFamily="18" charset="0"/>
                <a:cs typeface="Times New Roman" pitchFamily="18" charset="0"/>
              </a:rPr>
              <a:t>BÀI 16. KHÁI QUÁT CHUNG VỀ THIẾT KẾ KĨ THUẬT( TIẾT 1)</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6944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71599" y="1927653"/>
            <a:ext cx="8007179" cy="4030475"/>
          </a:xfrm>
          <a:prstGeom prst="rect">
            <a:avLst/>
          </a:prstGeom>
        </p:spPr>
      </p:pic>
      <p:sp>
        <p:nvSpPr>
          <p:cNvPr id="7" name="TextBox 6"/>
          <p:cNvSpPr txBox="1"/>
          <p:nvPr/>
        </p:nvSpPr>
        <p:spPr>
          <a:xfrm>
            <a:off x="3999886" y="621226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16.2. Thiết kế ô tô</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205310" y="151679"/>
            <a:ext cx="11676668" cy="1815882"/>
          </a:xfrm>
          <a:prstGeom prst="rect">
            <a:avLst/>
          </a:prstGeom>
        </p:spPr>
        <p:txBody>
          <a:bodyPr wrap="square">
            <a:spAutoFit/>
          </a:bodyPr>
          <a:lstStyle/>
          <a:p>
            <a:r>
              <a:rPr lang="en-US" sz="2800" b="1" dirty="0" err="1" smtClean="0">
                <a:solidFill>
                  <a:srgbClr val="333333"/>
                </a:solidFill>
                <a:latin typeface="Times New Roman" panose="02020603050405020304" pitchFamily="18" charset="0"/>
                <a:ea typeface="Times New Roman" panose="02020603050405020304" pitchFamily="18" charset="0"/>
              </a:rPr>
              <a:t>Thảo</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luận</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nhóm</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trả</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lời</a:t>
            </a:r>
            <a:r>
              <a:rPr lang="en-US" sz="2800" b="1" dirty="0" smtClean="0">
                <a:solidFill>
                  <a:srgbClr val="333333"/>
                </a:solidFill>
                <a:latin typeface="Times New Roman" panose="02020603050405020304" pitchFamily="18" charset="0"/>
                <a:ea typeface="Times New Roman" panose="02020603050405020304" pitchFamily="18" charset="0"/>
              </a:rPr>
              <a:t> 2 </a:t>
            </a:r>
            <a:r>
              <a:rPr lang="en-US" sz="2800" b="1" dirty="0" err="1" smtClean="0">
                <a:solidFill>
                  <a:srgbClr val="333333"/>
                </a:solidFill>
                <a:latin typeface="Times New Roman" panose="02020603050405020304" pitchFamily="18" charset="0"/>
                <a:ea typeface="Times New Roman" panose="02020603050405020304" pitchFamily="18" charset="0"/>
              </a:rPr>
              <a:t>câu</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hỏi</a:t>
            </a:r>
            <a:r>
              <a:rPr lang="en-US" sz="2800" b="1" dirty="0" smtClean="0">
                <a:solidFill>
                  <a:srgbClr val="333333"/>
                </a:solidFill>
                <a:latin typeface="Times New Roman" panose="02020603050405020304" pitchFamily="18" charset="0"/>
                <a:ea typeface="Times New Roman" panose="02020603050405020304" pitchFamily="18" charset="0"/>
              </a:rPr>
              <a:t>:</a:t>
            </a:r>
          </a:p>
          <a:p>
            <a:r>
              <a:rPr lang="en-US" sz="2800" b="1" dirty="0" smtClean="0">
                <a:solidFill>
                  <a:srgbClr val="333333"/>
                </a:solidFill>
                <a:latin typeface="Times New Roman" panose="02020603050405020304" pitchFamily="18" charset="0"/>
                <a:ea typeface="Times New Roman" panose="02020603050405020304" pitchFamily="18" charset="0"/>
              </a:rPr>
              <a:t>1. </a:t>
            </a:r>
            <a:r>
              <a:rPr lang="en-US" sz="2800" b="1" dirty="0" err="1" smtClean="0">
                <a:solidFill>
                  <a:srgbClr val="333333"/>
                </a:solidFill>
                <a:latin typeface="Times New Roman" panose="02020603050405020304" pitchFamily="18" charset="0"/>
                <a:ea typeface="Times New Roman" panose="02020603050405020304" pitchFamily="18" charset="0"/>
              </a:rPr>
              <a:t>Quan</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sát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Hình</a:t>
            </a:r>
            <a:r>
              <a:rPr lang="en-US" sz="2800" b="1" dirty="0">
                <a:solidFill>
                  <a:srgbClr val="333333"/>
                </a:solidFill>
                <a:latin typeface="Times New Roman" panose="02020603050405020304" pitchFamily="18" charset="0"/>
                <a:ea typeface="Times New Roman" panose="02020603050405020304" pitchFamily="18" charset="0"/>
              </a:rPr>
              <a:t> 16.2 </a:t>
            </a:r>
            <a:r>
              <a:rPr lang="en-US" sz="2800" b="1" dirty="0" err="1">
                <a:solidFill>
                  <a:srgbClr val="333333"/>
                </a:solidFill>
                <a:latin typeface="Times New Roman" panose="02020603050405020304" pitchFamily="18" charset="0"/>
                <a:ea typeface="Times New Roman" panose="02020603050405020304" pitchFamily="18" charset="0"/>
              </a:rPr>
              <a:t>và</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cho</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biết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người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kế</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đang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thực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hiện</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công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việc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nào</a:t>
            </a:r>
            <a:r>
              <a:rPr lang="en-US" sz="2800" b="1" dirty="0">
                <a:solidFill>
                  <a:srgbClr val="333333"/>
                </a:solidFill>
                <a:latin typeface="Times New Roman" panose="02020603050405020304" pitchFamily="18" charset="0"/>
                <a:ea typeface="Times New Roman" panose="02020603050405020304" pitchFamily="18" charset="0"/>
              </a:rPr>
              <a:t>? </a:t>
            </a:r>
            <a:endParaRPr lang="en-US" sz="2800" b="1" dirty="0" smtClean="0">
              <a:solidFill>
                <a:srgbClr val="333333"/>
              </a:solidFill>
              <a:latin typeface="Times New Roman" panose="02020603050405020304" pitchFamily="18" charset="0"/>
              <a:ea typeface="Times New Roman" panose="02020603050405020304" pitchFamily="18" charset="0"/>
            </a:endParaRPr>
          </a:p>
          <a:p>
            <a:r>
              <a:rPr lang="en-US" sz="2800" b="1" dirty="0" smtClean="0">
                <a:solidFill>
                  <a:srgbClr val="333333"/>
                </a:solidFill>
                <a:latin typeface="Times New Roman" panose="02020603050405020304" pitchFamily="18" charset="0"/>
                <a:ea typeface="Times New Roman" panose="02020603050405020304" pitchFamily="18" charset="0"/>
              </a:rPr>
              <a:t>2. </a:t>
            </a:r>
            <a:r>
              <a:rPr lang="en-US" sz="2800" b="1" dirty="0" err="1" smtClean="0">
                <a:solidFill>
                  <a:srgbClr val="333333"/>
                </a:solidFill>
                <a:latin typeface="Times New Roman" panose="02020603050405020304" pitchFamily="18" charset="0"/>
                <a:ea typeface="Times New Roman" panose="02020603050405020304" pitchFamily="18" charset="0"/>
              </a:rPr>
              <a:t>Mục</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đích</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của</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việc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kế</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này</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là</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gì</a:t>
            </a:r>
            <a:r>
              <a:rPr lang="en-US" sz="2800" b="1" dirty="0">
                <a:solidFill>
                  <a:srgbClr val="333333"/>
                </a:solidFill>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37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93" y="126965"/>
            <a:ext cx="11676668" cy="1815882"/>
          </a:xfrm>
          <a:prstGeom prst="rect">
            <a:avLst/>
          </a:prstGeom>
        </p:spPr>
        <p:txBody>
          <a:bodyPr wrap="square">
            <a:spAutoFit/>
          </a:bodyPr>
          <a:lstStyle/>
          <a:p>
            <a:r>
              <a:rPr lang="en-US" sz="2800" b="1" dirty="0" err="1" smtClean="0">
                <a:solidFill>
                  <a:srgbClr val="333333"/>
                </a:solidFill>
                <a:latin typeface="Times New Roman" panose="02020603050405020304" pitchFamily="18" charset="0"/>
                <a:ea typeface="Times New Roman" panose="02020603050405020304" pitchFamily="18" charset="0"/>
              </a:rPr>
              <a:t>Thảo</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luận</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nhóm</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trả</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lời</a:t>
            </a:r>
            <a:r>
              <a:rPr lang="en-US" sz="2800" b="1" dirty="0" smtClean="0">
                <a:solidFill>
                  <a:srgbClr val="333333"/>
                </a:solidFill>
                <a:latin typeface="Times New Roman" panose="02020603050405020304" pitchFamily="18" charset="0"/>
                <a:ea typeface="Times New Roman" panose="02020603050405020304" pitchFamily="18" charset="0"/>
              </a:rPr>
              <a:t> 2 </a:t>
            </a:r>
            <a:r>
              <a:rPr lang="en-US" sz="2800" b="1" dirty="0" err="1" smtClean="0">
                <a:solidFill>
                  <a:srgbClr val="333333"/>
                </a:solidFill>
                <a:latin typeface="Times New Roman" panose="02020603050405020304" pitchFamily="18" charset="0"/>
                <a:ea typeface="Times New Roman" panose="02020603050405020304" pitchFamily="18" charset="0"/>
              </a:rPr>
              <a:t>câu</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hỏi</a:t>
            </a:r>
            <a:r>
              <a:rPr lang="en-US" sz="2800" b="1" dirty="0" smtClean="0">
                <a:solidFill>
                  <a:srgbClr val="333333"/>
                </a:solidFill>
                <a:latin typeface="Times New Roman" panose="02020603050405020304" pitchFamily="18" charset="0"/>
                <a:ea typeface="Times New Roman" panose="02020603050405020304" pitchFamily="18" charset="0"/>
              </a:rPr>
              <a:t>:</a:t>
            </a:r>
          </a:p>
          <a:p>
            <a:r>
              <a:rPr lang="en-US" sz="2800" b="1" dirty="0" smtClean="0">
                <a:solidFill>
                  <a:srgbClr val="333333"/>
                </a:solidFill>
                <a:latin typeface="Times New Roman" panose="02020603050405020304" pitchFamily="18" charset="0"/>
                <a:ea typeface="Times New Roman" panose="02020603050405020304" pitchFamily="18" charset="0"/>
              </a:rPr>
              <a:t>1. </a:t>
            </a:r>
            <a:r>
              <a:rPr lang="en-US" sz="2800" b="1" dirty="0" err="1" smtClean="0">
                <a:solidFill>
                  <a:srgbClr val="333333"/>
                </a:solidFill>
                <a:latin typeface="Times New Roman" panose="02020603050405020304" pitchFamily="18" charset="0"/>
                <a:ea typeface="Times New Roman" panose="02020603050405020304" pitchFamily="18" charset="0"/>
              </a:rPr>
              <a:t>Quan</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sát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Hình</a:t>
            </a:r>
            <a:r>
              <a:rPr lang="en-US" sz="2800" b="1" dirty="0">
                <a:solidFill>
                  <a:srgbClr val="333333"/>
                </a:solidFill>
                <a:latin typeface="Times New Roman" panose="02020603050405020304" pitchFamily="18" charset="0"/>
                <a:ea typeface="Times New Roman" panose="02020603050405020304" pitchFamily="18" charset="0"/>
              </a:rPr>
              <a:t> 16.2 </a:t>
            </a:r>
            <a:r>
              <a:rPr lang="en-US" sz="2800" b="1" dirty="0" err="1">
                <a:solidFill>
                  <a:srgbClr val="333333"/>
                </a:solidFill>
                <a:latin typeface="Times New Roman" panose="02020603050405020304" pitchFamily="18" charset="0"/>
                <a:ea typeface="Times New Roman" panose="02020603050405020304" pitchFamily="18" charset="0"/>
              </a:rPr>
              <a:t>và</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cho</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biết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người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kế</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đang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thực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hiện</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công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việc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nào</a:t>
            </a:r>
            <a:r>
              <a:rPr lang="en-US" sz="2800" b="1" dirty="0">
                <a:solidFill>
                  <a:srgbClr val="333333"/>
                </a:solidFill>
                <a:latin typeface="Times New Roman" panose="02020603050405020304" pitchFamily="18" charset="0"/>
                <a:ea typeface="Times New Roman" panose="02020603050405020304" pitchFamily="18" charset="0"/>
              </a:rPr>
              <a:t>? </a:t>
            </a:r>
            <a:endParaRPr lang="en-US" sz="2800" b="1" dirty="0" smtClean="0">
              <a:solidFill>
                <a:srgbClr val="333333"/>
              </a:solidFill>
              <a:latin typeface="Times New Roman" panose="02020603050405020304" pitchFamily="18" charset="0"/>
              <a:ea typeface="Times New Roman" panose="02020603050405020304" pitchFamily="18" charset="0"/>
            </a:endParaRPr>
          </a:p>
          <a:p>
            <a:r>
              <a:rPr lang="en-US" sz="2800" b="1" dirty="0" smtClean="0">
                <a:solidFill>
                  <a:srgbClr val="333333"/>
                </a:solidFill>
                <a:latin typeface="Times New Roman" panose="02020603050405020304" pitchFamily="18" charset="0"/>
                <a:ea typeface="Times New Roman" panose="02020603050405020304" pitchFamily="18" charset="0"/>
              </a:rPr>
              <a:t>2. </a:t>
            </a:r>
            <a:r>
              <a:rPr lang="en-US" sz="2800" b="1" dirty="0" err="1" smtClean="0">
                <a:solidFill>
                  <a:srgbClr val="333333"/>
                </a:solidFill>
                <a:latin typeface="Times New Roman" panose="02020603050405020304" pitchFamily="18" charset="0"/>
                <a:ea typeface="Times New Roman" panose="02020603050405020304" pitchFamily="18" charset="0"/>
              </a:rPr>
              <a:t>Mục</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đích</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của</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việc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kế</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này</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là</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gì</a:t>
            </a:r>
            <a:r>
              <a:rPr lang="en-US" sz="2800" b="1" dirty="0">
                <a:solidFill>
                  <a:srgbClr val="333333"/>
                </a:solidFill>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7093" y="2113005"/>
            <a:ext cx="6180841" cy="4810983"/>
          </a:xfrm>
          <a:prstGeom prst="rect">
            <a:avLst/>
          </a:prstGeom>
        </p:spPr>
      </p:pic>
      <p:sp>
        <p:nvSpPr>
          <p:cNvPr id="3" name="Rectangle 2"/>
          <p:cNvSpPr/>
          <p:nvPr/>
        </p:nvSpPr>
        <p:spPr>
          <a:xfrm>
            <a:off x="6611332" y="1081072"/>
            <a:ext cx="5332429" cy="4893647"/>
          </a:xfrm>
          <a:prstGeom prst="rect">
            <a:avLst/>
          </a:prstGeom>
        </p:spPr>
        <p:txBody>
          <a:bodyPr wrap="square">
            <a:spAutoFit/>
          </a:bodyPr>
          <a:lstStyle/>
          <a:p>
            <a:r>
              <a:rPr lang="en-US" sz="2400" dirty="0" smtClean="0">
                <a:solidFill>
                  <a:srgbClr val="FF0000"/>
                </a:solidFill>
                <a:latin typeface="Times New Roman" panose="02020603050405020304" pitchFamily="18" charset="0"/>
                <a:ea typeface="Times New Roman" panose="02020603050405020304" pitchFamily="18" charset="0"/>
              </a:rPr>
              <a:t>1. </a:t>
            </a:r>
            <a:r>
              <a:rPr lang="en-US" sz="2400" dirty="0" err="1" smtClean="0">
                <a:solidFill>
                  <a:srgbClr val="FF0000"/>
                </a:solidFill>
                <a:latin typeface="Times New Roman" panose="02020603050405020304" pitchFamily="18" charset="0"/>
                <a:ea typeface="Times New Roman" panose="02020603050405020304" pitchFamily="18" charset="0"/>
              </a:rPr>
              <a:t>Người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kế</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đang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kế</a:t>
            </a:r>
            <a:r>
              <a:rPr lang="en-US" sz="2400" dirty="0">
                <a:solidFill>
                  <a:srgbClr val="FF0000"/>
                </a:solidFill>
                <a:latin typeface="Times New Roman" panose="02020603050405020304" pitchFamily="18" charset="0"/>
                <a:ea typeface="Times New Roman" panose="02020603050405020304" pitchFamily="18" charset="0"/>
              </a:rPr>
              <a:t> ô </a:t>
            </a:r>
            <a:r>
              <a:rPr lang="en-US" sz="2400" dirty="0" err="1">
                <a:solidFill>
                  <a:srgbClr val="FF0000"/>
                </a:solidFill>
                <a:latin typeface="Times New Roman" panose="02020603050405020304" pitchFamily="18" charset="0"/>
                <a:ea typeface="Times New Roman" panose="02020603050405020304" pitchFamily="18" charset="0"/>
              </a:rPr>
              <a:t>tô</a:t>
            </a:r>
            <a:r>
              <a:rPr lang="en-US" sz="2400" dirty="0">
                <a:solidFill>
                  <a:srgbClr val="FF0000"/>
                </a:solidFill>
                <a:latin typeface="Times New Roman" panose="02020603050405020304" pitchFamily="18" charset="0"/>
                <a:ea typeface="Times New Roman" panose="02020603050405020304" pitchFamily="18" charset="0"/>
              </a:rPr>
              <a:t>.</a:t>
            </a:r>
          </a:p>
          <a:p>
            <a:r>
              <a:rPr lang="en-US" sz="2400" dirty="0" smtClean="0">
                <a:solidFill>
                  <a:srgbClr val="FF0000"/>
                </a:solidFill>
                <a:latin typeface="Times New Roman" panose="02020603050405020304" pitchFamily="18" charset="0"/>
                <a:ea typeface="Times New Roman" panose="02020603050405020304" pitchFamily="18" charset="0"/>
              </a:rPr>
              <a:t>2. </a:t>
            </a:r>
            <a:r>
              <a:rPr lang="en-US" sz="2400" dirty="0" err="1" smtClean="0">
                <a:solidFill>
                  <a:srgbClr val="FF0000"/>
                </a:solidFill>
                <a:latin typeface="Times New Roman" panose="02020603050405020304" pitchFamily="18" charset="0"/>
                <a:ea typeface="Times New Roman" panose="02020603050405020304" pitchFamily="18" charset="0"/>
              </a:rPr>
              <a:t>Mục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kế</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này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rPr>
              <a:t>:</a:t>
            </a:r>
          </a:p>
          <a:p>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Lập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hồ</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kế</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gồm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vẽ</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kĩ</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thuật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thuyết</a:t>
            </a:r>
            <a:r>
              <a:rPr lang="en-US" sz="2400" dirty="0">
                <a:solidFill>
                  <a:srgbClr val="FF0000"/>
                </a:solidFill>
                <a:latin typeface="Times New Roman" panose="02020603050405020304" pitchFamily="18" charset="0"/>
                <a:ea typeface="Times New Roman" panose="02020603050405020304" pitchFamily="18" charset="0"/>
              </a:rPr>
              <a:t> minh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quan</a:t>
            </a:r>
            <a:r>
              <a:rPr lang="en-US" sz="2400" dirty="0">
                <a:solidFill>
                  <a:srgbClr val="FF0000"/>
                </a:solidFill>
                <a:latin typeface="Times New Roman" panose="02020603050405020304" pitchFamily="18" charset="0"/>
                <a:ea typeface="Times New Roman" panose="02020603050405020304" pitchFamily="18" charset="0"/>
              </a:rPr>
              <a:t>.</a:t>
            </a:r>
          </a:p>
          <a:p>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xuất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chế</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tạo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tạo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phẩm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ứng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cầu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lượng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thẩm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mĩ</a:t>
            </a:r>
            <a:r>
              <a:rPr lang="en-US" sz="2400" dirty="0">
                <a:solidFill>
                  <a:srgbClr val="FF0000"/>
                </a:solidFill>
                <a:latin typeface="Times New Roman" panose="02020603050405020304" pitchFamily="18" charset="0"/>
                <a:ea typeface="Times New Roman" panose="02020603050405020304" pitchFamily="18" charset="0"/>
              </a:rPr>
              <a:t>, chi </a:t>
            </a:r>
            <a:r>
              <a:rPr lang="en-US" sz="2400" dirty="0" err="1">
                <a:solidFill>
                  <a:srgbClr val="FF0000"/>
                </a:solidFill>
                <a:latin typeface="Times New Roman" panose="02020603050405020304" pitchFamily="18" charset="0"/>
                <a:ea typeface="Times New Roman" panose="02020603050405020304" pitchFamily="18" charset="0"/>
              </a:rPr>
              <a:t>phí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xuất</a:t>
            </a:r>
            <a:r>
              <a:rPr lang="en-US" sz="2400" dirty="0">
                <a:solidFill>
                  <a:srgbClr val="FF0000"/>
                </a:solidFill>
                <a:latin typeface="Times New Roman" panose="02020603050405020304" pitchFamily="18" charset="0"/>
                <a:ea typeface="Times New Roman" panose="02020603050405020304" pitchFamily="18" charset="0"/>
              </a:rPr>
              <a:t>, an </a:t>
            </a:r>
            <a:r>
              <a:rPr lang="en-US" sz="2400" dirty="0" err="1">
                <a:solidFill>
                  <a:srgbClr val="FF0000"/>
                </a:solidFill>
                <a:latin typeface="Times New Roman" panose="02020603050405020304" pitchFamily="18" charset="0"/>
                <a:ea typeface="Times New Roman" panose="02020603050405020304" pitchFamily="18" charset="0"/>
              </a:rPr>
              <a:t>toàn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vệ</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môi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trường</a:t>
            </a:r>
            <a:r>
              <a:rPr lang="en-US" sz="2400" dirty="0">
                <a:solidFill>
                  <a:srgbClr val="FF0000"/>
                </a:solidFill>
                <a:latin typeface="Times New Roman" panose="02020603050405020304" pitchFamily="18" charset="0"/>
                <a:ea typeface="Times New Roman" panose="02020603050405020304" pitchFamily="18" charset="0"/>
              </a:rPr>
              <a:t>,...</a:t>
            </a:r>
          </a:p>
          <a:p>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chuyên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môn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lắp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hành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dưỡng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chữa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phẩm</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692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Mục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phí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1889419" y="77070"/>
            <a:ext cx="8168056"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16. KHÁI QUÁT CHUNG VỀ THIẾT KẾ </a:t>
            </a:r>
            <a:r>
              <a:rPr lang="en-US" sz="2400" b="1" dirty="0" err="1" smtClean="0">
                <a:solidFill>
                  <a:srgbClr val="FF0000"/>
                </a:solidFill>
                <a:latin typeface="Times New Roman" panose="02020603050405020304" pitchFamily="18" charset="0"/>
                <a:cs typeface="Times New Roman" panose="02020603050405020304" pitchFamily="18" charset="0"/>
              </a:rPr>
              <a:t>Kĩ</a:t>
            </a:r>
            <a:r>
              <a:rPr lang="en-US" sz="2400" b="1" dirty="0" smtClean="0">
                <a:solidFill>
                  <a:srgbClr val="FF0000"/>
                </a:solidFill>
                <a:latin typeface="Times New Roman" panose="02020603050405020304" pitchFamily="18" charset="0"/>
                <a:cs typeface="Times New Roman" panose="02020603050405020304" pitchFamily="18" charset="0"/>
              </a:rPr>
              <a:t> THUẬT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93" y="0"/>
            <a:ext cx="10989912" cy="2246769"/>
          </a:xfrm>
          <a:prstGeom prst="rect">
            <a:avLst/>
          </a:prstGeom>
        </p:spPr>
        <p:txBody>
          <a:bodyPr wrap="square">
            <a:spAutoFit/>
          </a:bodyPr>
          <a:lstStyle/>
          <a:p>
            <a:r>
              <a:rPr lang="en-US" sz="2800" b="1" dirty="0" err="1">
                <a:solidFill>
                  <a:srgbClr val="333333"/>
                </a:solidFill>
                <a:latin typeface="Times New Roman" panose="02020603050405020304" pitchFamily="18" charset="0"/>
                <a:ea typeface="Times New Roman" panose="02020603050405020304" pitchFamily="18" charset="0"/>
              </a:rPr>
              <a:t>Quan</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sát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Hình</a:t>
            </a:r>
            <a:r>
              <a:rPr lang="en-US" sz="2800" b="1" dirty="0">
                <a:solidFill>
                  <a:srgbClr val="333333"/>
                </a:solidFill>
                <a:latin typeface="Times New Roman" panose="02020603050405020304" pitchFamily="18" charset="0"/>
                <a:ea typeface="Times New Roman" panose="02020603050405020304" pitchFamily="18" charset="0"/>
              </a:rPr>
              <a:t> 16.3 </a:t>
            </a:r>
            <a:r>
              <a:rPr lang="en-US" sz="2800" b="1" dirty="0" err="1">
                <a:solidFill>
                  <a:srgbClr val="333333"/>
                </a:solidFill>
                <a:latin typeface="Times New Roman" panose="02020603050405020304" pitchFamily="18" charset="0"/>
                <a:ea typeface="Times New Roman" panose="02020603050405020304" pitchFamily="18" charset="0"/>
              </a:rPr>
              <a:t>và</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trả</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lời</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phiếu</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học</a:t>
            </a:r>
            <a:r>
              <a:rPr lang="en-US" sz="2800" b="1" dirty="0" smtClean="0">
                <a:solidFill>
                  <a:srgbClr val="333333"/>
                </a:solidFill>
                <a:latin typeface="Times New Roman" panose="02020603050405020304" pitchFamily="18" charset="0"/>
                <a:ea typeface="Times New Roman" panose="02020603050405020304" pitchFamily="18" charset="0"/>
              </a:rPr>
              <a:t> </a:t>
            </a:r>
            <a:r>
              <a:rPr lang="en-US" sz="2800" b="1" dirty="0" err="1" smtClean="0">
                <a:solidFill>
                  <a:srgbClr val="333333"/>
                </a:solidFill>
                <a:latin typeface="Times New Roman" panose="02020603050405020304" pitchFamily="18" charset="0"/>
                <a:ea typeface="Times New Roman" panose="02020603050405020304" pitchFamily="18" charset="0"/>
              </a:rPr>
              <a:t>tập</a:t>
            </a:r>
            <a:r>
              <a:rPr lang="en-US" sz="2800" b="1" dirty="0" smtClean="0">
                <a:solidFill>
                  <a:srgbClr val="333333"/>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1.</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Đặc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điểm</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của</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ti</a:t>
            </a:r>
            <a:r>
              <a:rPr lang="en-US" sz="2800" b="1" dirty="0">
                <a:solidFill>
                  <a:srgbClr val="333333"/>
                </a:solidFill>
                <a:latin typeface="Times New Roman" panose="02020603050405020304" pitchFamily="18" charset="0"/>
                <a:ea typeface="Times New Roman" panose="02020603050405020304" pitchFamily="18" charset="0"/>
              </a:rPr>
              <a:t> vi qua </a:t>
            </a:r>
            <a:r>
              <a:rPr lang="en-US" sz="2800" b="1" dirty="0" err="1">
                <a:solidFill>
                  <a:srgbClr val="333333"/>
                </a:solidFill>
                <a:latin typeface="Times New Roman" panose="02020603050405020304" pitchFamily="18" charset="0"/>
                <a:ea typeface="Times New Roman" panose="02020603050405020304" pitchFamily="18" charset="0"/>
              </a:rPr>
              <a:t>các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thời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kì</a:t>
            </a:r>
            <a:r>
              <a:rPr lang="en-US" sz="2800" b="1" dirty="0">
                <a:solidFill>
                  <a:srgbClr val="333333"/>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2.</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kế</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kĩ</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thuật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đóng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vai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trò</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như</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thế</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nào</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trong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sự</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phát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triển</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của</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sản</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phẩm</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này</a:t>
            </a:r>
            <a:r>
              <a:rPr lang="en-US" sz="2800" b="1" dirty="0">
                <a:solidFill>
                  <a:srgbClr val="333333"/>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3.</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Công</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nghệ</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đã</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thay</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đổi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như</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thế</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nào</a:t>
            </a:r>
            <a:r>
              <a:rPr lang="en-US" sz="2800" b="1" dirty="0">
                <a:solidFill>
                  <a:srgbClr val="333333"/>
                </a:solidFill>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00897" y="2161381"/>
            <a:ext cx="9279925" cy="4696619"/>
          </a:xfrm>
          <a:prstGeom prst="rect">
            <a:avLst/>
          </a:prstGeom>
        </p:spPr>
      </p:pic>
    </p:spTree>
    <p:extLst>
      <p:ext uri="{BB962C8B-B14F-4D97-AF65-F5344CB8AC3E}">
        <p14:creationId xmlns:p14="http://schemas.microsoft.com/office/powerpoint/2010/main" val="17957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93" y="0"/>
            <a:ext cx="8933468" cy="2246769"/>
          </a:xfrm>
          <a:prstGeom prst="rect">
            <a:avLst/>
          </a:prstGeom>
        </p:spPr>
        <p:txBody>
          <a:bodyPr wrap="square">
            <a:spAutoFit/>
          </a:bodyPr>
          <a:lstStyle/>
          <a:p>
            <a:r>
              <a:rPr lang="en-US" sz="2800" b="1">
                <a:solidFill>
                  <a:srgbClr val="333333"/>
                </a:solidFill>
                <a:latin typeface="Times New Roman" panose="02020603050405020304" pitchFamily="18" charset="0"/>
                <a:ea typeface="Times New Roman" panose="02020603050405020304" pitchFamily="18" charset="0"/>
              </a:rPr>
              <a:t>Quan sát Hình 16.3 và cho biết:</a:t>
            </a:r>
            <a:endParaRPr lang="en-US" sz="2800" b="1">
              <a:latin typeface="Times New Roman" panose="02020603050405020304" pitchFamily="18" charset="0"/>
              <a:ea typeface="Times New Roman" panose="02020603050405020304" pitchFamily="18" charset="0"/>
            </a:endParaRPr>
          </a:p>
          <a:p>
            <a:r>
              <a:rPr lang="en-US" sz="2800" b="1">
                <a:latin typeface="Times New Roman" panose="02020603050405020304" pitchFamily="18" charset="0"/>
                <a:ea typeface="Times New Roman" panose="02020603050405020304" pitchFamily="18" charset="0"/>
              </a:rPr>
              <a:t>1.</a:t>
            </a:r>
            <a:r>
              <a:rPr lang="en-US" sz="2800" b="1">
                <a:solidFill>
                  <a:srgbClr val="333333"/>
                </a:solidFill>
                <a:latin typeface="Times New Roman" panose="02020603050405020304" pitchFamily="18" charset="0"/>
                <a:ea typeface="Times New Roman" panose="02020603050405020304" pitchFamily="18" charset="0"/>
              </a:rPr>
              <a:t> Đặc điểm của ti vi qua các thời kì.</a:t>
            </a:r>
            <a:endParaRPr lang="en-US" sz="2800" b="1">
              <a:latin typeface="Times New Roman" panose="02020603050405020304" pitchFamily="18" charset="0"/>
              <a:ea typeface="Times New Roman" panose="02020603050405020304" pitchFamily="18" charset="0"/>
            </a:endParaRPr>
          </a:p>
          <a:p>
            <a:r>
              <a:rPr lang="en-US" sz="2800" b="1">
                <a:latin typeface="Times New Roman" panose="02020603050405020304" pitchFamily="18" charset="0"/>
                <a:ea typeface="Times New Roman" panose="02020603050405020304" pitchFamily="18" charset="0"/>
              </a:rPr>
              <a:t>2.</a:t>
            </a:r>
            <a:r>
              <a:rPr lang="en-US" sz="2800" b="1">
                <a:solidFill>
                  <a:srgbClr val="333333"/>
                </a:solidFill>
                <a:latin typeface="Times New Roman" panose="02020603050405020304" pitchFamily="18" charset="0"/>
                <a:ea typeface="Times New Roman" panose="02020603050405020304" pitchFamily="18" charset="0"/>
              </a:rPr>
              <a:t> Thiết kế kĩ thuật đóng vai trò như thế nào trong sự phát triển của sản phẩm này?</a:t>
            </a:r>
            <a:endParaRPr lang="en-US" sz="2800" b="1">
              <a:latin typeface="Times New Roman" panose="02020603050405020304" pitchFamily="18" charset="0"/>
              <a:ea typeface="Times New Roman" panose="02020603050405020304" pitchFamily="18" charset="0"/>
            </a:endParaRPr>
          </a:p>
          <a:p>
            <a:r>
              <a:rPr lang="en-US" sz="2800" b="1">
                <a:latin typeface="Times New Roman" panose="02020603050405020304" pitchFamily="18" charset="0"/>
                <a:ea typeface="Times New Roman" panose="02020603050405020304" pitchFamily="18" charset="0"/>
              </a:rPr>
              <a:t>3.</a:t>
            </a:r>
            <a:r>
              <a:rPr lang="en-US" sz="2800" b="1">
                <a:solidFill>
                  <a:srgbClr val="333333"/>
                </a:solidFill>
                <a:latin typeface="Times New Roman" panose="02020603050405020304" pitchFamily="18" charset="0"/>
                <a:ea typeface="Times New Roman" panose="02020603050405020304" pitchFamily="18" charset="0"/>
              </a:rPr>
              <a:t> Công nghệ đã thay đổi như thế nào?</a:t>
            </a:r>
            <a:endParaRPr lang="en-US" sz="2800" b="1">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27349" y="2161381"/>
            <a:ext cx="5162746" cy="4696619"/>
          </a:xfrm>
          <a:prstGeom prst="rect">
            <a:avLst/>
          </a:prstGeom>
        </p:spPr>
      </p:pic>
      <p:sp>
        <p:nvSpPr>
          <p:cNvPr id="2" name="Rectangle 1"/>
          <p:cNvSpPr/>
          <p:nvPr/>
        </p:nvSpPr>
        <p:spPr>
          <a:xfrm>
            <a:off x="5282152" y="2105561"/>
            <a:ext cx="6623902" cy="4493538"/>
          </a:xfrm>
          <a:prstGeom prst="rect">
            <a:avLst/>
          </a:prstGeom>
        </p:spPr>
        <p:txBody>
          <a:bodyPr wrap="square">
            <a:spAutoFit/>
          </a:bodyPr>
          <a:lstStyle/>
          <a:p>
            <a:r>
              <a:rPr lang="en-US" sz="2200">
                <a:solidFill>
                  <a:srgbClr val="FF0000"/>
                </a:solidFill>
                <a:latin typeface="Times New Roman" panose="02020603050405020304" pitchFamily="18" charset="0"/>
                <a:ea typeface="Times New Roman" panose="02020603050405020304" pitchFamily="18" charset="0"/>
              </a:rPr>
              <a:t>1</a:t>
            </a:r>
            <a:r>
              <a:rPr lang="en-US" sz="2200" b="1">
                <a:solidFill>
                  <a:srgbClr val="FF0000"/>
                </a:solidFill>
                <a:latin typeface="Times New Roman" panose="02020603050405020304" pitchFamily="18" charset="0"/>
                <a:ea typeface="Times New Roman" panose="02020603050405020304" pitchFamily="18" charset="0"/>
              </a:rPr>
              <a:t>.</a:t>
            </a:r>
            <a:r>
              <a:rPr lang="en-US" sz="2200">
                <a:solidFill>
                  <a:srgbClr val="FF0000"/>
                </a:solidFill>
                <a:latin typeface="Times New Roman" panose="02020603050405020304" pitchFamily="18" charset="0"/>
                <a:ea typeface="Times New Roman" panose="02020603050405020304" pitchFamily="18" charset="0"/>
              </a:rPr>
              <a:t> Đặc điểm của ti vi qua các thời kì:</a:t>
            </a:r>
          </a:p>
          <a:p>
            <a:r>
              <a:rPr lang="en-US" sz="2200">
                <a:solidFill>
                  <a:srgbClr val="FF0000"/>
                </a:solidFill>
                <a:latin typeface="Times New Roman" panose="02020603050405020304" pitchFamily="18" charset="0"/>
                <a:ea typeface="Times New Roman" panose="02020603050405020304" pitchFamily="18" charset="0"/>
              </a:rPr>
              <a:t>a) Ti vi đen trắng, dày và nặng.</a:t>
            </a:r>
          </a:p>
          <a:p>
            <a:r>
              <a:rPr lang="en-US" sz="2200">
                <a:solidFill>
                  <a:srgbClr val="FF0000"/>
                </a:solidFill>
                <a:latin typeface="Times New Roman" panose="02020603050405020304" pitchFamily="18" charset="0"/>
                <a:ea typeface="Times New Roman" panose="02020603050405020304" pitchFamily="18" charset="0"/>
              </a:rPr>
              <a:t>b) Ti vi màu, kích thước màn hình bị hạn chế, rất dày và nặng.</a:t>
            </a:r>
          </a:p>
          <a:p>
            <a:r>
              <a:rPr lang="en-US" sz="2200">
                <a:solidFill>
                  <a:srgbClr val="FF0000"/>
                </a:solidFill>
                <a:latin typeface="Times New Roman" panose="02020603050405020304" pitchFamily="18" charset="0"/>
                <a:ea typeface="Times New Roman" panose="02020603050405020304" pitchFamily="18" charset="0"/>
              </a:rPr>
              <a:t>c) Ti vi màu màn hình phẳng, mỏng và nhẹ, kích thước màn hình lớn, hình ảnh đẹp và thật.</a:t>
            </a:r>
          </a:p>
          <a:p>
            <a:r>
              <a:rPr lang="en-US" sz="2200">
                <a:solidFill>
                  <a:srgbClr val="FF0000"/>
                </a:solidFill>
                <a:latin typeface="Times New Roman" panose="02020603050405020304" pitchFamily="18" charset="0"/>
                <a:ea typeface="Times New Roman" panose="02020603050405020304" pitchFamily="18" charset="0"/>
              </a:rPr>
              <a:t>2. Thiết kế kĩ thuật đóng vai trò tăng tính năng sử dụng (từ ti vi đen trắng chuyển sang có màu), giảm trọng lượng, tính thẩm mĩ ngày càng cao.</a:t>
            </a:r>
          </a:p>
          <a:p>
            <a:r>
              <a:rPr lang="en-US" sz="2200">
                <a:solidFill>
                  <a:srgbClr val="FF0000"/>
                </a:solidFill>
                <a:latin typeface="Times New Roman" panose="02020603050405020304" pitchFamily="18" charset="0"/>
                <a:ea typeface="Times New Roman" panose="02020603050405020304" pitchFamily="18" charset="0"/>
              </a:rPr>
              <a:t>3. Công nghệ đã thay đổi: từ ti vi đen trắng chuyển sang có màu; màn hình nhỏ, hạn chế và dày nặng chuyển thành màn hình mỏng, nhẹ có kích thước lớn, hình ảnh thật và sắc nét.</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86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53943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1.Vai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trội</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1889419" y="77070"/>
            <a:ext cx="8168056"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16. KHÁI QUÁT CHUNG VỀ THIẾT KẾ </a:t>
            </a:r>
            <a:r>
              <a:rPr lang="en-US" sz="2400" b="1" dirty="0" err="1" smtClean="0">
                <a:solidFill>
                  <a:srgbClr val="FF0000"/>
                </a:solidFill>
                <a:latin typeface="Times New Roman" panose="02020603050405020304" pitchFamily="18" charset="0"/>
                <a:cs typeface="Times New Roman" panose="02020603050405020304" pitchFamily="18" charset="0"/>
              </a:rPr>
              <a:t>Kĩ</a:t>
            </a:r>
            <a:r>
              <a:rPr lang="en-US" sz="2400" b="1" dirty="0" smtClean="0">
                <a:solidFill>
                  <a:srgbClr val="FF0000"/>
                </a:solidFill>
                <a:latin typeface="Times New Roman" panose="02020603050405020304" pitchFamily="18" charset="0"/>
                <a:cs typeface="Times New Roman" panose="02020603050405020304" pitchFamily="18" charset="0"/>
              </a:rPr>
              <a:t> THUẬT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74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1172</Words>
  <Application>Microsoft Office PowerPoint</Application>
  <PresentationFormat>Custom</PresentationFormat>
  <Paragraphs>82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157</cp:revision>
  <dcterms:created xsi:type="dcterms:W3CDTF">2023-06-21T22:05:51Z</dcterms:created>
  <dcterms:modified xsi:type="dcterms:W3CDTF">2024-05-22T02:30:26Z</dcterms:modified>
</cp:coreProperties>
</file>