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7" r:id="rId2"/>
    <p:sldId id="450" r:id="rId3"/>
    <p:sldId id="466" r:id="rId4"/>
    <p:sldId id="467" r:id="rId5"/>
    <p:sldId id="451" r:id="rId6"/>
    <p:sldId id="452" r:id="rId7"/>
    <p:sldId id="426" r:id="rId8"/>
    <p:sldId id="453" r:id="rId9"/>
    <p:sldId id="454" r:id="rId10"/>
    <p:sldId id="455" r:id="rId11"/>
    <p:sldId id="456" r:id="rId12"/>
    <p:sldId id="457" r:id="rId13"/>
    <p:sldId id="458" r:id="rId14"/>
    <p:sldId id="459" r:id="rId15"/>
    <p:sldId id="460" r:id="rId16"/>
    <p:sldId id="461" r:id="rId17"/>
    <p:sldId id="462" r:id="rId18"/>
    <p:sldId id="463" r:id="rId19"/>
    <p:sldId id="464" r:id="rId20"/>
    <p:sldId id="335" r:id="rId21"/>
    <p:sldId id="448" r:id="rId22"/>
    <p:sldId id="276" r:id="rId23"/>
    <p:sldId id="46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0" autoAdjust="0"/>
    <p:restoredTop sz="94660"/>
  </p:normalViewPr>
  <p:slideViewPr>
    <p:cSldViewPr snapToGrid="0">
      <p:cViewPr>
        <p:scale>
          <a:sx n="64" d="100"/>
          <a:sy n="64" d="100"/>
        </p:scale>
        <p:origin x="-774"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584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3898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94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431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956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688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380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0299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870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90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600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387713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481698" y="643466"/>
            <a:ext cx="4315947" cy="5015265"/>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0000FF"/>
                </a:solidFill>
                <a:latin typeface="Times New Roman" panose="02020603050405020304" pitchFamily="18" charset="0"/>
                <a:cs typeface="Times New Roman" panose="02020603050405020304" pitchFamily="18" charset="0"/>
              </a:rPr>
              <a:t>Giá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sách</a:t>
            </a:r>
            <a:r>
              <a:rPr lang="en-US" sz="2800" b="1" dirty="0">
                <a:solidFill>
                  <a:srgbClr val="0000FF"/>
                </a:solidFill>
                <a:latin typeface="Times New Roman" panose="02020603050405020304" pitchFamily="18" charset="0"/>
                <a:cs typeface="Times New Roman" panose="02020603050405020304" pitchFamily="18" charset="0"/>
              </a:rPr>
              <a:t> ở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17.1 </a:t>
            </a:r>
            <a:r>
              <a:rPr lang="en-US" sz="2800" b="1" dirty="0" err="1">
                <a:solidFill>
                  <a:srgbClr val="0000FF"/>
                </a:solidFill>
                <a:latin typeface="Times New Roman" panose="02020603050405020304" pitchFamily="18" charset="0"/>
                <a:cs typeface="Times New Roman" panose="02020603050405020304" pitchFamily="18" charset="0"/>
              </a:rPr>
              <a:t>được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kế</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với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mục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đích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gì</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kế</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phẩm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gì</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2620107" y="5222631"/>
            <a:ext cx="254097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17.1. Giá sách</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94650" y="666045"/>
            <a:ext cx="6862506" cy="4072248"/>
          </a:xfrm>
          <a:prstGeom prst="rect">
            <a:avLst/>
          </a:prstGeom>
        </p:spPr>
      </p:pic>
      <p:sp>
        <p:nvSpPr>
          <p:cNvPr id="7" name="TextBox 6"/>
          <p:cNvSpPr txBox="1"/>
          <p:nvPr/>
        </p:nvSpPr>
        <p:spPr>
          <a:xfrm>
            <a:off x="3251963" y="132722"/>
            <a:ext cx="4188940"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KHỞI ĐỘNG</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2246769"/>
          </a:xfrm>
          <a:prstGeom prst="rect">
            <a:avLst/>
          </a:prstGeom>
        </p:spPr>
        <p:txBody>
          <a:bodyPr wrap="square">
            <a:spAutoFit/>
          </a:bodyPr>
          <a:lstStyle/>
          <a:p>
            <a:r>
              <a:rPr lang="en-US" sz="2800" b="1" dirty="0" err="1" smtClean="0">
                <a:latin typeface="Times New Roman" panose="02020603050405020304" pitchFamily="18" charset="0"/>
                <a:cs typeface="Times New Roman" panose="02020603050405020304" pitchFamily="18" charset="0"/>
              </a:rPr>
              <a:t>I.Nội</a:t>
            </a:r>
            <a:r>
              <a:rPr lang="en-US" sz="2800" b="1" dirty="0" smtClean="0">
                <a:latin typeface="Times New Roman" panose="02020603050405020304" pitchFamily="18" charset="0"/>
                <a:cs typeface="Times New Roman" panose="02020603050405020304" pitchFamily="18" charset="0"/>
              </a:rPr>
              <a:t> dung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thiết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kế</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thuật</a:t>
            </a:r>
            <a:endParaRPr lang="en-US" sz="2800" b="1"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1.Xác </a:t>
            </a:r>
            <a:r>
              <a:rPr lang="en-US" sz="2800" b="1" dirty="0" err="1" smtClean="0">
                <a:latin typeface="Times New Roman" panose="02020603050405020304" pitchFamily="18" charset="0"/>
                <a:cs typeface="Times New Roman" panose="02020603050405020304" pitchFamily="18" charset="0"/>
              </a:rPr>
              <a:t>định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yêu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cầu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sản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phẩm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lựa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chọn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giải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pháp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thiết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kế</a:t>
            </a:r>
            <a:endParaRPr lang="en-US" sz="2800" b="1"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2936631" y="120859"/>
            <a:ext cx="6682154"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17. CÁC BƯỚC THIẾT KẾ </a:t>
            </a:r>
            <a:r>
              <a:rPr lang="en-US" sz="2400" b="1" dirty="0" err="1" smtClean="0">
                <a:solidFill>
                  <a:srgbClr val="FF0000"/>
                </a:solidFill>
                <a:latin typeface="Times New Roman" panose="02020603050405020304" pitchFamily="18" charset="0"/>
                <a:cs typeface="Times New Roman" panose="02020603050405020304" pitchFamily="18" charset="0"/>
              </a:rPr>
              <a:t>Kĩ</a:t>
            </a:r>
            <a:r>
              <a:rPr lang="en-US" sz="2400" b="1" dirty="0" smtClean="0">
                <a:solidFill>
                  <a:srgbClr val="FF0000"/>
                </a:solidFill>
                <a:latin typeface="Times New Roman" panose="02020603050405020304" pitchFamily="18" charset="0"/>
                <a:cs typeface="Times New Roman" panose="02020603050405020304" pitchFamily="18" charset="0"/>
              </a:rPr>
              <a:t> THUẬT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27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665" y="174099"/>
            <a:ext cx="11638961"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2. Hãy cho biết cách lựa chọn vật liệu chế tạo, kích thước các bộ phận của giá đỡ điện thoại ở Hình 17.5.</a:t>
            </a:r>
            <a:endParaRPr lang="en-US" sz="2800" b="1">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05353" y="1276419"/>
            <a:ext cx="10699421" cy="5322344"/>
          </a:xfrm>
          <a:prstGeom prst="rect">
            <a:avLst/>
          </a:prstGeom>
        </p:spPr>
      </p:pic>
    </p:spTree>
    <p:extLst>
      <p:ext uri="{BB962C8B-B14F-4D97-AF65-F5344CB8AC3E}">
        <p14:creationId xmlns:p14="http://schemas.microsoft.com/office/powerpoint/2010/main" val="300190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665" y="174099"/>
            <a:ext cx="11638961"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2. Hãy cho biết cách lựa chọn vật liệu chế tạo, kích thước các bộ phận của giá đỡ điện thoại ở Hình 17.5.</a:t>
            </a:r>
            <a:endParaRPr lang="en-US" sz="2800" b="1">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50831" y="1128206"/>
            <a:ext cx="6438505" cy="5322344"/>
          </a:xfrm>
          <a:prstGeom prst="rect">
            <a:avLst/>
          </a:prstGeom>
        </p:spPr>
      </p:pic>
      <p:sp>
        <p:nvSpPr>
          <p:cNvPr id="2" name="Rectangle 1"/>
          <p:cNvSpPr/>
          <p:nvPr/>
        </p:nvSpPr>
        <p:spPr>
          <a:xfrm>
            <a:off x="6696170" y="1043548"/>
            <a:ext cx="5077908" cy="4401205"/>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2. Chọn vật liệu là gỗ vì dễ gia công, nhẹ và thân thiện với môi trường.</a:t>
            </a:r>
          </a:p>
          <a:p>
            <a:r>
              <a:rPr lang="en-US" sz="2800">
                <a:solidFill>
                  <a:srgbClr val="FF0000"/>
                </a:solidFill>
                <a:latin typeface="Times New Roman" panose="02020603050405020304" pitchFamily="18" charset="0"/>
                <a:ea typeface="Times New Roman" panose="02020603050405020304" pitchFamily="18" charset="0"/>
              </a:rPr>
              <a:t>Kích thước dựa vào kích thước dài và rộng của điện thoại để tính kích thước a, b, c của giá đỡ (dựa vào kích thước chiều dài để tính kích thước a, b; dựa vào kích thước chiều rộng để tính kích thước c).</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446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1815882"/>
          </a:xfrm>
          <a:prstGeom prst="rect">
            <a:avLst/>
          </a:prstGeom>
        </p:spPr>
        <p:txBody>
          <a:bodyPr wrap="square">
            <a:spAutoFit/>
          </a:bodyPr>
          <a:lstStyle/>
          <a:p>
            <a:r>
              <a:rPr lang="en-US" sz="2800" b="1" dirty="0" err="1" smtClean="0">
                <a:latin typeface="Times New Roman" panose="02020603050405020304" pitchFamily="18" charset="0"/>
                <a:cs typeface="Times New Roman" panose="02020603050405020304" pitchFamily="18" charset="0"/>
              </a:rPr>
              <a:t>I.Nội</a:t>
            </a:r>
            <a:r>
              <a:rPr lang="en-US" sz="2800" b="1" dirty="0" smtClean="0">
                <a:latin typeface="Times New Roman" panose="02020603050405020304" pitchFamily="18" charset="0"/>
                <a:cs typeface="Times New Roman" panose="02020603050405020304" pitchFamily="18" charset="0"/>
              </a:rPr>
              <a:t> dung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thiết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kế</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thuật</a:t>
            </a:r>
            <a:endParaRPr lang="en-US" sz="2800" b="1" dirty="0" smtClean="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a:t>
            </a:r>
          </a:p>
        </p:txBody>
      </p:sp>
      <p:sp>
        <p:nvSpPr>
          <p:cNvPr id="4" name="Rectangle 3"/>
          <p:cNvSpPr/>
          <p:nvPr/>
        </p:nvSpPr>
        <p:spPr>
          <a:xfrm>
            <a:off x="2936631" y="120859"/>
            <a:ext cx="6682154"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17. CÁC BƯỚC THIẾT KẾ </a:t>
            </a:r>
            <a:r>
              <a:rPr lang="en-US" sz="2400" b="1" dirty="0" err="1" smtClean="0">
                <a:solidFill>
                  <a:srgbClr val="FF0000"/>
                </a:solidFill>
                <a:latin typeface="Times New Roman" panose="02020603050405020304" pitchFamily="18" charset="0"/>
                <a:cs typeface="Times New Roman" panose="02020603050405020304" pitchFamily="18" charset="0"/>
              </a:rPr>
              <a:t>Kĩ</a:t>
            </a:r>
            <a:r>
              <a:rPr lang="en-US" sz="2400" b="1" dirty="0" smtClean="0">
                <a:solidFill>
                  <a:srgbClr val="FF0000"/>
                </a:solidFill>
                <a:latin typeface="Times New Roman" panose="02020603050405020304" pitchFamily="18" charset="0"/>
                <a:cs typeface="Times New Roman" panose="02020603050405020304" pitchFamily="18" charset="0"/>
              </a:rPr>
              <a:t> THUẬT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189775" y="2226200"/>
            <a:ext cx="1812450" cy="2405600"/>
          </a:xfrm>
          <a:prstGeom prst="rect">
            <a:avLst/>
          </a:prstGeom>
        </p:spPr>
      </p:pic>
    </p:spTree>
    <p:extLst>
      <p:ext uri="{BB962C8B-B14F-4D97-AF65-F5344CB8AC3E}">
        <p14:creationId xmlns:p14="http://schemas.microsoft.com/office/powerpoint/2010/main" val="178494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7324" y="1376314"/>
            <a:ext cx="11618730" cy="4760536"/>
          </a:xfrm>
          <a:prstGeom prst="rect">
            <a:avLst/>
          </a:prstGeom>
        </p:spPr>
      </p:pic>
      <p:sp>
        <p:nvSpPr>
          <p:cNvPr id="5" name="Rectangle 4"/>
          <p:cNvSpPr/>
          <p:nvPr/>
        </p:nvSpPr>
        <p:spPr>
          <a:xfrm>
            <a:off x="287324" y="254524"/>
            <a:ext cx="11279365"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3. Đánh giá bản thiết kế Hình 17.6 cần kiểm tra những nội dung gì? Sau kiểm tra, cần hiệu chỉnh bản thiết kế như thế nào?</a:t>
            </a:r>
            <a:endParaRPr lang="en-US" sz="28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758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7324" y="1376314"/>
            <a:ext cx="6990169" cy="4760536"/>
          </a:xfrm>
          <a:prstGeom prst="rect">
            <a:avLst/>
          </a:prstGeom>
        </p:spPr>
      </p:pic>
      <p:sp>
        <p:nvSpPr>
          <p:cNvPr id="5" name="Rectangle 4"/>
          <p:cNvSpPr/>
          <p:nvPr/>
        </p:nvSpPr>
        <p:spPr>
          <a:xfrm>
            <a:off x="287324" y="254524"/>
            <a:ext cx="11279365"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3. Đánh giá bản thiết kế Hình 17.6 cần kiểm tra những nội dung gì? Sau kiểm tra, cần hiệu chỉnh bản thiết kế như thế nào?</a:t>
            </a:r>
            <a:endParaRPr lang="en-US" sz="2800" b="1">
              <a:effectLst/>
              <a:latin typeface="Times New Roman" panose="02020603050405020304" pitchFamily="18" charset="0"/>
              <a:ea typeface="Times New Roman" panose="02020603050405020304" pitchFamily="18" charset="0"/>
            </a:endParaRPr>
          </a:p>
        </p:txBody>
      </p:sp>
      <p:sp>
        <p:nvSpPr>
          <p:cNvPr id="2" name="Rectangle 1"/>
          <p:cNvSpPr/>
          <p:nvPr/>
        </p:nvSpPr>
        <p:spPr>
          <a:xfrm>
            <a:off x="7371759" y="1295169"/>
            <a:ext cx="4713403" cy="4401205"/>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3. Đánh giá bản thiết kế cần đánh giá xem giá đỡ có đáp ứng yêu cầu thiết kế đặt ra không: giá đỡ có đặt ngang, dọc được; khi điều chỉnh góc độ thanh chống khó cố định được.</a:t>
            </a:r>
          </a:p>
          <a:p>
            <a:r>
              <a:rPr lang="en-US" sz="2800">
                <a:solidFill>
                  <a:srgbClr val="FF0000"/>
                </a:solidFill>
                <a:latin typeface="Times New Roman" panose="02020603050405020304" pitchFamily="18" charset="0"/>
                <a:ea typeface="Times New Roman" panose="02020603050405020304" pitchFamily="18" charset="0"/>
              </a:rPr>
              <a:t>Sau kiểm tra cần hiệu chỉnh chốt để thanh chống cố định dễ dàng hơn.</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986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1815882"/>
          </a:xfrm>
          <a:prstGeom prst="rect">
            <a:avLst/>
          </a:prstGeom>
        </p:spPr>
        <p:txBody>
          <a:bodyPr wrap="square">
            <a:spAutoFit/>
          </a:bodyPr>
          <a:lstStyle/>
          <a:p>
            <a:r>
              <a:rPr lang="en-US" sz="2800" b="1" dirty="0" err="1" smtClean="0">
                <a:latin typeface="Times New Roman" panose="02020603050405020304" pitchFamily="18" charset="0"/>
                <a:cs typeface="Times New Roman" panose="02020603050405020304" pitchFamily="18" charset="0"/>
              </a:rPr>
              <a:t>I.Nội</a:t>
            </a:r>
            <a:r>
              <a:rPr lang="en-US" sz="2800" b="1" dirty="0" smtClean="0">
                <a:latin typeface="Times New Roman" panose="02020603050405020304" pitchFamily="18" charset="0"/>
                <a:cs typeface="Times New Roman" panose="02020603050405020304" pitchFamily="18" charset="0"/>
              </a:rPr>
              <a:t> dung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thiết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kế</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thuật</a:t>
            </a:r>
            <a:endParaRPr lang="en-US" sz="2800" b="1" dirty="0" smtClean="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Đánh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chỉnh</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a:t>
            </a:r>
          </a:p>
        </p:txBody>
      </p:sp>
      <p:sp>
        <p:nvSpPr>
          <p:cNvPr id="4" name="Rectangle 3"/>
          <p:cNvSpPr/>
          <p:nvPr/>
        </p:nvSpPr>
        <p:spPr>
          <a:xfrm>
            <a:off x="2936631" y="120859"/>
            <a:ext cx="6682154"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17. CÁC BƯỚC THIẾT KẾ </a:t>
            </a:r>
            <a:r>
              <a:rPr lang="en-US" sz="2400" b="1" dirty="0" err="1" smtClean="0">
                <a:solidFill>
                  <a:srgbClr val="FF0000"/>
                </a:solidFill>
                <a:latin typeface="Times New Roman" panose="02020603050405020304" pitchFamily="18" charset="0"/>
                <a:cs typeface="Times New Roman" panose="02020603050405020304" pitchFamily="18" charset="0"/>
              </a:rPr>
              <a:t>Kĩ</a:t>
            </a:r>
            <a:r>
              <a:rPr lang="en-US" sz="2400" b="1" dirty="0" smtClean="0">
                <a:solidFill>
                  <a:srgbClr val="FF0000"/>
                </a:solidFill>
                <a:latin typeface="Times New Roman" panose="02020603050405020304" pitchFamily="18" charset="0"/>
                <a:cs typeface="Times New Roman" panose="02020603050405020304" pitchFamily="18" charset="0"/>
              </a:rPr>
              <a:t> THUẬT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0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1923" y="414989"/>
            <a:ext cx="5511805" cy="5429630"/>
          </a:xfrm>
          <a:prstGeom prst="rect">
            <a:avLst/>
          </a:prstGeom>
        </p:spPr>
      </p:pic>
      <p:sp>
        <p:nvSpPr>
          <p:cNvPr id="5" name="TextBox 4"/>
          <p:cNvSpPr txBox="1"/>
          <p:nvPr/>
        </p:nvSpPr>
        <p:spPr>
          <a:xfrm>
            <a:off x="2459851" y="5939068"/>
            <a:ext cx="254097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Giá đỡ điện thoại</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6344239" y="414989"/>
            <a:ext cx="5495827"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4. Hồ sơ kĩ thuật cho giá đỡ điện thoại gồm những thông tin gì?</a:t>
            </a:r>
            <a:endParaRPr lang="en-US" sz="28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094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1923" y="414989"/>
            <a:ext cx="5511805" cy="5429630"/>
          </a:xfrm>
          <a:prstGeom prst="rect">
            <a:avLst/>
          </a:prstGeom>
        </p:spPr>
      </p:pic>
      <p:sp>
        <p:nvSpPr>
          <p:cNvPr id="5" name="TextBox 4"/>
          <p:cNvSpPr txBox="1"/>
          <p:nvPr/>
        </p:nvSpPr>
        <p:spPr>
          <a:xfrm>
            <a:off x="2459851" y="5939068"/>
            <a:ext cx="254097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Giá đỡ điện thoại</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6344239" y="414989"/>
            <a:ext cx="5495827"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4. Hồ sơ kĩ thuật cho giá đỡ điện thoại gồm những thông tin gì?</a:t>
            </a:r>
            <a:endParaRPr lang="en-US" sz="2800" b="1">
              <a:effectLst/>
              <a:latin typeface="Times New Roman" panose="02020603050405020304" pitchFamily="18" charset="0"/>
              <a:ea typeface="Times New Roman" panose="02020603050405020304" pitchFamily="18" charset="0"/>
            </a:endParaRPr>
          </a:p>
        </p:txBody>
      </p:sp>
      <p:sp>
        <p:nvSpPr>
          <p:cNvPr id="2" name="Rectangle 1"/>
          <p:cNvSpPr/>
          <p:nvPr/>
        </p:nvSpPr>
        <p:spPr>
          <a:xfrm>
            <a:off x="6564198" y="1652476"/>
            <a:ext cx="4512297" cy="3108543"/>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4. Hồ sơ kĩ thuật cho giá đỡ điện thoại gồm những thông tin:</a:t>
            </a:r>
          </a:p>
          <a:p>
            <a:r>
              <a:rPr lang="en-US" sz="2800">
                <a:solidFill>
                  <a:srgbClr val="FF0000"/>
                </a:solidFill>
                <a:latin typeface="Times New Roman" panose="02020603050405020304" pitchFamily="18" charset="0"/>
                <a:ea typeface="Times New Roman" panose="02020603050405020304" pitchFamily="18" charset="0"/>
              </a:rPr>
              <a:t>- Bản vẽ thiết kế: bản vẽ phác, bản vẽ chi tiết, bản vẽ lắp, ...</a:t>
            </a:r>
          </a:p>
          <a:p>
            <a:r>
              <a:rPr lang="en-US" sz="2800">
                <a:solidFill>
                  <a:srgbClr val="FF0000"/>
                </a:solidFill>
                <a:latin typeface="Times New Roman" panose="02020603050405020304" pitchFamily="18" charset="0"/>
                <a:ea typeface="Times New Roman" panose="02020603050405020304" pitchFamily="18" charset="0"/>
              </a:rPr>
              <a:t>- Các thuyết minh liên quan đến sản phẩm.</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818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1815882"/>
          </a:xfrm>
          <a:prstGeom prst="rect">
            <a:avLst/>
          </a:prstGeom>
        </p:spPr>
        <p:txBody>
          <a:bodyPr wrap="square">
            <a:spAutoFit/>
          </a:bodyPr>
          <a:lstStyle/>
          <a:p>
            <a:r>
              <a:rPr lang="en-US" sz="2800" b="1" dirty="0" err="1" smtClean="0">
                <a:latin typeface="Times New Roman" panose="02020603050405020304" pitchFamily="18" charset="0"/>
                <a:cs typeface="Times New Roman" panose="02020603050405020304" pitchFamily="18" charset="0"/>
              </a:rPr>
              <a:t>I.Nội</a:t>
            </a:r>
            <a:r>
              <a:rPr lang="en-US" sz="2800" b="1" dirty="0" smtClean="0">
                <a:latin typeface="Times New Roman" panose="02020603050405020304" pitchFamily="18" charset="0"/>
                <a:cs typeface="Times New Roman" panose="02020603050405020304" pitchFamily="18" charset="0"/>
              </a:rPr>
              <a:t> dung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thiết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kế</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thuật</a:t>
            </a:r>
            <a:endParaRPr lang="en-US" sz="2800" b="1" dirty="0" smtClean="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hồ</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sơ</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kĩ</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kĩ</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a:t>
            </a:r>
          </a:p>
        </p:txBody>
      </p:sp>
      <p:sp>
        <p:nvSpPr>
          <p:cNvPr id="4" name="Rectangle 3"/>
          <p:cNvSpPr/>
          <p:nvPr/>
        </p:nvSpPr>
        <p:spPr>
          <a:xfrm>
            <a:off x="2936631" y="120859"/>
            <a:ext cx="6682154"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17. CÁC BƯỚC THIẾT KẾ </a:t>
            </a:r>
            <a:r>
              <a:rPr lang="en-US" sz="2400" b="1" dirty="0" err="1" smtClean="0">
                <a:solidFill>
                  <a:srgbClr val="FF0000"/>
                </a:solidFill>
                <a:latin typeface="Times New Roman" panose="02020603050405020304" pitchFamily="18" charset="0"/>
                <a:cs typeface="Times New Roman" panose="02020603050405020304" pitchFamily="18" charset="0"/>
              </a:rPr>
              <a:t>Kĩ</a:t>
            </a:r>
            <a:r>
              <a:rPr lang="en-US" sz="2400" b="1" dirty="0" smtClean="0">
                <a:solidFill>
                  <a:srgbClr val="FF0000"/>
                </a:solidFill>
                <a:latin typeface="Times New Roman" panose="02020603050405020304" pitchFamily="18" charset="0"/>
                <a:cs typeface="Times New Roman" panose="02020603050405020304" pitchFamily="18" charset="0"/>
              </a:rPr>
              <a:t> THUẬT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80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8265" y="4649626"/>
            <a:ext cx="2540977" cy="400110"/>
          </a:xfrm>
          <a:prstGeom prst="rect">
            <a:avLst/>
          </a:prstGeom>
          <a:noFill/>
        </p:spPr>
        <p:txBody>
          <a:bodyPr wrap="square" rtlCol="0">
            <a:spAutoFit/>
          </a:bodyPr>
          <a:lstStyle/>
          <a:p>
            <a:r>
              <a:rPr lang="en-US" sz="2000" b="1" i="1" dirty="0" err="1" smtClean="0">
                <a:latin typeface="Times New Roman" panose="02020603050405020304" pitchFamily="18" charset="0"/>
                <a:cs typeface="Times New Roman" panose="02020603050405020304" pitchFamily="18" charset="0"/>
              </a:rPr>
              <a:t>Hình</a:t>
            </a:r>
            <a:r>
              <a:rPr lang="en-US" sz="2000" b="1" i="1" dirty="0" smtClean="0">
                <a:latin typeface="Times New Roman" panose="02020603050405020304" pitchFamily="18" charset="0"/>
                <a:cs typeface="Times New Roman" panose="02020603050405020304" pitchFamily="18" charset="0"/>
              </a:rPr>
              <a:t> 17.1. </a:t>
            </a:r>
            <a:r>
              <a:rPr lang="en-US" sz="2000" b="1" i="1" dirty="0" err="1" smtClean="0">
                <a:latin typeface="Times New Roman" panose="02020603050405020304" pitchFamily="18" charset="0"/>
                <a:cs typeface="Times New Roman" panose="02020603050405020304" pitchFamily="18" charset="0"/>
              </a:rPr>
              <a:t>Giá</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sách</a:t>
            </a:r>
            <a:endParaRPr lang="en-US" sz="2000" b="1" i="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96712" y="982133"/>
            <a:ext cx="3905955" cy="3556000"/>
          </a:xfrm>
          <a:prstGeom prst="rect">
            <a:avLst/>
          </a:prstGeom>
        </p:spPr>
      </p:pic>
      <p:sp>
        <p:nvSpPr>
          <p:cNvPr id="3" name="Rectangle 2"/>
          <p:cNvSpPr/>
          <p:nvPr/>
        </p:nvSpPr>
        <p:spPr>
          <a:xfrm>
            <a:off x="4639733" y="1137002"/>
            <a:ext cx="7089420" cy="3046988"/>
          </a:xfrm>
          <a:prstGeom prst="rect">
            <a:avLst/>
          </a:prstGeom>
        </p:spPr>
        <p:txBody>
          <a:bodyPr wrap="square">
            <a:spAutoFit/>
          </a:bodyPr>
          <a:lstStyle/>
          <a:p>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spcBef>
                <a:spcPts val="0"/>
              </a:spcBef>
              <a:spcAft>
                <a:spcPts val="0"/>
              </a:spcAft>
              <a:buFont typeface="+mj-lt"/>
              <a:buAutoNum type="arabicPeriod"/>
              <a:tabLst>
                <a:tab pos="457200" algn="l"/>
              </a:tabLst>
            </a:pP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spcBef>
                <a:spcPts val="0"/>
              </a:spcBef>
              <a:spcAft>
                <a:spcPts val="0"/>
              </a:spcAft>
              <a:buFont typeface="+mj-lt"/>
              <a:buAutoNum type="arabicPeriod"/>
              <a:tabLst>
                <a:tab pos="457200" algn="l"/>
              </a:tabLst>
            </a:pP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spcBef>
                <a:spcPts val="0"/>
              </a:spcBef>
              <a:spcAft>
                <a:spcPts val="0"/>
              </a:spcAft>
              <a:buFont typeface="+mj-lt"/>
              <a:buAutoNum type="arabicPeriod"/>
              <a:tabLst>
                <a:tab pos="457200" algn="l"/>
              </a:tabLst>
            </a:pP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chỉnh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spcBef>
                <a:spcPts val="0"/>
              </a:spcBef>
              <a:spcAft>
                <a:spcPts val="0"/>
              </a:spcAft>
              <a:buFont typeface="+mj-lt"/>
              <a:buAutoNum type="arabicPeriod"/>
              <a:tabLst>
                <a:tab pos="457200" algn="l"/>
              </a:tabLst>
            </a:pP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2800408" y="98855"/>
            <a:ext cx="4188940"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KHỞI ĐỘNG</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76837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Kể tên các bước cơ bản trong thiết kế kĩ thuật.</a:t>
            </a:r>
          </a:p>
          <a:p>
            <a:r>
              <a:rPr lang="en-US" sz="2800" b="1">
                <a:latin typeface="Times New Roman" panose="02020603050405020304" pitchFamily="18" charset="0"/>
                <a:cs typeface="Times New Roman" panose="02020603050405020304" pitchFamily="18" charset="0"/>
              </a:rPr>
              <a:t>Bài 2. Bản vẽ thiết kế sản phẩm có đáp ứng được yêu cầu không nếu bỏ qua bước đánh giá và hiệu chỉnh? Vì sao?</a:t>
            </a:r>
          </a:p>
          <a:p>
            <a:r>
              <a:rPr lang="en-US" sz="2800" b="1">
                <a:latin typeface="Times New Roman" panose="02020603050405020304" pitchFamily="18" charset="0"/>
                <a:cs typeface="Times New Roman" panose="02020603050405020304" pitchFamily="18" charset="0"/>
              </a:rPr>
              <a:t>Bài 3. Trong các bước nêu trên của quá trình thiết kế kĩ thuật, bước nào thể hiện tính mới, tính sáng tạo của sản phẩm, giải pháp?</a:t>
            </a:r>
          </a:p>
          <a:p>
            <a:r>
              <a:rPr lang="en-US" sz="2800" b="1">
                <a:latin typeface="Times New Roman" panose="02020603050405020304" pitchFamily="18" charset="0"/>
                <a:cs typeface="Times New Roman" panose="02020603050405020304" pitchFamily="18" charset="0"/>
              </a:rPr>
              <a:t>Bài 4. Hãy quan sát môi trường xung quanh và công việc hàng ngày của bản thân em, chỉ ra một vấn đề hoặc nhu cầu cần được giải quyết. Mô tả cụ thể tình huống và xác định cần thiết kế sản phẩm? Nêu ba tiêu chí cần đạt của sản phẩm dự định thiết kế.</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01105" y="468541"/>
            <a:ext cx="11375010" cy="4893647"/>
          </a:xfrm>
          <a:prstGeom prst="rect">
            <a:avLst/>
          </a:prstGeom>
        </p:spPr>
        <p:txBody>
          <a:bodyPr wrap="square">
            <a:spAutoFit/>
          </a:bodyPr>
          <a:lstStyle/>
          <a:p>
            <a:r>
              <a:rPr lang="en-US" sz="2400">
                <a:solidFill>
                  <a:srgbClr val="0000FF"/>
                </a:solidFill>
                <a:latin typeface="Times New Roman" panose="02020603050405020304" pitchFamily="18" charset="0"/>
                <a:cs typeface="Times New Roman" panose="02020603050405020304" pitchFamily="18" charset="0"/>
              </a:rPr>
              <a:t>Bài 1.Các bước cơ bản trong thiết kế kĩ thuật:</a:t>
            </a:r>
          </a:p>
          <a:p>
            <a:r>
              <a:rPr lang="en-US" sz="2400">
                <a:solidFill>
                  <a:srgbClr val="0000FF"/>
                </a:solidFill>
                <a:latin typeface="Times New Roman" panose="02020603050405020304" pitchFamily="18" charset="0"/>
                <a:cs typeface="Times New Roman" panose="02020603050405020304" pitchFamily="18" charset="0"/>
              </a:rPr>
              <a:t>- Xác định yêu cầu và lựa chọn giải pháp.</a:t>
            </a:r>
          </a:p>
          <a:p>
            <a:r>
              <a:rPr lang="en-US" sz="2400">
                <a:solidFill>
                  <a:srgbClr val="0000FF"/>
                </a:solidFill>
                <a:latin typeface="Times New Roman" panose="02020603050405020304" pitchFamily="18" charset="0"/>
                <a:cs typeface="Times New Roman" panose="02020603050405020304" pitchFamily="18" charset="0"/>
              </a:rPr>
              <a:t>- Thiết kế sản phẩm.</a:t>
            </a:r>
          </a:p>
          <a:p>
            <a:r>
              <a:rPr lang="en-US" sz="2400">
                <a:solidFill>
                  <a:srgbClr val="0000FF"/>
                </a:solidFill>
                <a:latin typeface="Times New Roman" panose="02020603050405020304" pitchFamily="18" charset="0"/>
                <a:cs typeface="Times New Roman" panose="02020603050405020304" pitchFamily="18" charset="0"/>
              </a:rPr>
              <a:t>- Đánh giá và hiệu chỉnh.</a:t>
            </a:r>
          </a:p>
          <a:p>
            <a:r>
              <a:rPr lang="en-US" sz="2400">
                <a:solidFill>
                  <a:srgbClr val="0000FF"/>
                </a:solidFill>
                <a:latin typeface="Times New Roman" panose="02020603050405020304" pitchFamily="18" charset="0"/>
                <a:cs typeface="Times New Roman" panose="02020603050405020304" pitchFamily="18" charset="0"/>
              </a:rPr>
              <a:t>- Lập hồ sơ kĩ thuật.</a:t>
            </a:r>
          </a:p>
          <a:p>
            <a:r>
              <a:rPr lang="vi-VN" sz="2400" smtClean="0">
                <a:solidFill>
                  <a:srgbClr val="0000FF"/>
                </a:solidFill>
                <a:latin typeface="Times New Roman" panose="02020603050405020304" pitchFamily="18" charset="0"/>
                <a:cs typeface="Times New Roman" panose="02020603050405020304" pitchFamily="18" charset="0"/>
              </a:rPr>
              <a:t>Bài </a:t>
            </a:r>
            <a:r>
              <a:rPr lang="vi-VN" sz="2400">
                <a:solidFill>
                  <a:srgbClr val="0000FF"/>
                </a:solidFill>
                <a:latin typeface="Times New Roman" panose="02020603050405020304" pitchFamily="18" charset="0"/>
                <a:cs typeface="Times New Roman" panose="02020603050405020304" pitchFamily="18" charset="0"/>
              </a:rPr>
              <a:t>2. Bản vẽ thiết kế sản phẩm không đáp ứng được yêu cầu nếu bỏ qua bước đánh giá và hiệu chỉnh. Vì sản phẩm ban đầu có thể có những bộ phận thiết kế chưa phù hợp vì thế cần đánh giá mức độ đáp ứng của các yêu cầu đặt ra để xác định những bộ phận chưa phù hợp để hiệu chỉnh cải tiến.</a:t>
            </a:r>
          </a:p>
          <a:p>
            <a:r>
              <a:rPr lang="vi-VN" sz="2400">
                <a:solidFill>
                  <a:srgbClr val="0000FF"/>
                </a:solidFill>
                <a:latin typeface="Times New Roman" panose="02020603050405020304" pitchFamily="18" charset="0"/>
                <a:cs typeface="Times New Roman" panose="02020603050405020304" pitchFamily="18" charset="0"/>
              </a:rPr>
              <a:t>Bài 3. Bước 2 là bước thể hiện tính mới, tính sáng tạo của sản phẩm, giải pháp.</a:t>
            </a:r>
          </a:p>
          <a:p>
            <a:r>
              <a:rPr lang="vi-VN" sz="2400">
                <a:solidFill>
                  <a:srgbClr val="0000FF"/>
                </a:solidFill>
                <a:latin typeface="Times New Roman" panose="02020603050405020304" pitchFamily="18" charset="0"/>
                <a:cs typeface="Times New Roman" panose="02020603050405020304" pitchFamily="18" charset="0"/>
              </a:rPr>
              <a:t>Bài 4. - Nhu cầu: chiếc ghế ngồi học</a:t>
            </a:r>
          </a:p>
          <a:p>
            <a:r>
              <a:rPr lang="vi-VN" sz="2400">
                <a:solidFill>
                  <a:srgbClr val="0000FF"/>
                </a:solidFill>
                <a:latin typeface="Times New Roman" panose="02020603050405020304" pitchFamily="18" charset="0"/>
                <a:cs typeface="Times New Roman" panose="02020603050405020304" pitchFamily="18" charset="0"/>
              </a:rPr>
              <a:t>- Tình huống cụ thể: em được ba mẹ tặng cho một chiếc bàn nhỏ rất xinh. Em muốn dùng nó </a:t>
            </a:r>
          </a:p>
        </p:txBody>
      </p:sp>
    </p:spTree>
    <p:extLst>
      <p:ext uri="{BB962C8B-B14F-4D97-AF65-F5344CB8AC3E}">
        <p14:creationId xmlns:p14="http://schemas.microsoft.com/office/powerpoint/2010/main" val="359181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1000"/>
                                        <p:tgtEl>
                                          <p:spTgt spid="2">
                                            <p:txEl>
                                              <p:pRg st="0" end="0"/>
                                            </p:txEl>
                                          </p:spTgt>
                                        </p:tgtEl>
                                      </p:cBhvr>
                                    </p:animEffect>
                                    <p:anim calcmode="lin" valueType="num">
                                      <p:cBhvr>
                                        <p:cTn id="1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1000"/>
                                        <p:tgtEl>
                                          <p:spTgt spid="2">
                                            <p:txEl>
                                              <p:pRg st="4" end="4"/>
                                            </p:txEl>
                                          </p:spTgt>
                                        </p:tgtEl>
                                      </p:cBhvr>
                                    </p:animEffect>
                                    <p:anim calcmode="lin" valueType="num">
                                      <p:cBhvr>
                                        <p:cTn id="3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1000"/>
                                        <p:tgtEl>
                                          <p:spTgt spid="2">
                                            <p:txEl>
                                              <p:pRg st="6" end="6"/>
                                            </p:txEl>
                                          </p:spTgt>
                                        </p:tgtEl>
                                      </p:cBhvr>
                                    </p:animEffect>
                                    <p:anim calcmode="lin" valueType="num">
                                      <p:cBhvr>
                                        <p:cTn id="4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1000"/>
                                        <p:tgtEl>
                                          <p:spTgt spid="2">
                                            <p:txEl>
                                              <p:pRg st="7" end="7"/>
                                            </p:txEl>
                                          </p:spTgt>
                                        </p:tgtEl>
                                      </p:cBhvr>
                                    </p:animEffect>
                                    <p:anim calcmode="lin" valueType="num">
                                      <p:cBhvr>
                                        <p:cTn id="4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animEffect transition="in" filter="fade">
                                      <p:cBhvr>
                                        <p:cTn id="50" dur="1000"/>
                                        <p:tgtEl>
                                          <p:spTgt spid="2">
                                            <p:txEl>
                                              <p:pRg st="8" end="8"/>
                                            </p:txEl>
                                          </p:spTgt>
                                        </p:tgtEl>
                                      </p:cBhvr>
                                    </p:animEffect>
                                    <p:anim calcmode="lin" valueType="num">
                                      <p:cBhvr>
                                        <p:cTn id="5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Vận dụng các bước thiết kế kĩ thuật, hãy thiết kế giá đỡ điện thoại khác phù hợp với em</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88537" y="292700"/>
            <a:ext cx="1153779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Vận dụng các bước thiết kế kĩ thuật, hãy thiết kế giá đỡ điện thoại khác phù hợp với em</a:t>
            </a:r>
          </a:p>
        </p:txBody>
      </p:sp>
      <p:sp>
        <p:nvSpPr>
          <p:cNvPr id="2" name="Rectangle 1"/>
          <p:cNvSpPr/>
          <p:nvPr/>
        </p:nvSpPr>
        <p:spPr>
          <a:xfrm>
            <a:off x="188537" y="1133356"/>
            <a:ext cx="11877772" cy="4770537"/>
          </a:xfrm>
          <a:prstGeom prst="rect">
            <a:avLst/>
          </a:prstGeom>
        </p:spPr>
        <p:txBody>
          <a:bodyPr wrap="square">
            <a:spAutoFit/>
          </a:bodyPr>
          <a:lstStyle/>
          <a:p>
            <a:r>
              <a:rPr lang="en-US" sz="1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HS tự tiến hành thực hiện (có thể tham khảo theo mẫu sau)</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6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LÀM GIÁ ĐỠ ĐIỆN THOẠI BẰNG BÌA CARTON</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Xác định yêu cầu và lựa chọn giải pháp.</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Yêu cầu: Giá đỡ điện thoại để ngang 2 màn hình điện thoại.</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Tx/>
              <a:buChar char="-"/>
            </a:pPr>
            <a:r>
              <a:rPr lang="en-US" sz="1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 </a:t>
            </a:r>
            <a:r>
              <a:rPr lang="en-US" sz="1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 Giá đỡ điện thoại bằng bìa carton</a:t>
            </a:r>
            <a:r>
              <a:rPr lang="en-US" sz="1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buFontTx/>
              <a:buChar char="-"/>
            </a:pPr>
            <a:endPar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Tx/>
              <a:buChar char="-"/>
            </a:pPr>
            <a:endParaRPr lang="en-US" sz="1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Tx/>
              <a:buChar char="-"/>
            </a:pPr>
            <a:endPar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Tx/>
              <a:buChar char="-"/>
            </a:pPr>
            <a:endParaRPr lang="en-US" sz="1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Tx/>
              <a:buChar char="-"/>
            </a:pPr>
            <a:endPar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2. Thiết kế sản phẩm.</a:t>
            </a:r>
          </a:p>
          <a:p>
            <a:r>
              <a:rPr lang="en-US" sz="1600">
                <a:latin typeface="Times New Roman" panose="02020603050405020304" pitchFamily="18" charset="0"/>
                <a:cs typeface="Times New Roman" panose="02020603050405020304" pitchFamily="18" charset="0"/>
              </a:rPr>
              <a:t>- Vật liệu: Bìa carton vì dễ gia công, nhẹ và thân thiện với môi trường.</a:t>
            </a:r>
          </a:p>
          <a:p>
            <a:r>
              <a:rPr lang="en-US" sz="1600">
                <a:latin typeface="Times New Roman" panose="02020603050405020304" pitchFamily="18" charset="0"/>
                <a:cs typeface="Times New Roman" panose="02020603050405020304" pitchFamily="18" charset="0"/>
              </a:rPr>
              <a:t>- Kích thước: dựa vào kích thước điện thoại cắt tấm bìa ra theo kích thước mong muốn. Khi có tấm bìa bạn sẽ cắt thành hình chữ U, có độ sâu khoảng 2cm, chiều rộng làm sao để vừa máy. Tiếp đó cắt tiếp 2 điểm giữ ở 2 thành của chữ U, vừa đủ lọt thiết bị. Nếu bìa mỏng thì có thể cắt 2 – 3 tấm rồi dán lại với nhau.</a:t>
            </a:r>
          </a:p>
          <a:p>
            <a:r>
              <a:rPr lang="en-US" sz="1600">
                <a:latin typeface="Times New Roman" panose="02020603050405020304" pitchFamily="18" charset="0"/>
                <a:cs typeface="Times New Roman" panose="02020603050405020304" pitchFamily="18" charset="0"/>
              </a:rPr>
              <a:t>3. Đánh giá và hiệu chỉnh.</a:t>
            </a:r>
          </a:p>
          <a:p>
            <a:r>
              <a:rPr lang="en-US" sz="1600">
                <a:latin typeface="Times New Roman" panose="02020603050405020304" pitchFamily="18" charset="0"/>
                <a:cs typeface="Times New Roman" panose="02020603050405020304" pitchFamily="18" charset="0"/>
              </a:rPr>
              <a:t>- Chế tạo sản phẩm và tiến hành đánh giá, nếu có chi tiết chưa phù hợp cần hiệu chỉnh lại.</a:t>
            </a:r>
          </a:p>
          <a:p>
            <a:r>
              <a:rPr lang="en-US" sz="1600">
                <a:latin typeface="Times New Roman" panose="02020603050405020304" pitchFamily="18" charset="0"/>
                <a:cs typeface="Times New Roman" panose="02020603050405020304" pitchFamily="18" charset="0"/>
              </a:rPr>
              <a:t>4. Lập hồ sơ kĩ thuật.</a:t>
            </a:r>
          </a:p>
          <a:p>
            <a:pPr marL="285750" indent="-285750">
              <a:buFontTx/>
              <a:buChar char="-"/>
            </a:pP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337630" y="1795388"/>
            <a:ext cx="3457143" cy="2069602"/>
          </a:xfrm>
          <a:prstGeom prst="rect">
            <a:avLst/>
          </a:prstGeom>
        </p:spPr>
      </p:pic>
      <p:pic>
        <p:nvPicPr>
          <p:cNvPr id="5" name="Picture 4"/>
          <p:cNvPicPr>
            <a:picLocks noChangeAspect="1"/>
          </p:cNvPicPr>
          <p:nvPr/>
        </p:nvPicPr>
        <p:blipFill>
          <a:blip r:embed="rId4"/>
          <a:stretch>
            <a:fillRect/>
          </a:stretch>
        </p:blipFill>
        <p:spPr>
          <a:xfrm>
            <a:off x="8050142" y="4849311"/>
            <a:ext cx="3676190" cy="1895238"/>
          </a:xfrm>
          <a:prstGeom prst="rect">
            <a:avLst/>
          </a:prstGeom>
        </p:spPr>
      </p:pic>
    </p:spTree>
    <p:extLst>
      <p:ext uri="{BB962C8B-B14F-4D97-AF65-F5344CB8AC3E}">
        <p14:creationId xmlns:p14="http://schemas.microsoft.com/office/powerpoint/2010/main" val="82842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2667" y="1678725"/>
            <a:ext cx="8681155" cy="584775"/>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BÀI </a:t>
            </a:r>
            <a:r>
              <a:rPr lang="en-US" sz="3200" b="1" dirty="0" smtClean="0">
                <a:solidFill>
                  <a:srgbClr val="FF0000"/>
                </a:solidFill>
                <a:latin typeface="Times New Roman" panose="02020603050405020304" pitchFamily="18" charset="0"/>
                <a:cs typeface="Times New Roman" panose="02020603050405020304" pitchFamily="18" charset="0"/>
              </a:rPr>
              <a:t>17. CÁC BƯỚC THIẾT KẾ KĨ THUẬT</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spTree>
    <p:extLst>
      <p:ext uri="{BB962C8B-B14F-4D97-AF65-F5344CB8AC3E}">
        <p14:creationId xmlns:p14="http://schemas.microsoft.com/office/powerpoint/2010/main" val="3379023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3835" y="823741"/>
            <a:ext cx="8539397" cy="1815882"/>
          </a:xfrm>
          <a:prstGeom prst="rect">
            <a:avLst/>
          </a:prstGeom>
        </p:spPr>
        <p:txBody>
          <a:bodyPr wrap="square">
            <a:spAutoFit/>
          </a:bodyPr>
          <a:lstStyle/>
          <a:p>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17.2/ </a:t>
            </a:r>
            <a:r>
              <a:rPr lang="en-US" sz="2800" dirty="0" err="1" smtClean="0">
                <a:latin typeface="Times New Roman" panose="02020603050405020304" pitchFamily="18" charset="0"/>
                <a:cs typeface="Times New Roman" panose="02020603050405020304" pitchFamily="18" charset="0"/>
              </a:rPr>
              <a:t>sgk</a:t>
            </a:r>
            <a:r>
              <a:rPr lang="en-US" sz="2800" dirty="0" smtClean="0">
                <a:latin typeface="Times New Roman" panose="02020603050405020304" pitchFamily="18" charset="0"/>
                <a:cs typeface="Times New Roman" panose="02020603050405020304" pitchFamily="18" charset="0"/>
              </a:rPr>
              <a:t>/92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nhóm</a:t>
            </a:r>
            <a:endParaRPr lang="en-US" sz="2800" dirty="0" smtClean="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1</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Thiết kế </a:t>
            </a:r>
            <a:r>
              <a:rPr lang="vi-VN" sz="2800" dirty="0" smtClean="0">
                <a:latin typeface="Times New Roman" panose="02020603050405020304" pitchFamily="18" charset="0"/>
                <a:cs typeface="Times New Roman" panose="02020603050405020304" pitchFamily="18" charset="0"/>
              </a:rPr>
              <a:t>kĩ </a:t>
            </a:r>
            <a:r>
              <a:rPr lang="vi-VN" sz="2800" dirty="0">
                <a:latin typeface="Times New Roman" panose="02020603050405020304" pitchFamily="18" charset="0"/>
                <a:cs typeface="Times New Roman" panose="02020603050405020304" pitchFamily="18" charset="0"/>
              </a:rPr>
              <a:t>thuật là gì?</a:t>
            </a:r>
          </a:p>
          <a:p>
            <a:r>
              <a:rPr lang="vi-VN" sz="2800" dirty="0">
                <a:latin typeface="Times New Roman" panose="02020603050405020304" pitchFamily="18" charset="0"/>
                <a:cs typeface="Times New Roman" panose="02020603050405020304" pitchFamily="18" charset="0"/>
              </a:rPr>
              <a:t>2. Thiết kế </a:t>
            </a:r>
            <a:r>
              <a:rPr lang="vi-VN" sz="2800" dirty="0" smtClean="0">
                <a:latin typeface="Times New Roman" panose="02020603050405020304" pitchFamily="18" charset="0"/>
                <a:cs typeface="Times New Roman" panose="02020603050405020304" pitchFamily="18" charset="0"/>
              </a:rPr>
              <a:t>kĩ </a:t>
            </a:r>
            <a:r>
              <a:rPr lang="vi-VN" sz="2800" dirty="0">
                <a:latin typeface="Times New Roman" panose="02020603050405020304" pitchFamily="18" charset="0"/>
                <a:cs typeface="Times New Roman" panose="02020603050405020304" pitchFamily="18" charset="0"/>
              </a:rPr>
              <a:t>thuật trải qua mấy bước? Đó là những bước nào?</a:t>
            </a:r>
          </a:p>
        </p:txBody>
      </p:sp>
    </p:spTree>
    <p:extLst>
      <p:ext uri="{BB962C8B-B14F-4D97-AF65-F5344CB8AC3E}">
        <p14:creationId xmlns:p14="http://schemas.microsoft.com/office/powerpoint/2010/main" val="4285314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00258" y="914400"/>
            <a:ext cx="2073897" cy="445887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XÁC ĐỊNH YÊU CẦU VÀ LỰA CHỌN GIẢI PHÁP</a:t>
            </a:r>
            <a:endParaRPr lang="en-US"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3746364" y="914400"/>
            <a:ext cx="2073897" cy="445887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THIẾT KẾ SẢN PHẨM</a:t>
            </a:r>
            <a:endParaRPr lang="en-US" b="1">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6810079" y="914400"/>
            <a:ext cx="2073897" cy="445887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ĐÁNH GIÁ VÀ HIỆU CHỈNH</a:t>
            </a:r>
            <a:endParaRPr lang="en-US" b="1">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9857293" y="840557"/>
            <a:ext cx="2073897" cy="445887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XÁC ĐỊNH YÊU CẦU VÀ LỰA CHỌN GIẢI PHÁP</a:t>
            </a:r>
            <a:endParaRPr lang="en-US" b="1">
              <a:solidFill>
                <a:schemeClr val="tx1"/>
              </a:solidFill>
              <a:latin typeface="Times New Roman" panose="02020603050405020304" pitchFamily="18" charset="0"/>
              <a:cs typeface="Times New Roman" panose="02020603050405020304" pitchFamily="18" charset="0"/>
            </a:endParaRPr>
          </a:p>
        </p:txBody>
      </p:sp>
      <p:sp>
        <p:nvSpPr>
          <p:cNvPr id="12" name="Hexagon 11"/>
          <p:cNvSpPr/>
          <p:nvPr/>
        </p:nvSpPr>
        <p:spPr>
          <a:xfrm>
            <a:off x="1018875" y="515333"/>
            <a:ext cx="1836661" cy="1225484"/>
          </a:xfrm>
          <a:prstGeom prst="hexag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0000FF"/>
                </a:solidFill>
                <a:latin typeface="Times New Roman" panose="02020603050405020304" pitchFamily="18" charset="0"/>
                <a:cs typeface="Times New Roman" panose="02020603050405020304" pitchFamily="18" charset="0"/>
              </a:rPr>
              <a:t>01</a:t>
            </a:r>
            <a:endParaRPr lang="en-US" sz="4400" b="1">
              <a:solidFill>
                <a:srgbClr val="0000FF"/>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3898764" y="1066800"/>
            <a:ext cx="2073897" cy="445887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THIẾT KẾ SẢN PHẨM</a:t>
            </a:r>
            <a:endParaRPr lang="en-US" b="1">
              <a:solidFill>
                <a:schemeClr val="tx1"/>
              </a:solidFill>
              <a:latin typeface="Times New Roman" panose="02020603050405020304" pitchFamily="18" charset="0"/>
              <a:cs typeface="Times New Roman" panose="02020603050405020304" pitchFamily="18" charset="0"/>
            </a:endParaRPr>
          </a:p>
        </p:txBody>
      </p:sp>
      <p:sp>
        <p:nvSpPr>
          <p:cNvPr id="14" name="Hexagon 13"/>
          <p:cNvSpPr/>
          <p:nvPr/>
        </p:nvSpPr>
        <p:spPr>
          <a:xfrm>
            <a:off x="3963973" y="461128"/>
            <a:ext cx="1836661" cy="1225484"/>
          </a:xfrm>
          <a:prstGeom prst="hexag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0000FF"/>
                </a:solidFill>
                <a:latin typeface="Times New Roman" panose="02020603050405020304" pitchFamily="18" charset="0"/>
                <a:cs typeface="Times New Roman" panose="02020603050405020304" pitchFamily="18" charset="0"/>
              </a:rPr>
              <a:t>02</a:t>
            </a:r>
            <a:endParaRPr lang="en-US" sz="4400" b="1">
              <a:solidFill>
                <a:srgbClr val="0000FF"/>
              </a:solidFill>
              <a:latin typeface="Times New Roman" panose="02020603050405020304" pitchFamily="18" charset="0"/>
              <a:cs typeface="Times New Roman" panose="02020603050405020304" pitchFamily="18" charset="0"/>
            </a:endParaRPr>
          </a:p>
        </p:txBody>
      </p:sp>
      <p:sp>
        <p:nvSpPr>
          <p:cNvPr id="15" name="Hexagon 14"/>
          <p:cNvSpPr/>
          <p:nvPr/>
        </p:nvSpPr>
        <p:spPr>
          <a:xfrm>
            <a:off x="6909071" y="454058"/>
            <a:ext cx="1836661" cy="1225484"/>
          </a:xfrm>
          <a:prstGeom prst="hexag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0000FF"/>
                </a:solidFill>
                <a:latin typeface="Times New Roman" panose="02020603050405020304" pitchFamily="18" charset="0"/>
                <a:cs typeface="Times New Roman" panose="02020603050405020304" pitchFamily="18" charset="0"/>
              </a:rPr>
              <a:t>03</a:t>
            </a:r>
            <a:endParaRPr lang="en-US" sz="4400" b="1">
              <a:solidFill>
                <a:srgbClr val="0000FF"/>
              </a:solidFill>
              <a:latin typeface="Times New Roman" panose="02020603050405020304" pitchFamily="18" charset="0"/>
              <a:cs typeface="Times New Roman" panose="02020603050405020304" pitchFamily="18" charset="0"/>
            </a:endParaRPr>
          </a:p>
        </p:txBody>
      </p:sp>
      <p:sp>
        <p:nvSpPr>
          <p:cNvPr id="17" name="Hexagon 16"/>
          <p:cNvSpPr/>
          <p:nvPr/>
        </p:nvSpPr>
        <p:spPr>
          <a:xfrm>
            <a:off x="9920151" y="454058"/>
            <a:ext cx="1836661" cy="1225484"/>
          </a:xfrm>
          <a:prstGeom prst="hexag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0000FF"/>
                </a:solidFill>
                <a:latin typeface="Times New Roman" panose="02020603050405020304" pitchFamily="18" charset="0"/>
                <a:cs typeface="Times New Roman" panose="02020603050405020304" pitchFamily="18" charset="0"/>
              </a:rPr>
              <a:t>04</a:t>
            </a:r>
            <a:endParaRPr lang="en-US" sz="4400" b="1">
              <a:solidFill>
                <a:srgbClr val="0000FF"/>
              </a:solidFill>
              <a:latin typeface="Times New Roman" panose="02020603050405020304" pitchFamily="18" charset="0"/>
              <a:cs typeface="Times New Roman" panose="02020603050405020304" pitchFamily="18" charset="0"/>
            </a:endParaRPr>
          </a:p>
        </p:txBody>
      </p:sp>
      <p:cxnSp>
        <p:nvCxnSpPr>
          <p:cNvPr id="19" name="Straight Arrow Connector 18"/>
          <p:cNvCxnSpPr>
            <a:stCxn id="4" idx="3"/>
            <a:endCxn id="6" idx="1"/>
          </p:cNvCxnSpPr>
          <p:nvPr/>
        </p:nvCxnSpPr>
        <p:spPr>
          <a:xfrm>
            <a:off x="2974155" y="3143839"/>
            <a:ext cx="77220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037870" y="3069996"/>
            <a:ext cx="77220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78715" y="3037819"/>
            <a:ext cx="77220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56055" y="5550550"/>
            <a:ext cx="6864096" cy="461665"/>
          </a:xfrm>
          <a:prstGeom prst="rect">
            <a:avLst/>
          </a:prstGeom>
          <a:noFill/>
        </p:spPr>
        <p:txBody>
          <a:bodyPr wrap="square" rtlCol="0">
            <a:spAutoFit/>
          </a:bodyPr>
          <a:lstStyle/>
          <a:p>
            <a:r>
              <a:rPr lang="en-US" sz="2400" i="1" dirty="0" err="1" smtClean="0">
                <a:latin typeface="Times New Roman" panose="02020603050405020304" pitchFamily="18" charset="0"/>
                <a:cs typeface="Times New Roman" panose="02020603050405020304" pitchFamily="18" charset="0"/>
              </a:rPr>
              <a:t>Hình</a:t>
            </a:r>
            <a:r>
              <a:rPr lang="en-US" sz="2400" i="1" dirty="0" smtClean="0">
                <a:latin typeface="Times New Roman" panose="02020603050405020304" pitchFamily="18" charset="0"/>
                <a:cs typeface="Times New Roman" panose="02020603050405020304" pitchFamily="18" charset="0"/>
              </a:rPr>
              <a:t> 17.2. </a:t>
            </a:r>
            <a:r>
              <a:rPr lang="en-US" sz="2400" i="1" dirty="0" err="1" smtClean="0">
                <a:latin typeface="Times New Roman" panose="02020603050405020304" pitchFamily="18" charset="0"/>
                <a:cs typeface="Times New Roman" panose="02020603050405020304" pitchFamily="18" charset="0"/>
              </a:rPr>
              <a:t>Các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bước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cơ</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bản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trong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thiết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kế</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kĩ</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thuật</a:t>
            </a:r>
            <a:endParaRPr lang="en-US" sz="2400" i="1" dirty="0">
              <a:latin typeface="Times New Roman" panose="02020603050405020304" pitchFamily="18" charset="0"/>
              <a:cs typeface="Times New Roman" panose="02020603050405020304" pitchFamily="18" charset="0"/>
            </a:endParaRPr>
          </a:p>
        </p:txBody>
      </p:sp>
      <p:sp>
        <p:nvSpPr>
          <p:cNvPr id="23" name="Rectangle 22"/>
          <p:cNvSpPr/>
          <p:nvPr/>
        </p:nvSpPr>
        <p:spPr>
          <a:xfrm>
            <a:off x="159834" y="5951045"/>
            <a:ext cx="10936058" cy="954107"/>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1</a:t>
            </a:r>
            <a:r>
              <a:rPr lang="vi-VN" sz="2800" b="1" dirty="0" smtClean="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Thiết </a:t>
            </a:r>
            <a:r>
              <a:rPr lang="vi-VN" sz="2800" b="1" dirty="0">
                <a:latin typeface="Times New Roman" panose="02020603050405020304" pitchFamily="18" charset="0"/>
                <a:cs typeface="Times New Roman" panose="02020603050405020304" pitchFamily="18" charset="0"/>
              </a:rPr>
              <a:t>kế </a:t>
            </a:r>
            <a:r>
              <a:rPr lang="vi-VN" sz="2800" b="1" dirty="0" smtClean="0">
                <a:latin typeface="Times New Roman" panose="02020603050405020304" pitchFamily="18" charset="0"/>
                <a:cs typeface="Times New Roman" panose="02020603050405020304" pitchFamily="18" charset="0"/>
              </a:rPr>
              <a:t>kĩ </a:t>
            </a:r>
            <a:r>
              <a:rPr lang="vi-VN" sz="2800" b="1" dirty="0">
                <a:latin typeface="Times New Roman" panose="02020603050405020304" pitchFamily="18" charset="0"/>
                <a:cs typeface="Times New Roman" panose="02020603050405020304" pitchFamily="18" charset="0"/>
              </a:rPr>
              <a:t>thuật là gì?</a:t>
            </a:r>
          </a:p>
          <a:p>
            <a:r>
              <a:rPr lang="vi-VN" sz="2800" b="1" dirty="0">
                <a:latin typeface="Times New Roman" panose="02020603050405020304" pitchFamily="18" charset="0"/>
                <a:cs typeface="Times New Roman" panose="02020603050405020304" pitchFamily="18" charset="0"/>
              </a:rPr>
              <a:t>2. Thiết kế </a:t>
            </a:r>
            <a:r>
              <a:rPr lang="vi-VN" sz="2800" b="1" dirty="0" smtClean="0">
                <a:latin typeface="Times New Roman" panose="02020603050405020304" pitchFamily="18" charset="0"/>
                <a:cs typeface="Times New Roman" panose="02020603050405020304" pitchFamily="18" charset="0"/>
              </a:rPr>
              <a:t>kĩ </a:t>
            </a:r>
            <a:r>
              <a:rPr lang="vi-VN" sz="2800" b="1" dirty="0">
                <a:latin typeface="Times New Roman" panose="02020603050405020304" pitchFamily="18" charset="0"/>
                <a:cs typeface="Times New Roman" panose="02020603050405020304" pitchFamily="18" charset="0"/>
              </a:rPr>
              <a:t>thuật trải qua mấy bước? Đó là những bước nào?</a:t>
            </a:r>
          </a:p>
        </p:txBody>
      </p:sp>
    </p:spTree>
    <p:extLst>
      <p:ext uri="{BB962C8B-B14F-4D97-AF65-F5344CB8AC3E}">
        <p14:creationId xmlns:p14="http://schemas.microsoft.com/office/powerpoint/2010/main" val="17096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P spid="13" grpId="0" animBg="1"/>
      <p:bldP spid="14" grpId="0" animBg="1"/>
      <p:bldP spid="15" grpId="0" animBg="1"/>
      <p:bldP spid="17" grpId="0" animBg="1"/>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7229" y="0"/>
            <a:ext cx="7067971" cy="5741377"/>
          </a:xfrm>
          <a:prstGeom prst="rect">
            <a:avLst/>
          </a:prstGeom>
        </p:spPr>
      </p:pic>
      <p:sp>
        <p:nvSpPr>
          <p:cNvPr id="6" name="Rectangle 5"/>
          <p:cNvSpPr/>
          <p:nvPr/>
        </p:nvSpPr>
        <p:spPr>
          <a:xfrm>
            <a:off x="7517423" y="285600"/>
            <a:ext cx="4431324" cy="3970318"/>
          </a:xfrm>
          <a:prstGeom prst="rect">
            <a:avLst/>
          </a:prstGeom>
        </p:spPr>
        <p:txBody>
          <a:bodyPr wrap="square">
            <a:spAutoFit/>
          </a:bodyPr>
          <a:lstStyle/>
          <a:p>
            <a:r>
              <a:rPr lang="en-US" sz="2800" b="1" dirty="0">
                <a:solidFill>
                  <a:srgbClr val="FF0000"/>
                </a:solidFill>
                <a:latin typeface="Times New Roman" panose="02020603050405020304" pitchFamily="18" charset="0"/>
                <a:ea typeface="Times New Roman" panose="02020603050405020304" pitchFamily="18" charset="0"/>
              </a:rPr>
              <a:t>1.Thiết </a:t>
            </a:r>
            <a:r>
              <a:rPr lang="en-US" sz="2800" b="1" dirty="0" err="1">
                <a:solidFill>
                  <a:srgbClr val="FF0000"/>
                </a:solidFill>
                <a:latin typeface="Times New Roman" panose="02020603050405020304" pitchFamily="18" charset="0"/>
                <a:ea typeface="Times New Roman" panose="02020603050405020304" pitchFamily="18" charset="0"/>
              </a:rPr>
              <a:t>kế</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kĩ</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thuật</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là</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hoạt</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động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mang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tính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sáng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tạo</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của</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người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thiết</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kế</a:t>
            </a:r>
            <a:r>
              <a:rPr lang="en-US" sz="2800" b="1" dirty="0">
                <a:solidFill>
                  <a:srgbClr val="FF0000"/>
                </a:solidFill>
                <a:latin typeface="Times New Roman" panose="02020603050405020304" pitchFamily="18" charset="0"/>
                <a:ea typeface="Times New Roman" panose="02020603050405020304" pitchFamily="18" charset="0"/>
              </a:rPr>
              <a:t>.</a:t>
            </a:r>
          </a:p>
          <a:p>
            <a:r>
              <a:rPr lang="en-US" sz="2800" b="1" dirty="0">
                <a:solidFill>
                  <a:srgbClr val="FF0000"/>
                </a:solidFill>
                <a:latin typeface="Times New Roman" panose="02020603050405020304" pitchFamily="18" charset="0"/>
                <a:ea typeface="Times New Roman" panose="02020603050405020304" pitchFamily="18" charset="0"/>
              </a:rPr>
              <a:t>2.</a:t>
            </a:r>
          </a:p>
          <a:p>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Xác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định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yêu</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cầu</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và</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lựa</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chọn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giải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pháp</a:t>
            </a:r>
            <a:r>
              <a:rPr lang="en-US" sz="2800" b="1" dirty="0">
                <a:solidFill>
                  <a:srgbClr val="FF0000"/>
                </a:solidFill>
                <a:latin typeface="Times New Roman" panose="02020603050405020304" pitchFamily="18" charset="0"/>
                <a:ea typeface="Times New Roman" panose="02020603050405020304" pitchFamily="18" charset="0"/>
              </a:rPr>
              <a:t>.</a:t>
            </a:r>
          </a:p>
          <a:p>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Thiết</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kế</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sản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phẩm</a:t>
            </a:r>
            <a:r>
              <a:rPr lang="en-US" sz="2800" b="1" dirty="0">
                <a:solidFill>
                  <a:srgbClr val="FF0000"/>
                </a:solidFill>
                <a:latin typeface="Times New Roman" panose="02020603050405020304" pitchFamily="18" charset="0"/>
                <a:ea typeface="Times New Roman" panose="02020603050405020304" pitchFamily="18" charset="0"/>
              </a:rPr>
              <a:t>.</a:t>
            </a:r>
          </a:p>
          <a:p>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Đánh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giá</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và</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hiệu</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chỉnh</a:t>
            </a:r>
            <a:r>
              <a:rPr lang="en-US" sz="2800" b="1" dirty="0">
                <a:solidFill>
                  <a:srgbClr val="FF0000"/>
                </a:solidFill>
                <a:latin typeface="Times New Roman" panose="02020603050405020304" pitchFamily="18" charset="0"/>
                <a:ea typeface="Times New Roman" panose="02020603050405020304" pitchFamily="18" charset="0"/>
              </a:rPr>
              <a:t>.</a:t>
            </a:r>
          </a:p>
          <a:p>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Lập</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hồ</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sơ</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kĩ</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thuật</a:t>
            </a:r>
            <a:r>
              <a:rPr lang="en-US" sz="2800" b="1" dirty="0">
                <a:solidFill>
                  <a:srgbClr val="FF0000"/>
                </a:solidFill>
                <a:latin typeface="Times New Roman" panose="02020603050405020304" pitchFamily="18" charset="0"/>
                <a:ea typeface="Times New Roman" panose="02020603050405020304" pitchFamily="18" charset="0"/>
              </a:rPr>
              <a:t>.</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650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9444" y="1588046"/>
            <a:ext cx="11812556" cy="3385542"/>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kĩ</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a:t>
            </a:r>
          </a:p>
          <a:p>
            <a:r>
              <a:rPr lang="en-US" dirty="0"/>
              <a:t> </a:t>
            </a:r>
          </a:p>
        </p:txBody>
      </p:sp>
      <p:sp>
        <p:nvSpPr>
          <p:cNvPr id="4" name="Rectangle 3"/>
          <p:cNvSpPr/>
          <p:nvPr/>
        </p:nvSpPr>
        <p:spPr>
          <a:xfrm>
            <a:off x="2726769" y="780426"/>
            <a:ext cx="6682154"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17. CÁC BƯỚC THIẾT KẾ </a:t>
            </a:r>
            <a:r>
              <a:rPr lang="en-US" sz="2400" b="1" dirty="0" err="1" smtClean="0">
                <a:solidFill>
                  <a:srgbClr val="FF0000"/>
                </a:solidFill>
                <a:latin typeface="Times New Roman" panose="02020603050405020304" pitchFamily="18" charset="0"/>
                <a:cs typeface="Times New Roman" panose="02020603050405020304" pitchFamily="18" charset="0"/>
              </a:rPr>
              <a:t>Kĩ</a:t>
            </a:r>
            <a:r>
              <a:rPr lang="en-US" sz="2400" b="1" dirty="0" smtClean="0">
                <a:solidFill>
                  <a:srgbClr val="FF0000"/>
                </a:solidFill>
                <a:latin typeface="Times New Roman" panose="02020603050405020304" pitchFamily="18" charset="0"/>
                <a:cs typeface="Times New Roman" panose="02020603050405020304" pitchFamily="18" charset="0"/>
              </a:rPr>
              <a:t> THUẬT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3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352" y="5419449"/>
            <a:ext cx="10896600" cy="1384995"/>
          </a:xfrm>
          <a:prstGeom prst="rect">
            <a:avLst/>
          </a:prstGeom>
        </p:spPr>
        <p:txBody>
          <a:bodyPr wrap="square">
            <a:spAutoFit/>
          </a:bodyPr>
          <a:lstStyle/>
          <a:p>
            <a:r>
              <a:rPr lang="en-US" sz="2800" b="1" dirty="0">
                <a:solidFill>
                  <a:srgbClr val="000000"/>
                </a:solidFill>
                <a:latin typeface="Times New Roman" panose="02020603050405020304" pitchFamily="18" charset="0"/>
                <a:ea typeface="Times New Roman" panose="02020603050405020304" pitchFamily="18" charset="0"/>
              </a:rPr>
              <a:t>1</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rPr>
              <a:t>Hãy</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xác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định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vấn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đề</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cần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giải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quyết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ví</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dụ</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nêu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trên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Để</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giải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quyết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vấn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đề</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này</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sản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phẩm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giá</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đỡ</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điện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thoại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phải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áp</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đáp</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ứng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yêu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cầu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nào</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Hãy</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mô</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tả</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giải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pháp</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thiết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kế</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giá</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đỡ</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điện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thoại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được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lựa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chọn</a:t>
            </a:r>
            <a:r>
              <a:rPr lang="en-US" sz="2800" b="1" dirty="0">
                <a:solidFill>
                  <a:srgbClr val="000000"/>
                </a:solidFill>
                <a:latin typeface="Times New Roman" panose="02020603050405020304" pitchFamily="18" charset="0"/>
                <a:ea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5" name="TextBox 4"/>
          <p:cNvSpPr txBox="1"/>
          <p:nvPr/>
        </p:nvSpPr>
        <p:spPr>
          <a:xfrm>
            <a:off x="281353" y="140676"/>
            <a:ext cx="11421209"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Ví dụ: Nhà thiết kế thời trang thường dùng điện thoại để vừa quan sát hình ảnh tư liệu, vừa vẽ thiết kế trang phục</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86860" y="1094783"/>
            <a:ext cx="11025555" cy="4298145"/>
          </a:xfrm>
          <a:prstGeom prst="rect">
            <a:avLst/>
          </a:prstGeom>
        </p:spPr>
      </p:pic>
    </p:spTree>
    <p:extLst>
      <p:ext uri="{BB962C8B-B14F-4D97-AF65-F5344CB8AC3E}">
        <p14:creationId xmlns:p14="http://schemas.microsoft.com/office/powerpoint/2010/main" val="416305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352" y="5419449"/>
            <a:ext cx="1089660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1.Hãy xác định vấn đề cần giải quyết trong ví dụ nêu trên. Để giải quyết vấn đề này, sản phẩm giá đỡ điện thoại phải áp đáp ứng yêu cầu nào? Hãy mô tả giải pháp thiết kế giá đỡ điện thoại được lựa chọn.</a:t>
            </a:r>
            <a:endParaRPr lang="en-US" sz="2800" b="1">
              <a:effectLst/>
              <a:latin typeface="Times New Roman" panose="02020603050405020304" pitchFamily="18" charset="0"/>
              <a:ea typeface="Times New Roman" panose="02020603050405020304" pitchFamily="18" charset="0"/>
            </a:endParaRPr>
          </a:p>
        </p:txBody>
      </p:sp>
      <p:sp>
        <p:nvSpPr>
          <p:cNvPr id="5" name="TextBox 4"/>
          <p:cNvSpPr txBox="1"/>
          <p:nvPr/>
        </p:nvSpPr>
        <p:spPr>
          <a:xfrm>
            <a:off x="281353" y="140676"/>
            <a:ext cx="11421209"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Ví dụ: Nhà thiết kế thời trang thường dùng điện thoại để vừa quan sát hình ảnh tư liệu, vừa vẽ thiết kế trang phục</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1352" y="1168924"/>
            <a:ext cx="5732949" cy="4250525"/>
          </a:xfrm>
          <a:prstGeom prst="rect">
            <a:avLst/>
          </a:prstGeom>
        </p:spPr>
      </p:pic>
      <p:sp>
        <p:nvSpPr>
          <p:cNvPr id="2" name="Rectangle 1"/>
          <p:cNvSpPr/>
          <p:nvPr/>
        </p:nvSpPr>
        <p:spPr>
          <a:xfrm>
            <a:off x="5627802" y="1094783"/>
            <a:ext cx="6212264" cy="3785652"/>
          </a:xfrm>
          <a:prstGeom prst="rect">
            <a:avLst/>
          </a:prstGeom>
        </p:spPr>
        <p:txBody>
          <a:bodyPr wrap="square">
            <a:spAutoFit/>
          </a:bodyPr>
          <a:lstStyle/>
          <a:p>
            <a:r>
              <a:rPr lang="en-US" sz="2400">
                <a:solidFill>
                  <a:srgbClr val="FF0000"/>
                </a:solidFill>
                <a:latin typeface="Times New Roman" panose="02020603050405020304" pitchFamily="18" charset="0"/>
                <a:ea typeface="Times New Roman" panose="02020603050405020304" pitchFamily="18" charset="0"/>
              </a:rPr>
              <a:t>1. Vấn đề cần giải quyết là tạo ra sản phẩm có thể giữ điện thoại cho nhà thiết kế quan sát tư liệu.</a:t>
            </a:r>
          </a:p>
          <a:p>
            <a:r>
              <a:rPr lang="en-US" sz="2400">
                <a:solidFill>
                  <a:srgbClr val="FF0000"/>
                </a:solidFill>
                <a:latin typeface="Times New Roman" panose="02020603050405020304" pitchFamily="18" charset="0"/>
                <a:ea typeface="Times New Roman" panose="02020603050405020304" pitchFamily="18" charset="0"/>
              </a:rPr>
              <a:t>Sản phẩm giá đỡ điện thoại phải đáp ứng yêu cầu giữ được điện thoại khi đặt ngang và dọc, điều chỉnh được góc nhìn và gấp gọn khi không sử dụng.</a:t>
            </a:r>
          </a:p>
          <a:p>
            <a:r>
              <a:rPr lang="en-US" sz="2400">
                <a:solidFill>
                  <a:srgbClr val="FF0000"/>
                </a:solidFill>
                <a:latin typeface="Times New Roman" panose="02020603050405020304" pitchFamily="18" charset="0"/>
                <a:ea typeface="Times New Roman" panose="02020603050405020304" pitchFamily="18" charset="0"/>
              </a:rPr>
              <a:t>Hình ảnh sau là một giải pháp đơn giản, đáp ứng những yêu cầu trên và dễ dàng thực hiện nên được lựa chọn.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5074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1291</TotalTime>
  <Words>1617</Words>
  <Application>Microsoft Office PowerPoint</Application>
  <PresentationFormat>Custom</PresentationFormat>
  <Paragraphs>115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159</cp:revision>
  <dcterms:created xsi:type="dcterms:W3CDTF">2023-06-21T22:05:51Z</dcterms:created>
  <dcterms:modified xsi:type="dcterms:W3CDTF">2024-05-22T02:31:17Z</dcterms:modified>
</cp:coreProperties>
</file>