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98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418" r:id="rId19"/>
    <p:sldId id="505" r:id="rId20"/>
    <p:sldId id="506" r:id="rId21"/>
    <p:sldId id="481" r:id="rId22"/>
    <p:sldId id="508" r:id="rId23"/>
    <p:sldId id="507" r:id="rId24"/>
    <p:sldId id="509" r:id="rId25"/>
    <p:sldId id="488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B21313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94" y="96"/>
      </p:cViewPr>
      <p:guideLst>
        <p:guide orient="horz" pos="2160"/>
        <p:guide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9.png"/><Relationship Id="rId2" Type="http://schemas.microsoft.com/office/2007/relationships/media" Target="../media/media1.mp3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2.xml"/><Relationship Id="rId15" Type="http://schemas.microsoft.com/office/2007/relationships/media" Target="../media/media5.mp3"/><Relationship Id="rId14" Type="http://schemas.openxmlformats.org/officeDocument/2006/relationships/audio" Target="../media/media5.mp3"/><Relationship Id="rId13" Type="http://schemas.microsoft.com/office/2007/relationships/media" Target="../media/media7.mp3"/><Relationship Id="rId12" Type="http://schemas.openxmlformats.org/officeDocument/2006/relationships/audio" Target="../media/media7.mp3"/><Relationship Id="rId11" Type="http://schemas.microsoft.com/office/2007/relationships/media" Target="../media/media6.mp3"/><Relationship Id="rId10" Type="http://schemas.openxmlformats.org/officeDocument/2006/relationships/audio" Target="../media/media6.mp3"/><Relationship Id="rId1" Type="http://schemas.openxmlformats.org/officeDocument/2006/relationships/audio" Target="../media/media1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36245" y="1597660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gravity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121" y="3674540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trọng  lực, lực hút trái đất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96108" y="2758758"/>
            <a:ext cx="217424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/ˈɡrævəti/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Gravity_2880x1620_Led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99405" y="1691005"/>
            <a:ext cx="6136640" cy="3452495"/>
          </a:xfrm>
          <a:prstGeom prst="rect">
            <a:avLst/>
          </a:prstGeom>
        </p:spPr>
      </p:pic>
      <p:pic>
        <p:nvPicPr>
          <p:cNvPr id="9" name="gra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408555" y="4754245"/>
            <a:ext cx="89789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060450" y="1691005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habitable (adj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281" y="3524045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có thể ở được, phù hợp để ở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2485706" y="2730183"/>
            <a:ext cx="244792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/ˈhæbɪtəbl/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abitabl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3227070" y="4723130"/>
            <a:ext cx="1059180" cy="1059180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6158230" y="1771015"/>
            <a:ext cx="5095240" cy="175323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: providing conditions that are good enough to live in or on</a:t>
            </a:r>
            <a:endParaRPr lang="en-US" sz="3600" dirty="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103630" y="1680845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promising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9506" y="3757725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đầy hứa hẹn, triển vọng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2377438" y="2850198"/>
            <a:ext cx="24599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/ˈprɒmɪsɪŋ/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romising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3136900" y="4956810"/>
            <a:ext cx="941705" cy="94170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6107430" y="1892935"/>
            <a:ext cx="5095240" cy="119888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: signs that it is going to be successful or enjoyable. </a:t>
            </a:r>
            <a:endParaRPr lang="en-US" sz="3600" dirty="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36245" y="1597660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trace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121" y="3674540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dấu hiệu, dấu vết, vết tích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2256788" y="2758758"/>
            <a:ext cx="1452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/treɪs/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4274185" y="1780540"/>
            <a:ext cx="6496685" cy="119888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:a sign that something has happened or existed</a:t>
            </a:r>
            <a:endParaRPr lang="en-US" sz="3600" dirty="0" err="1"/>
          </a:p>
        </p:txBody>
      </p:sp>
      <p:pic>
        <p:nvPicPr>
          <p:cNvPr id="5" name="trac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601595" y="4785360"/>
            <a:ext cx="930275" cy="93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33500" y="915670"/>
          <a:ext cx="10090785" cy="553529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6755"/>
                <a:gridCol w="3737610"/>
                <a:gridCol w="3106420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</a:tr>
              <a:tr h="53467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liquid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sym typeface="+mn-ea"/>
                        </a:rPr>
                        <a:t>/ˈlɪk.wɪd/</a:t>
                      </a:r>
                      <a:endParaRPr 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 lỏng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53467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temperature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/ˈtem.pɚ.ə.tʃɚ/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nhiệt độ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</a:tr>
              <a:tr h="53467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atmosphere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/ˈæt.mə.sfɪr/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9258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gravity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/ˈɡrævəti/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lực, lực hút trái đất.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24205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habitable (adj)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/ˈhæbɪtəbl/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ở được, phù hợp để ở.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81355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promising (adj)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/ˈprɒmɪsɪŋ/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 hứa hẹn, triển vọng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9258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trace (n)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/treɪs/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hiệu, dấu vết, vết tích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liquid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10235" y="1198245"/>
            <a:ext cx="798830" cy="798830"/>
          </a:xfrm>
          <a:prstGeom prst="rect">
            <a:avLst/>
          </a:prstGeom>
        </p:spPr>
      </p:pic>
      <p:pic>
        <p:nvPicPr>
          <p:cNvPr id="16" name="temperatur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41985" y="1898015"/>
            <a:ext cx="661670" cy="661670"/>
          </a:xfrm>
          <a:prstGeom prst="rect">
            <a:avLst/>
          </a:prstGeom>
        </p:spPr>
      </p:pic>
      <p:pic>
        <p:nvPicPr>
          <p:cNvPr id="20" name="atmospher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27380" y="2400300"/>
            <a:ext cx="705485" cy="705485"/>
          </a:xfrm>
          <a:prstGeom prst="rect">
            <a:avLst/>
          </a:prstGeom>
        </p:spPr>
      </p:pic>
      <p:pic>
        <p:nvPicPr>
          <p:cNvPr id="21" name="gra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11505" y="3089910"/>
            <a:ext cx="692150" cy="692150"/>
          </a:xfrm>
          <a:prstGeom prst="rect">
            <a:avLst/>
          </a:prstGeom>
        </p:spPr>
      </p:pic>
      <p:pic>
        <p:nvPicPr>
          <p:cNvPr id="22" name="promising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568960" y="4849495"/>
            <a:ext cx="683895" cy="683895"/>
          </a:xfrm>
          <a:prstGeom prst="rect">
            <a:avLst/>
          </a:prstGeom>
        </p:spPr>
      </p:pic>
      <p:pic>
        <p:nvPicPr>
          <p:cNvPr id="23" name="trace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570865" y="5634990"/>
            <a:ext cx="693420" cy="693420"/>
          </a:xfrm>
          <a:prstGeom prst="rect">
            <a:avLst/>
          </a:prstGeom>
        </p:spPr>
      </p:pic>
      <p:pic>
        <p:nvPicPr>
          <p:cNvPr id="24" name="habitable">
            <a:hlinkClick r:id="" action="ppaction://media"/>
          </p:cNvPr>
          <p:cNvPicPr>
            <a:picLocks noChangeAspect="1"/>
          </p:cNvPicPr>
          <p:nvPr>
            <p:ph idx="1"/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11505" y="40062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1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0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1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9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06997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12175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>
                <a:solidFill>
                  <a:schemeClr val="tx1"/>
                </a:solidFill>
              </a:rPr>
              <a:t>Task 1: Work in pairs. Discuss the question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25420"/>
            <a:ext cx="5755005" cy="13696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text again and answer questions.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6610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379345"/>
            <a:ext cx="728345" cy="742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3465" y="1176655"/>
            <a:ext cx="1265872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match the highlighted words in the text with their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meanings.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graphicFrame>
        <p:nvGraphicFramePr>
          <p:cNvPr id="11" name="Table 10"/>
          <p:cNvGraphicFramePr/>
          <p:nvPr/>
        </p:nvGraphicFramePr>
        <p:xfrm>
          <a:off x="156845" y="2098040"/>
          <a:ext cx="6276340" cy="33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560"/>
                <a:gridCol w="4208780"/>
              </a:tblGrid>
              <a:tr h="8318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500" b="0">
                          <a:solidFill>
                            <a:schemeClr val="accent5"/>
                          </a:solidFill>
                        </a:rPr>
                        <a:t>1. liquid</a:t>
                      </a:r>
                      <a:endParaRPr lang="en-US" sz="2500" b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500" b="0">
                          <a:solidFill>
                            <a:schemeClr val="tx1"/>
                          </a:solidFill>
                        </a:rPr>
                        <a:t>a. suitable for people to live in</a:t>
                      </a:r>
                      <a:endParaRPr lang="en-US" sz="2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accent5"/>
                          </a:solidFill>
                        </a:rPr>
                        <a:t>2. gravity</a:t>
                      </a:r>
                      <a:endParaRPr lang="en-US" sz="250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</a:rPr>
                        <a:t>b. marks, objects, or signs that show that somebody or </a:t>
                      </a:r>
                      <a:endParaRPr lang="en-US" sz="250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</a:rPr>
                        <a:t>something existed</a:t>
                      </a:r>
                      <a:endParaRPr lang="en-US" sz="25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accent5"/>
                          </a:solidFill>
                        </a:rPr>
                        <a:t>3. habitable</a:t>
                      </a:r>
                      <a:endParaRPr lang="en-US" sz="250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</a:rPr>
                        <a:t>c. in the form of a substance that flows freely and is not a solid or a gas</a:t>
                      </a:r>
                      <a:endParaRPr lang="en-US" sz="25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/>
          <p:nvPr>
            <p:ph idx="1"/>
          </p:nvPr>
        </p:nvGraphicFramePr>
        <p:xfrm>
          <a:off x="6605270" y="2174240"/>
          <a:ext cx="5265420" cy="280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340"/>
                <a:gridCol w="3434080"/>
              </a:tblGrid>
              <a:tr h="14014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500" b="0">
                          <a:solidFill>
                            <a:schemeClr val="accent5"/>
                          </a:solidFill>
                        </a:rPr>
                        <a:t>4.promising</a:t>
                      </a:r>
                      <a:endParaRPr lang="en-US" sz="2500" b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500" b="0">
                          <a:solidFill>
                            <a:schemeClr val="tx1"/>
                          </a:solidFill>
                        </a:rPr>
                        <a:t>d. the force that causes  something to fall to the ground</a:t>
                      </a:r>
                      <a:endParaRPr lang="en-US" sz="2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4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accent5"/>
                          </a:solidFill>
                        </a:rPr>
                        <a:t>5.traces</a:t>
                      </a:r>
                      <a:endParaRPr lang="en-US" sz="250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</a:rPr>
                        <a:t>e. showing signs of being good or successful</a:t>
                      </a:r>
                      <a:endParaRPr lang="en-US" sz="25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0" name="Text Box 99"/>
          <p:cNvSpPr txBox="1"/>
          <p:nvPr/>
        </p:nvSpPr>
        <p:spPr>
          <a:xfrm>
            <a:off x="3684905" y="5739130"/>
            <a:ext cx="50800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000" b="1">
                <a:solidFill>
                  <a:srgbClr val="FF0000"/>
                </a:solidFill>
                <a:latin typeface="Calibri" panose="020F0502020204030204" pitchFamily="34" charset="0"/>
                <a:cs typeface="CIDFont" charset="0"/>
              </a:rPr>
              <a:t>1. c   </a:t>
            </a:r>
            <a:r>
              <a:rPr lang="en-US" sz="3000" b="1">
                <a:solidFill>
                  <a:srgbClr val="FF0000"/>
                </a:solidFill>
                <a:latin typeface="Calibri" panose="020F0502020204030204" pitchFamily="34" charset="0"/>
                <a:cs typeface="CIDFont" charset="0"/>
              </a:rPr>
              <a:t>2. d    3. a      </a:t>
            </a:r>
            <a:r>
              <a:rPr lang="en-US" sz="3000" b="1">
                <a:solidFill>
                  <a:srgbClr val="FF0000"/>
                </a:solidFill>
                <a:latin typeface="Calibri" panose="020F0502020204030204" pitchFamily="34" charset="0"/>
                <a:cs typeface="CIDFont" charset="0"/>
              </a:rPr>
              <a:t>4. e       5. b </a:t>
            </a:r>
            <a:endParaRPr lang="en-US" sz="3000" b="1">
              <a:solidFill>
                <a:srgbClr val="FF0000"/>
              </a:solidFill>
              <a:latin typeface="Calibri" panose="020F0502020204030204" pitchFamily="34" charset="0"/>
              <a:cs typeface="CIDFon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3465" y="1339215"/>
            <a:ext cx="1265872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following questions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828040" y="1896745"/>
            <a:ext cx="10515600" cy="468249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1. What are humans still wondering nowadays?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2. Why does a habitable planet need to have the correct amount of air?</a:t>
            </a:r>
            <a:endParaRPr lang="en-US"/>
          </a:p>
          <a:p>
            <a:pPr marL="0" indent="0">
              <a:buNone/>
            </a:pPr>
            <a:r>
              <a:rPr lang="en-US"/>
              <a:t>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3. What happens if a planet is too small?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4. How long does a day on Mars last?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5. Why can we not live on Mars?</a:t>
            </a:r>
            <a:endParaRPr lang="en-US"/>
          </a:p>
        </p:txBody>
      </p:sp>
      <p:sp>
        <p:nvSpPr>
          <p:cNvPr id="6" name="TextBox 3"/>
          <p:cNvSpPr txBox="1"/>
          <p:nvPr/>
        </p:nvSpPr>
        <p:spPr>
          <a:xfrm>
            <a:off x="1195705" y="2202180"/>
            <a:ext cx="1069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They are still wondering what planets in outer space might support life.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95705" y="3056255"/>
            <a:ext cx="106902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It needs to have the correct amount of air to hold an atmosphere around it.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2845" y="4328795"/>
            <a:ext cx="10690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Its gravity is not strong enough to hold an enough amount of air.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14425" y="5198745"/>
            <a:ext cx="10690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 Its day lasts for 24.5 hours.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173480" y="6066790"/>
            <a:ext cx="10690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Because it is too cold and lacks oxygen.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06997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12175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60265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>
                <a:solidFill>
                  <a:schemeClr val="tx1"/>
                </a:solidFill>
              </a:rPr>
              <a:t>Task 1: Work in pairs. Discuss the question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25420"/>
            <a:ext cx="5755005" cy="13696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text again and answer questions.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237355"/>
            <a:ext cx="5743575" cy="15240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Tick (√) the boxes to show what conditions a planet needs to support human life.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talk about the conditions that are required for a planet to support human life. 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6610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379345"/>
            <a:ext cx="728345" cy="742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422650"/>
            <a:ext cx="1012190" cy="11798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485" y="1186815"/>
            <a:ext cx="111182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Work in pairs.Tick (√) the boxes to show what conditions a planet needs to support human life.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87045" y="2292985"/>
            <a:ext cx="896937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000" b="1"/>
              <a:t>1. There must be enough liquid water on the planet.</a:t>
            </a:r>
            <a:endParaRPr lang="en-US" sz="3000" b="1"/>
          </a:p>
          <a:p>
            <a:pPr algn="just"/>
            <a:endParaRPr lang="en-US" sz="3000" b="1"/>
          </a:p>
          <a:p>
            <a:pPr algn="just"/>
            <a:r>
              <a:rPr lang="en-US" sz="3000" b="1"/>
              <a:t>2. The planet must have craters on its surface.</a:t>
            </a:r>
            <a:endParaRPr lang="en-US" sz="3000" b="1"/>
          </a:p>
          <a:p>
            <a:pPr algn="just"/>
            <a:endParaRPr lang="en-US" sz="3000" b="1"/>
          </a:p>
          <a:p>
            <a:pPr algn="just"/>
            <a:r>
              <a:rPr lang="en-US" sz="3000" b="1"/>
              <a:t>3. The planet must hold an atmosphere.</a:t>
            </a:r>
            <a:endParaRPr lang="en-US" sz="3000" b="1"/>
          </a:p>
          <a:p>
            <a:pPr algn="just"/>
            <a:endParaRPr lang="en-US" sz="3000" b="1"/>
          </a:p>
          <a:p>
            <a:pPr algn="just"/>
            <a:r>
              <a:rPr lang="en-US" sz="3000" b="1"/>
              <a:t>4. The planet must have at least two moons.</a:t>
            </a:r>
            <a:endParaRPr lang="en-US" sz="3000" b="1"/>
          </a:p>
          <a:p>
            <a:pPr algn="just"/>
            <a:endParaRPr lang="en-US" sz="3000" b="1"/>
          </a:p>
          <a:p>
            <a:pPr algn="just"/>
            <a:r>
              <a:rPr lang="en-US" sz="3000" b="1"/>
              <a:t>5. The planet must have enough oxygen in the air.</a:t>
            </a:r>
            <a:endParaRPr lang="en-US" sz="3000" b="1"/>
          </a:p>
        </p:txBody>
      </p:sp>
      <p:sp>
        <p:nvSpPr>
          <p:cNvPr id="13" name="Rectangles 12"/>
          <p:cNvSpPr/>
          <p:nvPr/>
        </p:nvSpPr>
        <p:spPr>
          <a:xfrm>
            <a:off x="9056370" y="2204720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9056370" y="3045460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9056370" y="5104765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9056370" y="3995420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9056370" y="5956935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870" y="112395"/>
            <a:ext cx="828040" cy="70929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513205"/>
            <a:ext cx="444436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4700" y="99695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2750" y="1595120"/>
            <a:ext cx="4799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2380615" y="3015615"/>
            <a:ext cx="3427730" cy="3558540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6238875" y="3014980"/>
            <a:ext cx="3427730" cy="355917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sz="3200"/>
              <a:t>READING</a:t>
            </a:r>
            <a:endParaRPr lang="en-US" sz="3200"/>
          </a:p>
        </p:txBody>
      </p:sp>
      <p:sp>
        <p:nvSpPr>
          <p:cNvPr id="19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38000">
                <a:srgbClr val="7192A9">
                  <a:alpha val="100000"/>
                </a:srgbClr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sz="3200"/>
              <a:t>SPEAKING</a:t>
            </a:r>
            <a:endParaRPr lang="en-US" sz="3200"/>
          </a:p>
        </p:txBody>
      </p:sp>
      <p:pic>
        <p:nvPicPr>
          <p:cNvPr id="13" name="Picture 12" descr="tải xuống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15" y="3293745"/>
            <a:ext cx="3131185" cy="1920240"/>
          </a:xfrm>
          <a:prstGeom prst="rect">
            <a:avLst/>
          </a:prstGeom>
        </p:spPr>
      </p:pic>
      <p:pic>
        <p:nvPicPr>
          <p:cNvPr id="14" name="Picture 13" descr="detailsp 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55" y="3109595"/>
            <a:ext cx="3274060" cy="234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485" y="1318895"/>
            <a:ext cx="111182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Can you add other conditions for a habitable planet?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87045" y="1803400"/>
            <a:ext cx="896937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000" b="1">
                <a:solidFill>
                  <a:srgbClr val="FF0000"/>
                </a:solidFill>
              </a:rPr>
              <a:t>Some ideas: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672080" y="1841500"/>
            <a:ext cx="827087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experience at least two seasons. 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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planet's temperature of the planet must be suitable for humans to live on it. 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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There must be enough sources of energy on the planet. 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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be a comfortable distance away from a star. 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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rotate on its axis and revolve. 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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hold an atmosphere. 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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stars around the planet must be stable. 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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have carbon that is found in all living things.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9325" y="1237615"/>
            <a:ext cx="1111821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conditions you think are required for a planet to support human life. Use the information in        and your own ideas.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862310" y="1483995"/>
            <a:ext cx="502920" cy="706755"/>
            <a:chOff x="16743" y="2337"/>
            <a:chExt cx="792" cy="1113"/>
          </a:xfrm>
        </p:grpSpPr>
        <p:sp>
          <p:nvSpPr>
            <p:cNvPr id="2" name="Rounded Rectangle 1"/>
            <p:cNvSpPr/>
            <p:nvPr/>
          </p:nvSpPr>
          <p:spPr>
            <a:xfrm>
              <a:off x="16743" y="2498"/>
              <a:ext cx="792" cy="792"/>
            </a:xfrm>
            <a:prstGeom prst="roundRect">
              <a:avLst/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4" name="TextBox 16"/>
            <p:cNvSpPr txBox="1"/>
            <p:nvPr/>
          </p:nvSpPr>
          <p:spPr>
            <a:xfrm>
              <a:off x="16826" y="2337"/>
              <a:ext cx="62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989965" y="2436495"/>
            <a:ext cx="106775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 u="sng"/>
              <a:t>Example:</a:t>
            </a:r>
            <a:r>
              <a:rPr lang="en-US" sz="3200"/>
              <a:t> There are some conditions planets must have to support human life on them. First, the most important </a:t>
            </a:r>
            <a:endParaRPr lang="en-US" sz="3200"/>
          </a:p>
          <a:p>
            <a:r>
              <a:rPr lang="en-US" sz="3200"/>
              <a:t>condition is that ...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06997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12175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60265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>
                <a:solidFill>
                  <a:schemeClr val="tx1"/>
                </a:solidFill>
              </a:rPr>
              <a:t>Task 1: Work in pairs. Discuss the question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25420"/>
            <a:ext cx="5755005" cy="13696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text again and answer questions.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237355"/>
            <a:ext cx="5743575" cy="15240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Tick (√) the boxes to show what conditions a planet needs to support human life.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talk about the conditions that are required for a planet to support human life. 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6610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379345"/>
            <a:ext cx="728345" cy="742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422650"/>
            <a:ext cx="1012190" cy="11798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4903470"/>
            <a:ext cx="1011555" cy="10229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55" y="998855"/>
            <a:ext cx="2483485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591" y="2335470"/>
            <a:ext cx="977022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>
                <a:sym typeface="+mn-ea"/>
              </a:rPr>
              <a:t>Read for specific information about the possibility of life on other planets. </a:t>
            </a:r>
            <a:endParaRPr lang="en-US" sz="280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>
                <a:sym typeface="+mn-ea"/>
              </a:rPr>
              <a:t>Talk about the conditions needed for planets to support human life.</a:t>
            </a:r>
            <a:endParaRPr lang="en-US" sz="280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85" y="2056130"/>
            <a:ext cx="937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 in workbook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/>
              <a:t>Read for specific information about the possibility of life on other planets.</a:t>
            </a:r>
            <a:endParaRPr lang="en-US" sz="280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/>
              <a:t>Talk about the conditions needed for planets to support human life.</a:t>
            </a: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06997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12175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60265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>
                <a:solidFill>
                  <a:schemeClr val="tx1"/>
                </a:solidFill>
              </a:rPr>
              <a:t>Task 1: Work in pairs. Discuss the question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25420"/>
            <a:ext cx="5755005" cy="13696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text again and answer questions.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6095" y="4237355"/>
            <a:ext cx="5743575" cy="15240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Tick (√) the boxes to show what conditions a planet needs to support human life.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talk about the conditions that are required for a planet to support human life. 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6610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379345"/>
            <a:ext cx="728345" cy="742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422650"/>
            <a:ext cx="1012190" cy="11798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4903470"/>
            <a:ext cx="1011555" cy="10229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6305"/>
            <a:ext cx="12011660" cy="7507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965" y="1298575"/>
            <a:ext cx="111182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139190" y="2226945"/>
            <a:ext cx="985393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sz="3000" b="1">
                <a:solidFill>
                  <a:schemeClr val="bg1"/>
                </a:solidFill>
              </a:rPr>
              <a:t>1. What do you know about other planets?</a:t>
            </a:r>
            <a:endParaRPr lang="en-US" sz="3000" b="1">
              <a:solidFill>
                <a:schemeClr val="bg1"/>
              </a:solidFill>
            </a:endParaRPr>
          </a:p>
          <a:p>
            <a:endParaRPr lang="en-US" sz="3000" b="1">
              <a:solidFill>
                <a:schemeClr val="bg1"/>
              </a:solidFill>
            </a:endParaRPr>
          </a:p>
          <a:p>
            <a:endParaRPr lang="en-US" sz="3000" b="1">
              <a:solidFill>
                <a:schemeClr val="bg1"/>
              </a:solidFill>
            </a:endParaRPr>
          </a:p>
          <a:p>
            <a:r>
              <a:rPr lang="en-US" sz="3000" b="1">
                <a:solidFill>
                  <a:schemeClr val="bg1"/>
                </a:solidFill>
              </a:rPr>
              <a:t>2. Would you like to live on another planet?  Why / Why not?</a:t>
            </a:r>
            <a:endParaRPr lang="en-US" sz="3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06997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>
                <a:solidFill>
                  <a:schemeClr val="tx1"/>
                </a:solidFill>
              </a:rPr>
              <a:t>Task 1: Work in pairs. Discuss the question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6610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liquid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chất lỏng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84068" y="3070543"/>
            <a:ext cx="20320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/ˈlɪk.wɪd/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bb11__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45710" y="1561465"/>
            <a:ext cx="6591935" cy="4166235"/>
          </a:xfrm>
          <a:prstGeom prst="rect">
            <a:avLst/>
          </a:prstGeom>
        </p:spPr>
      </p:pic>
      <p:pic>
        <p:nvPicPr>
          <p:cNvPr id="10" name="liqui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700655" y="4777105"/>
            <a:ext cx="798830" cy="79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45" y="1597660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temperature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121" y="3674540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nhiệt độ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6993" y="2758758"/>
            <a:ext cx="32524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 /ˈtem.pɚ.ə.tʃɚ/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emperatur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410460" y="4472305"/>
            <a:ext cx="963295" cy="963295"/>
          </a:xfrm>
          <a:prstGeom prst="rect">
            <a:avLst/>
          </a:prstGeom>
        </p:spPr>
      </p:pic>
      <p:pic>
        <p:nvPicPr>
          <p:cNvPr id="6" name="Content Placeholder 5" descr="4c15fd75-5c1a-40c8-8f64-5b31564e1ace-jumbo9x16_Warmtempthermometer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42810" y="1597660"/>
            <a:ext cx="244729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014730" y="1614170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atmosphere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9806" y="3695495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không khí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61538" y="2779713"/>
            <a:ext cx="26987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/ˈæt.mə.sfɪr/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mospher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3035300" y="4340860"/>
            <a:ext cx="951230" cy="951230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6158230" y="1771015"/>
            <a:ext cx="509524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: air</a:t>
            </a:r>
            <a:endParaRPr lang="en-US" sz="3600" dirty="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5601</Words>
  <Application>WPS Presentation</Application>
  <PresentationFormat>Widescreen</PresentationFormat>
  <Paragraphs>365</Paragraphs>
  <Slides>25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Times New Roman</vt:lpstr>
      <vt:lpstr>CIDFont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230</cp:revision>
  <dcterms:created xsi:type="dcterms:W3CDTF">2020-12-09T02:04:00Z</dcterms:created>
  <dcterms:modified xsi:type="dcterms:W3CDTF">2023-02-08T01:12:07Z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