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75" r:id="rId3"/>
    <p:sldId id="258" r:id="rId4"/>
    <p:sldId id="259" r:id="rId5"/>
    <p:sldId id="260" r:id="rId6"/>
    <p:sldId id="261" r:id="rId7"/>
    <p:sldId id="274" r:id="rId8"/>
    <p:sldId id="273" r:id="rId9"/>
    <p:sldId id="277" r:id="rId10"/>
    <p:sldId id="272" r:id="rId11"/>
  </p:sldIdLst>
  <p:sldSz cx="11887200" cy="6950075"/>
  <p:notesSz cx="6858000" cy="9144000"/>
  <p:defaultTextStyle>
    <a:defPPr>
      <a:defRPr lang="en-US"/>
    </a:defPPr>
    <a:lvl1pPr marL="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817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634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1451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52680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9085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2902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6719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05361" algn="l" defTabSz="107634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89">
          <p15:clr>
            <a:srgbClr val="A4A3A4"/>
          </p15:clr>
        </p15:guide>
        <p15:guide id="4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FD5EA"/>
    <a:srgbClr val="FFFFFF"/>
    <a:srgbClr val="92DBF8"/>
    <a:srgbClr val="6ECFF6"/>
    <a:srgbClr val="FAC5BE"/>
    <a:srgbClr val="F8ACA2"/>
    <a:srgbClr val="F47A69"/>
    <a:srgbClr val="F09456"/>
    <a:srgbClr val="F49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64" d="100"/>
          <a:sy n="64" d="100"/>
        </p:scale>
        <p:origin x="732" y="40"/>
      </p:cViewPr>
      <p:guideLst>
        <p:guide orient="horz" pos="2160"/>
        <p:guide pos="2880"/>
        <p:guide orient="horz" pos="2189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1143000"/>
            <a:ext cx="5276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817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634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1451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52680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9085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2902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6719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05361" algn="l" defTabSz="107634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1143000"/>
            <a:ext cx="5276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137432"/>
            <a:ext cx="10104120" cy="2419656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50399"/>
            <a:ext cx="8915400" cy="167799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8170" indent="0" algn="ctr">
              <a:buNone/>
              <a:defRPr sz="2400"/>
            </a:lvl2pPr>
            <a:lvl3pPr marL="1076340" indent="0" algn="ctr">
              <a:buNone/>
              <a:defRPr sz="2100"/>
            </a:lvl3pPr>
            <a:lvl4pPr marL="1614510" indent="0" algn="ctr">
              <a:buNone/>
              <a:defRPr sz="1900"/>
            </a:lvl4pPr>
            <a:lvl5pPr marL="2152680" indent="0" algn="ctr">
              <a:buNone/>
              <a:defRPr sz="1900"/>
            </a:lvl5pPr>
            <a:lvl6pPr marL="2690851" indent="0" algn="ctr">
              <a:buNone/>
              <a:defRPr sz="1900"/>
            </a:lvl6pPr>
            <a:lvl7pPr marL="3229021" indent="0" algn="ctr">
              <a:buNone/>
              <a:defRPr sz="1900"/>
            </a:lvl7pPr>
            <a:lvl8pPr marL="3767191" indent="0" algn="ctr">
              <a:buNone/>
              <a:defRPr sz="1900"/>
            </a:lvl8pPr>
            <a:lvl9pPr marL="4305361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370027"/>
            <a:ext cx="2563178" cy="5889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70027"/>
            <a:ext cx="7540943" cy="58898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32694"/>
            <a:ext cx="10252710" cy="2891038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651083"/>
            <a:ext cx="10252710" cy="152032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538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63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145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526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90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290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67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05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50136"/>
            <a:ext cx="5052060" cy="440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50136"/>
            <a:ext cx="5052060" cy="440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70029"/>
            <a:ext cx="10252710" cy="1343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703734"/>
            <a:ext cx="5028842" cy="83497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170" indent="0">
              <a:buNone/>
              <a:defRPr sz="2400" b="1"/>
            </a:lvl2pPr>
            <a:lvl3pPr marL="1076340" indent="0">
              <a:buNone/>
              <a:defRPr sz="2100" b="1"/>
            </a:lvl3pPr>
            <a:lvl4pPr marL="1614510" indent="0">
              <a:buNone/>
              <a:defRPr sz="1900" b="1"/>
            </a:lvl4pPr>
            <a:lvl5pPr marL="2152680" indent="0">
              <a:buNone/>
              <a:defRPr sz="1900" b="1"/>
            </a:lvl5pPr>
            <a:lvl6pPr marL="2690851" indent="0">
              <a:buNone/>
              <a:defRPr sz="1900" b="1"/>
            </a:lvl6pPr>
            <a:lvl7pPr marL="3229021" indent="0">
              <a:buNone/>
              <a:defRPr sz="1900" b="1"/>
            </a:lvl7pPr>
            <a:lvl8pPr marL="3767191" indent="0">
              <a:buNone/>
              <a:defRPr sz="1900" b="1"/>
            </a:lvl8pPr>
            <a:lvl9pPr marL="430536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38708"/>
            <a:ext cx="5028842" cy="373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703734"/>
            <a:ext cx="5053608" cy="83497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8170" indent="0">
              <a:buNone/>
              <a:defRPr sz="2400" b="1"/>
            </a:lvl2pPr>
            <a:lvl3pPr marL="1076340" indent="0">
              <a:buNone/>
              <a:defRPr sz="2100" b="1"/>
            </a:lvl3pPr>
            <a:lvl4pPr marL="1614510" indent="0">
              <a:buNone/>
              <a:defRPr sz="1900" b="1"/>
            </a:lvl4pPr>
            <a:lvl5pPr marL="2152680" indent="0">
              <a:buNone/>
              <a:defRPr sz="1900" b="1"/>
            </a:lvl5pPr>
            <a:lvl6pPr marL="2690851" indent="0">
              <a:buNone/>
              <a:defRPr sz="1900" b="1"/>
            </a:lvl6pPr>
            <a:lvl7pPr marL="3229021" indent="0">
              <a:buNone/>
              <a:defRPr sz="1900" b="1"/>
            </a:lvl7pPr>
            <a:lvl8pPr marL="3767191" indent="0">
              <a:buNone/>
              <a:defRPr sz="1900" b="1"/>
            </a:lvl8pPr>
            <a:lvl9pPr marL="430536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538708"/>
            <a:ext cx="5053608" cy="373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63338"/>
            <a:ext cx="3833931" cy="1621684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000684"/>
            <a:ext cx="6017895" cy="493905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85023"/>
            <a:ext cx="3833931" cy="3862762"/>
          </a:xfrm>
        </p:spPr>
        <p:txBody>
          <a:bodyPr/>
          <a:lstStyle>
            <a:lvl1pPr marL="0" indent="0">
              <a:buNone/>
              <a:defRPr sz="1900"/>
            </a:lvl1pPr>
            <a:lvl2pPr marL="538170" indent="0">
              <a:buNone/>
              <a:defRPr sz="1600"/>
            </a:lvl2pPr>
            <a:lvl3pPr marL="1076340" indent="0">
              <a:buNone/>
              <a:defRPr sz="1400"/>
            </a:lvl3pPr>
            <a:lvl4pPr marL="1614510" indent="0">
              <a:buNone/>
              <a:defRPr sz="1200"/>
            </a:lvl4pPr>
            <a:lvl5pPr marL="2152680" indent="0">
              <a:buNone/>
              <a:defRPr sz="1200"/>
            </a:lvl5pPr>
            <a:lvl6pPr marL="2690851" indent="0">
              <a:buNone/>
              <a:defRPr sz="1200"/>
            </a:lvl6pPr>
            <a:lvl7pPr marL="3229021" indent="0">
              <a:buNone/>
              <a:defRPr sz="1200"/>
            </a:lvl7pPr>
            <a:lvl8pPr marL="3767191" indent="0">
              <a:buNone/>
              <a:defRPr sz="1200"/>
            </a:lvl8pPr>
            <a:lvl9pPr marL="4305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63338"/>
            <a:ext cx="3833931" cy="1621684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000684"/>
            <a:ext cx="6017895" cy="4939058"/>
          </a:xfrm>
        </p:spPr>
        <p:txBody>
          <a:bodyPr anchor="t"/>
          <a:lstStyle>
            <a:lvl1pPr marL="0" indent="0">
              <a:buNone/>
              <a:defRPr sz="3800"/>
            </a:lvl1pPr>
            <a:lvl2pPr marL="538170" indent="0">
              <a:buNone/>
              <a:defRPr sz="3300"/>
            </a:lvl2pPr>
            <a:lvl3pPr marL="1076340" indent="0">
              <a:buNone/>
              <a:defRPr sz="2800"/>
            </a:lvl3pPr>
            <a:lvl4pPr marL="1614510" indent="0">
              <a:buNone/>
              <a:defRPr sz="2400"/>
            </a:lvl4pPr>
            <a:lvl5pPr marL="2152680" indent="0">
              <a:buNone/>
              <a:defRPr sz="2400"/>
            </a:lvl5pPr>
            <a:lvl6pPr marL="2690851" indent="0">
              <a:buNone/>
              <a:defRPr sz="2400"/>
            </a:lvl6pPr>
            <a:lvl7pPr marL="3229021" indent="0">
              <a:buNone/>
              <a:defRPr sz="2400"/>
            </a:lvl7pPr>
            <a:lvl8pPr marL="3767191" indent="0">
              <a:buNone/>
              <a:defRPr sz="2400"/>
            </a:lvl8pPr>
            <a:lvl9pPr marL="4305361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85023"/>
            <a:ext cx="3833931" cy="3862762"/>
          </a:xfrm>
        </p:spPr>
        <p:txBody>
          <a:bodyPr/>
          <a:lstStyle>
            <a:lvl1pPr marL="0" indent="0">
              <a:buNone/>
              <a:defRPr sz="1900"/>
            </a:lvl1pPr>
            <a:lvl2pPr marL="538170" indent="0">
              <a:buNone/>
              <a:defRPr sz="1600"/>
            </a:lvl2pPr>
            <a:lvl3pPr marL="1076340" indent="0">
              <a:buNone/>
              <a:defRPr sz="1400"/>
            </a:lvl3pPr>
            <a:lvl4pPr marL="1614510" indent="0">
              <a:buNone/>
              <a:defRPr sz="1200"/>
            </a:lvl4pPr>
            <a:lvl5pPr marL="2152680" indent="0">
              <a:buNone/>
              <a:defRPr sz="1200"/>
            </a:lvl5pPr>
            <a:lvl6pPr marL="2690851" indent="0">
              <a:buNone/>
              <a:defRPr sz="1200"/>
            </a:lvl6pPr>
            <a:lvl7pPr marL="3229021" indent="0">
              <a:buNone/>
              <a:defRPr sz="1200"/>
            </a:lvl7pPr>
            <a:lvl8pPr marL="3767191" indent="0">
              <a:buNone/>
              <a:defRPr sz="1200"/>
            </a:lvl8pPr>
            <a:lvl9pPr marL="4305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70029"/>
            <a:ext cx="10252710" cy="1343360"/>
          </a:xfrm>
          <a:prstGeom prst="rect">
            <a:avLst/>
          </a:prstGeom>
        </p:spPr>
        <p:txBody>
          <a:bodyPr vert="horz" lIns="107634" tIns="53817" rIns="107634" bIns="538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50136"/>
            <a:ext cx="10252710" cy="4409759"/>
          </a:xfrm>
          <a:prstGeom prst="rect">
            <a:avLst/>
          </a:prstGeom>
        </p:spPr>
        <p:txBody>
          <a:bodyPr vert="horz" lIns="107634" tIns="53817" rIns="107634" bIns="53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441691"/>
            <a:ext cx="2674620" cy="370027"/>
          </a:xfrm>
          <a:prstGeom prst="rect">
            <a:avLst/>
          </a:prstGeom>
        </p:spPr>
        <p:txBody>
          <a:bodyPr vert="horz" lIns="107634" tIns="53817" rIns="107634" bIns="538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441691"/>
            <a:ext cx="4011930" cy="370027"/>
          </a:xfrm>
          <a:prstGeom prst="rect">
            <a:avLst/>
          </a:prstGeom>
        </p:spPr>
        <p:txBody>
          <a:bodyPr vert="horz" lIns="107634" tIns="53817" rIns="107634" bIns="538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441691"/>
            <a:ext cx="2674620" cy="370027"/>
          </a:xfrm>
          <a:prstGeom prst="rect">
            <a:avLst/>
          </a:prstGeom>
        </p:spPr>
        <p:txBody>
          <a:bodyPr vert="horz" lIns="107634" tIns="53817" rIns="107634" bIns="538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634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085" indent="-269085" algn="l" defTabSz="1076340" rtl="0" eaLnBrk="1" latinLnBrk="0" hangingPunct="1">
        <a:lnSpc>
          <a:spcPct val="90000"/>
        </a:lnSpc>
        <a:spcBef>
          <a:spcPts val="1177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7255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5425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595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2176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993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9810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627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74446" indent="-269085" algn="l" defTabSz="1076340" rtl="0" eaLnBrk="1" latinLnBrk="0" hangingPunct="1">
        <a:lnSpc>
          <a:spcPct val="90000"/>
        </a:lnSpc>
        <a:spcBef>
          <a:spcPts val="58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7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4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51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80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085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02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719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361" algn="l" defTabSz="10763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9219" y="3150058"/>
            <a:ext cx="187445" cy="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784" tIns="46392" rIns="92784" bIns="46392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pic>
        <p:nvPicPr>
          <p:cNvPr id="2057" name="Picture 6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8"/>
            <a:ext cx="118872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48284" y="1603462"/>
            <a:ext cx="12569952" cy="263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4" tIns="46392" rIns="92784" bIns="463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u="sng" dirty="0">
                <a:solidFill>
                  <a:srgbClr val="FF0000"/>
                </a:solidFill>
                <a:latin typeface="Cooper Black" pitchFamily="18" charset="0"/>
              </a:rPr>
              <a:t>UNIT </a:t>
            </a:r>
            <a:r>
              <a:rPr lang="en-US" sz="6600" u="sng" dirty="0" smtClean="0">
                <a:solidFill>
                  <a:srgbClr val="FF0000"/>
                </a:solidFill>
                <a:latin typeface="Cooper Black" pitchFamily="18" charset="0"/>
              </a:rPr>
              <a:t>7</a:t>
            </a:r>
            <a:r>
              <a:rPr lang="en-US" sz="6600" dirty="0" smtClean="0">
                <a:solidFill>
                  <a:srgbClr val="FF0000"/>
                </a:solidFill>
                <a:latin typeface="Cooper Black" pitchFamily="18" charset="0"/>
              </a:rPr>
              <a:t>: TELEVISION</a:t>
            </a:r>
            <a:endParaRPr lang="en-US" sz="6600" dirty="0">
              <a:solidFill>
                <a:srgbClr val="FF0000"/>
              </a:solidFill>
              <a:latin typeface="Cooper Blac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6600" u="sng" dirty="0">
                <a:solidFill>
                  <a:srgbClr val="FF0000"/>
                </a:solidFill>
                <a:latin typeface="Cooper Black" pitchFamily="18" charset="0"/>
              </a:rPr>
              <a:t>Lesson </a:t>
            </a:r>
            <a:r>
              <a:rPr lang="en-US" sz="6600" u="sng" dirty="0" smtClean="0">
                <a:solidFill>
                  <a:srgbClr val="FF0000"/>
                </a:solidFill>
                <a:latin typeface="Cooper Black" pitchFamily="18" charset="0"/>
              </a:rPr>
              <a:t>1</a:t>
            </a:r>
            <a:r>
              <a:rPr lang="en-US" sz="6600" dirty="0" smtClean="0">
                <a:solidFill>
                  <a:srgbClr val="FF0000"/>
                </a:solidFill>
                <a:latin typeface="Cooper Black" pitchFamily="18" charset="0"/>
              </a:rPr>
              <a:t>: Getting started</a:t>
            </a:r>
            <a:endParaRPr lang="en-US" sz="66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12400"/>
      </p:ext>
    </p:extLst>
  </p:cSld>
  <p:clrMapOvr>
    <a:masterClrMapping/>
  </p:clrMapOvr>
  <p:transition>
    <p:cover dir="d"/>
    <p:sndAc>
      <p:stSnd>
        <p:snd r:embed="rId2" name="over and over2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" y="20169"/>
            <a:ext cx="11823633" cy="689447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87" y="3537712"/>
            <a:ext cx="1725569" cy="1887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92" y="3537254"/>
            <a:ext cx="1714941" cy="188797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27" y="3541109"/>
            <a:ext cx="1720788" cy="18802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134" y="3537252"/>
            <a:ext cx="1727846" cy="1887976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70" y="3537253"/>
            <a:ext cx="1727846" cy="188797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233" y="488037"/>
            <a:ext cx="10682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vocabularies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talent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animated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(n)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ương tr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channel (n):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cartoon (n):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cool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popular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schedule (n): </a:t>
            </a:r>
            <a:r>
              <a:rPr lang="vi-VN" sz="2800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educational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entertaining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national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" y="1825980"/>
            <a:ext cx="11880757" cy="523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7200" cy="1048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" y="75844"/>
            <a:ext cx="815398" cy="690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7532" y="172572"/>
            <a:ext cx="3977740" cy="616516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33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3487" y="1140997"/>
            <a:ext cx="6860227" cy="831960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pPr algn="ctr"/>
            <a:r>
              <a:rPr lang="en-US" sz="47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2" name="B2_02">
            <a:hlinkClick r:id="" action="ppaction://media"/>
            <a:extLst>
              <a:ext uri="{FF2B5EF4-FFF2-40B4-BE49-F238E27FC236}">
                <a16:creationId xmlns:a16="http://schemas.microsoft.com/office/drawing/2014/main" id="{F3DFFE2B-D1D4-419A-9CCA-E091F5088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5272" y="208911"/>
            <a:ext cx="633572" cy="4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853239"/>
            <a:ext cx="11408432" cy="6110328"/>
          </a:xfrm>
          <a:prstGeom prst="rect">
            <a:avLst/>
          </a:prstGeom>
        </p:spPr>
        <p:txBody>
          <a:bodyPr wrap="square" lIns="107634" tIns="53817" rIns="107634" bIns="53817">
            <a:spAutoFit/>
          </a:bodyPr>
          <a:lstStyle/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What are you watching, Hung? 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The Voice Kids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That music talent show is very interesting.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is. What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do you often watch,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Films. I like animated films like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The Lion King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 love them, too. They’re wonderful.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 often watch them with my little brother, but he prefers cartoons.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Tom and Jerry?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Ha ... ha ... Yes, he loves Jerry the mouse.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Jerry’s a clever character. Do you know any English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for children?</a:t>
            </a:r>
          </a:p>
          <a:p>
            <a:r>
              <a:rPr lang="en-US" sz="2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Yes. I watch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English in a Minute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VTV7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channel has many educational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Hung: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Great. I’ll watch it, too.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3487" y="0"/>
            <a:ext cx="6860227" cy="831960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pPr algn="ctr"/>
            <a:r>
              <a:rPr lang="en-US" sz="4700" b="1">
                <a:solidFill>
                  <a:srgbClr val="048DA4"/>
                </a:solidFill>
              </a:rPr>
              <a:t>What’s on today?</a:t>
            </a:r>
          </a:p>
        </p:txBody>
      </p:sp>
      <p:pic>
        <p:nvPicPr>
          <p:cNvPr id="5" name="B2_02">
            <a:hlinkClick r:id="" action="ppaction://media"/>
            <a:extLst>
              <a:ext uri="{FF2B5EF4-FFF2-40B4-BE49-F238E27FC236}">
                <a16:creationId xmlns:a16="http://schemas.microsoft.com/office/drawing/2014/main" id="{A0D64EA1-199B-4F42-B454-558A753BE0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49" end="1107.40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40142" y="831960"/>
            <a:ext cx="633572" cy="4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112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" y="106186"/>
            <a:ext cx="815398" cy="62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913" y="204227"/>
            <a:ext cx="9809963" cy="585739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3100" b="1" spc="-59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7786" y="1540758"/>
            <a:ext cx="5912730" cy="523220"/>
            <a:chOff x="1230086" y="1785257"/>
            <a:chExt cx="4548254" cy="516289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4167254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 The Voice Kids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7786" y="2055483"/>
            <a:ext cx="7920806" cy="523220"/>
            <a:chOff x="1230086" y="1785257"/>
            <a:chExt cx="6092928" cy="516289"/>
          </a:xfrm>
        </p:grpSpPr>
        <p:sp>
          <p:nvSpPr>
            <p:cNvPr id="18" name="TextBox 17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11086" y="1785257"/>
              <a:ext cx="5711928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English in a Minute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28837" y="2557783"/>
            <a:ext cx="8040596" cy="523220"/>
            <a:chOff x="1230086" y="1785257"/>
            <a:chExt cx="6185074" cy="516289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5804074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different TV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programmes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519" y="3128187"/>
            <a:ext cx="9334555" cy="523220"/>
            <a:chOff x="369902" y="2142097"/>
            <a:chExt cx="7180427" cy="516289"/>
          </a:xfrm>
        </p:grpSpPr>
        <p:sp>
          <p:nvSpPr>
            <p:cNvPr id="26" name="TextBox 25"/>
            <p:cNvSpPr txBox="1"/>
            <p:nvPr/>
          </p:nvSpPr>
          <p:spPr>
            <a:xfrm>
              <a:off x="369902" y="2142097"/>
              <a:ext cx="474830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733" y="2142097"/>
              <a:ext cx="6705596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likes _______.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83938" y="3642780"/>
            <a:ext cx="3791831" cy="523220"/>
            <a:chOff x="1230086" y="1785257"/>
            <a:chExt cx="2916793" cy="516289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2535793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animated  films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5144" y="3636357"/>
            <a:ext cx="2334986" cy="523220"/>
            <a:chOff x="1230086" y="1785257"/>
            <a:chExt cx="1796143" cy="516289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1415143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cartoons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11566" y="3636357"/>
            <a:ext cx="3693511" cy="523220"/>
            <a:chOff x="1230086" y="1785257"/>
            <a:chExt cx="2841162" cy="516289"/>
          </a:xfrm>
        </p:grpSpPr>
        <p:sp>
          <p:nvSpPr>
            <p:cNvPr id="44" name="TextBox 43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11086" y="1785257"/>
              <a:ext cx="2460162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talent shows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1542" y="4391394"/>
            <a:ext cx="11038370" cy="954107"/>
            <a:chOff x="363373" y="4026312"/>
            <a:chExt cx="6841641" cy="941467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516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8828" y="4026312"/>
              <a:ext cx="6586186" cy="941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When you’re viewing a TV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, you say: “I’m _______ TV.”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41482" y="5105183"/>
            <a:ext cx="4386958" cy="523220"/>
            <a:chOff x="1230086" y="1785257"/>
            <a:chExt cx="3374583" cy="516289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1086" y="1785257"/>
              <a:ext cx="2993583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watching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5853" y="5098760"/>
            <a:ext cx="3903091" cy="523220"/>
            <a:chOff x="1230086" y="1785257"/>
            <a:chExt cx="3002378" cy="516289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5" y="1785257"/>
              <a:ext cx="2621379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seeing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00513" y="5089991"/>
            <a:ext cx="3033807" cy="523220"/>
            <a:chOff x="1230086" y="1785257"/>
            <a:chExt cx="2333698" cy="516289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6" y="1785257"/>
              <a:ext cx="1952698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looking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1670" y="5692564"/>
            <a:ext cx="10310477" cy="531989"/>
            <a:chOff x="363373" y="3312302"/>
            <a:chExt cx="7931136" cy="524942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3" y="3312302"/>
              <a:ext cx="7456306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When a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programme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teaches you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something, it’s _______.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50247" y="6273620"/>
            <a:ext cx="3495419" cy="523220"/>
            <a:chOff x="1230086" y="1785257"/>
            <a:chExt cx="2688784" cy="516289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307784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educational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368901" y="6256430"/>
            <a:ext cx="2224459" cy="523220"/>
            <a:chOff x="1230086" y="1785257"/>
            <a:chExt cx="1711122" cy="516289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330122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funny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11696" y="6273619"/>
            <a:ext cx="2007946" cy="523220"/>
            <a:chOff x="1230086" y="1785257"/>
            <a:chExt cx="1544574" cy="516289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1163575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clever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57519" y="1068941"/>
            <a:ext cx="9065676" cy="531989"/>
            <a:chOff x="363373" y="1262747"/>
            <a:chExt cx="6973597" cy="524942"/>
          </a:xfrm>
        </p:grpSpPr>
        <p:sp>
          <p:nvSpPr>
            <p:cNvPr id="77" name="TextBox 76"/>
            <p:cNvSpPr txBox="1"/>
            <p:nvPr/>
          </p:nvSpPr>
          <p:spPr>
            <a:xfrm>
              <a:off x="363373" y="1262747"/>
              <a:ext cx="474830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313" y="1271400"/>
              <a:ext cx="6509657" cy="516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and Hung are talking about _______.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3DEF8E4-F00B-4E80-A5C4-B50948CDC576}"/>
              </a:ext>
            </a:extLst>
          </p:cNvPr>
          <p:cNvSpPr/>
          <p:nvPr/>
        </p:nvSpPr>
        <p:spPr>
          <a:xfrm>
            <a:off x="934840" y="2573721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9C0F92-824C-4354-B574-C9554A8167A6}"/>
              </a:ext>
            </a:extLst>
          </p:cNvPr>
          <p:cNvSpPr/>
          <p:nvPr/>
        </p:nvSpPr>
        <p:spPr>
          <a:xfrm>
            <a:off x="877144" y="3655150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54EF38-380E-4A5B-94BA-418131CEF604}"/>
              </a:ext>
            </a:extLst>
          </p:cNvPr>
          <p:cNvSpPr/>
          <p:nvPr/>
        </p:nvSpPr>
        <p:spPr>
          <a:xfrm>
            <a:off x="829777" y="5133225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875FA4-C026-42CD-BAF7-CD0C09D6CD3E}"/>
              </a:ext>
            </a:extLst>
          </p:cNvPr>
          <p:cNvSpPr/>
          <p:nvPr/>
        </p:nvSpPr>
        <p:spPr>
          <a:xfrm>
            <a:off x="841481" y="6290218"/>
            <a:ext cx="594360" cy="46333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634" tIns="53817" rIns="107634" bIns="5381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2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1196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3" y="106186"/>
            <a:ext cx="763632" cy="629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3628" y="204966"/>
            <a:ext cx="10709570" cy="539572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2800" b="1" spc="-59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match 1-5 with a-e.</a:t>
            </a:r>
          </a:p>
        </p:txBody>
      </p:sp>
      <p:graphicFrame>
        <p:nvGraphicFramePr>
          <p:cNvPr id="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90678"/>
              </p:ext>
            </p:extLst>
          </p:nvPr>
        </p:nvGraphicFramePr>
        <p:xfrm>
          <a:off x="412000" y="1628415"/>
          <a:ext cx="4167274" cy="45734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67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The Voice</a:t>
                      </a:r>
                      <a:r>
                        <a:rPr lang="en-US" sz="24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Kids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Lion King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Tom and </a:t>
                      </a: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Jerry</a:t>
                      </a:r>
                      <a:endParaRPr lang="en-US" sz="2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VTV7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684">
                <a:tc>
                  <a:txBody>
                    <a:bodyPr/>
                    <a:lstStyle/>
                    <a:p>
                      <a:pPr algn="l"/>
                      <a:r>
                        <a:rPr lang="en-US" sz="2400" b="1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English in a Minute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18511"/>
              </p:ext>
            </p:extLst>
          </p:nvPr>
        </p:nvGraphicFramePr>
        <p:xfrm>
          <a:off x="6700060" y="1632111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animated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film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0D225B4-5DE7-444C-9658-C63CAA3A2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832729"/>
              </p:ext>
            </p:extLst>
          </p:nvPr>
        </p:nvGraphicFramePr>
        <p:xfrm>
          <a:off x="6700060" y="2558238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channel</a:t>
                      </a:r>
                    </a:p>
                  </a:txBody>
                  <a:tcPr marL="118872" marR="118872" marT="46334" marB="46334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4DB52B05-D9E1-443D-B533-252DA0C178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4486"/>
              </p:ext>
            </p:extLst>
          </p:nvPr>
        </p:nvGraphicFramePr>
        <p:xfrm>
          <a:off x="6700060" y="3472921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c.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music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talent show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0A90643F-69BB-4233-A5A7-44C16F6C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858650"/>
              </p:ext>
            </p:extLst>
          </p:nvPr>
        </p:nvGraphicFramePr>
        <p:xfrm>
          <a:off x="6700060" y="4372467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educational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programme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8872" marR="118872" marT="46334" marB="46334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5F6C881-6C68-43E6-B04B-C5508E02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61345"/>
              </p:ext>
            </p:extLst>
          </p:nvPr>
        </p:nvGraphicFramePr>
        <p:xfrm>
          <a:off x="6700060" y="5287150"/>
          <a:ext cx="4750377" cy="9146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75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e.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cartoon</a:t>
                      </a:r>
                    </a:p>
                  </a:txBody>
                  <a:tcPr marL="118872" marR="118872" marT="46334" marB="4633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>
            <a:endCxn id="10" idx="1"/>
          </p:cNvCxnSpPr>
          <p:nvPr/>
        </p:nvCxnSpPr>
        <p:spPr>
          <a:xfrm>
            <a:off x="2953265" y="2137719"/>
            <a:ext cx="3746795" cy="179254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65620" y="2137719"/>
            <a:ext cx="3858006" cy="785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953265" y="3930263"/>
            <a:ext cx="3870361" cy="193919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88043" y="3188043"/>
            <a:ext cx="3635583" cy="171181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83459" y="4992130"/>
            <a:ext cx="3240167" cy="790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A29278-23EB-421A-A758-4CD3D15C2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18013"/>
              </p:ext>
            </p:extLst>
          </p:nvPr>
        </p:nvGraphicFramePr>
        <p:xfrm>
          <a:off x="1780656" y="2117700"/>
          <a:ext cx="8732913" cy="3704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1973">
                  <a:extLst>
                    <a:ext uri="{9D8B030D-6E8A-4147-A177-3AD203B41FA5}">
                      <a16:colId xmlns:a16="http://schemas.microsoft.com/office/drawing/2014/main" val="3916398556"/>
                    </a:ext>
                  </a:extLst>
                </a:gridCol>
                <a:gridCol w="3810940">
                  <a:extLst>
                    <a:ext uri="{9D8B030D-6E8A-4147-A177-3AD203B41FA5}">
                      <a16:colId xmlns:a16="http://schemas.microsoft.com/office/drawing/2014/main" val="1602143791"/>
                    </a:ext>
                  </a:extLst>
                </a:gridCol>
              </a:tblGrid>
              <a:tr h="92624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789429"/>
                  </a:ext>
                </a:extLst>
              </a:tr>
              <a:tr h="9262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67922"/>
                  </a:ext>
                </a:extLst>
              </a:tr>
              <a:tr h="92624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3635"/>
                  </a:ext>
                </a:extLst>
              </a:tr>
              <a:tr h="9262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6334" marB="463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8080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1196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3" y="114939"/>
            <a:ext cx="763632" cy="612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9494" y="87781"/>
            <a:ext cx="10709570" cy="970459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2800" b="1" spc="-59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write the adjectives in the conversation which describe the programmes and characters below.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86676-CA53-4D06-BA0D-494D8624CB0E}"/>
              </a:ext>
            </a:extLst>
          </p:cNvPr>
          <p:cNvGrpSpPr/>
          <p:nvPr/>
        </p:nvGrpSpPr>
        <p:grpSpPr>
          <a:xfrm>
            <a:off x="1810234" y="2391930"/>
            <a:ext cx="4227924" cy="609048"/>
            <a:chOff x="1392487" y="2360242"/>
            <a:chExt cx="3252249" cy="600980"/>
          </a:xfrm>
        </p:grpSpPr>
        <p:sp>
          <p:nvSpPr>
            <p:cNvPr id="23" name="TextBox 22"/>
            <p:cNvSpPr txBox="1"/>
            <p:nvPr/>
          </p:nvSpPr>
          <p:spPr>
            <a:xfrm>
              <a:off x="1392487" y="2369009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67317" y="2360242"/>
              <a:ext cx="2777419" cy="59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The Voice Kids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DFFB63-D8DE-4F63-8970-78B20EB4B681}"/>
              </a:ext>
            </a:extLst>
          </p:cNvPr>
          <p:cNvGrpSpPr/>
          <p:nvPr/>
        </p:nvGrpSpPr>
        <p:grpSpPr>
          <a:xfrm>
            <a:off x="1810233" y="4216847"/>
            <a:ext cx="4227922" cy="608933"/>
            <a:chOff x="1392487" y="3917909"/>
            <a:chExt cx="3252248" cy="600866"/>
          </a:xfrm>
        </p:grpSpPr>
        <p:sp>
          <p:nvSpPr>
            <p:cNvPr id="26" name="TextBox 25"/>
            <p:cNvSpPr txBox="1"/>
            <p:nvPr/>
          </p:nvSpPr>
          <p:spPr>
            <a:xfrm>
              <a:off x="1392487" y="3926562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67317" y="3917909"/>
              <a:ext cx="2777418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Jerry the mouse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D3C1B3-BB06-472E-BDF9-EE572490E38E}"/>
              </a:ext>
            </a:extLst>
          </p:cNvPr>
          <p:cNvGrpSpPr/>
          <p:nvPr/>
        </p:nvGrpSpPr>
        <p:grpSpPr>
          <a:xfrm>
            <a:off x="1810233" y="5180695"/>
            <a:ext cx="5282462" cy="608933"/>
            <a:chOff x="1392487" y="4776393"/>
            <a:chExt cx="4063432" cy="600866"/>
          </a:xfrm>
        </p:grpSpPr>
        <p:sp>
          <p:nvSpPr>
            <p:cNvPr id="28" name="TextBox 27"/>
            <p:cNvSpPr txBox="1"/>
            <p:nvPr/>
          </p:nvSpPr>
          <p:spPr>
            <a:xfrm>
              <a:off x="1392487" y="4785046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67316" y="4776393"/>
              <a:ext cx="3588603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 err="1">
                  <a:latin typeface="Times New Roman" pitchFamily="18" charset="0"/>
                  <a:cs typeface="Times New Roman" pitchFamily="18" charset="0"/>
                </a:rPr>
                <a:t>programmes</a:t>
              </a:r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 on VTV7</a:t>
              </a:r>
              <a:endPara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794AB8-5A79-4E3B-9D38-617220FB274D}"/>
              </a:ext>
            </a:extLst>
          </p:cNvPr>
          <p:cNvGrpSpPr/>
          <p:nvPr/>
        </p:nvGrpSpPr>
        <p:grpSpPr>
          <a:xfrm>
            <a:off x="1810234" y="3285594"/>
            <a:ext cx="4133367" cy="621470"/>
            <a:chOff x="1392487" y="3137893"/>
            <a:chExt cx="3179513" cy="613237"/>
          </a:xfrm>
        </p:grpSpPr>
        <p:sp>
          <p:nvSpPr>
            <p:cNvPr id="25" name="TextBox 24"/>
            <p:cNvSpPr txBox="1"/>
            <p:nvPr/>
          </p:nvSpPr>
          <p:spPr>
            <a:xfrm>
              <a:off x="1392487" y="3158917"/>
              <a:ext cx="474830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67317" y="3137893"/>
              <a:ext cx="2704683" cy="59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Times New Roman" pitchFamily="18" charset="0"/>
                  <a:cs typeface="Times New Roman" pitchFamily="18" charset="0"/>
                </a:rPr>
                <a:t>animated  films</a:t>
              </a:r>
              <a:endParaRPr lang="en-US" sz="3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7430929" y="2831604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30929" y="3733100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30929" y="4643159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30929" y="5587516"/>
            <a:ext cx="2377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DE36CA0-E2C6-4070-A26C-7C16BA4D0FB7}"/>
              </a:ext>
            </a:extLst>
          </p:cNvPr>
          <p:cNvSpPr txBox="1"/>
          <p:nvPr/>
        </p:nvSpPr>
        <p:spPr>
          <a:xfrm>
            <a:off x="7544749" y="2320573"/>
            <a:ext cx="2136550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01E4CE-EF79-42F5-BE1F-B60AFDA51C05}"/>
              </a:ext>
            </a:extLst>
          </p:cNvPr>
          <p:cNvSpPr txBox="1"/>
          <p:nvPr/>
        </p:nvSpPr>
        <p:spPr>
          <a:xfrm>
            <a:off x="7613769" y="3223811"/>
            <a:ext cx="2075251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wonderful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2B13B-20B5-4FDB-9508-8EA44CFB5C67}"/>
              </a:ext>
            </a:extLst>
          </p:cNvPr>
          <p:cNvSpPr txBox="1"/>
          <p:nvPr/>
        </p:nvSpPr>
        <p:spPr>
          <a:xfrm>
            <a:off x="7933086" y="4130349"/>
            <a:ext cx="1296192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clever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A2869-E790-4AFC-9024-51071D9F0F2C}"/>
              </a:ext>
            </a:extLst>
          </p:cNvPr>
          <p:cNvSpPr txBox="1"/>
          <p:nvPr/>
        </p:nvSpPr>
        <p:spPr>
          <a:xfrm>
            <a:off x="7481273" y="5090609"/>
            <a:ext cx="2309290" cy="616516"/>
          </a:xfrm>
          <a:prstGeom prst="rect">
            <a:avLst/>
          </a:prstGeom>
          <a:noFill/>
        </p:spPr>
        <p:txBody>
          <a:bodyPr wrap="none" lIns="107634" tIns="53817" rIns="107634" bIns="53817" rtlCol="0">
            <a:spAutoFit/>
          </a:bodyPr>
          <a:lstStyle/>
          <a:p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7200" cy="1358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5" y="163989"/>
            <a:ext cx="699807" cy="514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6462" y="163989"/>
            <a:ext cx="10711988" cy="970459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about their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report to the class.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843" y="1845689"/>
            <a:ext cx="11598385" cy="4540668"/>
          </a:xfrm>
          <a:prstGeom prst="rect">
            <a:avLst/>
          </a:prstGeom>
          <a:noFill/>
        </p:spPr>
        <p:txBody>
          <a:bodyPr wrap="square" lIns="107634" tIns="53817" rIns="107634" bIns="53817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Weather forecast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News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Documentary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Games show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Story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Adventure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Thrilling film (n)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329" y="1232583"/>
            <a:ext cx="10404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HOMEWORK:</a:t>
            </a:r>
          </a:p>
          <a:p>
            <a:pPr marL="342900" indent="-3429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Learning by heart new words.</a:t>
            </a:r>
          </a:p>
          <a:p>
            <a:pPr marL="342900" indent="-3429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Doing exercises in workbook.</a:t>
            </a:r>
          </a:p>
          <a:p>
            <a:pPr marL="342900" indent="-342900">
              <a:buFontTx/>
              <a:buChar char="-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Preparing new lesson: Unit 7: Lesson 2: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closer look 1.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</TotalTime>
  <Words>560</Words>
  <Application>Microsoft Office PowerPoint</Application>
  <PresentationFormat>Tùy chỉnh</PresentationFormat>
  <Paragraphs>101</Paragraphs>
  <Slides>10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Cooper Black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87</cp:revision>
  <dcterms:created xsi:type="dcterms:W3CDTF">2020-12-09T02:04:09Z</dcterms:created>
  <dcterms:modified xsi:type="dcterms:W3CDTF">2023-01-28T00:16:36Z</dcterms:modified>
</cp:coreProperties>
</file>