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0" r:id="rId5"/>
    <p:sldId id="261" r:id="rId6"/>
    <p:sldId id="262" r:id="rId7"/>
    <p:sldId id="263" r:id="rId8"/>
    <p:sldId id="264" r:id="rId9"/>
    <p:sldId id="265" r:id="rId10"/>
    <p:sldId id="267" r:id="rId11"/>
    <p:sldId id="269" r:id="rId12"/>
    <p:sldId id="270" r:id="rId13"/>
    <p:sldId id="271" r:id="rId14"/>
    <p:sldId id="276" r:id="rId15"/>
    <p:sldId id="272" r:id="rId16"/>
    <p:sldId id="274"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4" d="100"/>
          <a:sy n="64" d="100"/>
        </p:scale>
        <p:origin x="71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1">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410D7BD-64A5-4C2C-B0E9-6728C6DACB59}" type="doc">
      <dgm:prSet loTypeId="urn:microsoft.com/office/officeart/2005/8/layout/matrix3" loCatId="matrix" qsTypeId="urn:microsoft.com/office/officeart/2005/8/quickstyle/simple1#1" qsCatId="simple" csTypeId="urn:microsoft.com/office/officeart/2005/8/colors/accent6_5#1" csCatId="accent1" phldr="0"/>
      <dgm:spPr/>
      <dgm:t>
        <a:bodyPr/>
        <a:lstStyle/>
        <a:p>
          <a:endParaRPr lang="en-US"/>
        </a:p>
      </dgm:t>
    </dgm:pt>
    <dgm:pt modelId="{C8B3296C-ECE1-441C-A1A9-0952E3F0D656}">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Bộ phim Người cha và con gái , đó là:....</a:t>
          </a:r>
        </a:p>
      </dgm:t>
    </dgm:pt>
    <dgm:pt modelId="{0FE6BD2A-1536-4C79-8D6D-8EF7FB1B7E73}" type="parTrans" cxnId="{365E68A3-02D8-485F-8F9F-57DFFE9FE1AB}">
      <dgm:prSet/>
      <dgm:spPr/>
      <dgm:t>
        <a:bodyPr/>
        <a:lstStyle/>
        <a:p>
          <a:endParaRPr lang="en-US"/>
        </a:p>
      </dgm:t>
    </dgm:pt>
    <dgm:pt modelId="{778EE8AA-5DBE-4924-98EE-0C978FD4E20B}" type="sibTrans" cxnId="{365E68A3-02D8-485F-8F9F-57DFFE9FE1AB}">
      <dgm:prSet/>
      <dgm:spPr/>
      <dgm:t>
        <a:bodyPr/>
        <a:lstStyle/>
        <a:p>
          <a:endParaRPr lang="en-US"/>
        </a:p>
      </dgm:t>
    </dgm:pt>
    <dgm:pt modelId="{2723D931-37E1-4024-865B-F872F6215E38}">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đất nước Hà Lan, đó là:....</a:t>
          </a:r>
        </a:p>
      </dgm:t>
    </dgm:pt>
    <dgm:pt modelId="{0F1AED26-B47C-4653-A71E-EF4869D597EC}" type="parTrans" cxnId="{DA5610B4-674F-457E-BC55-C26E3E956F21}">
      <dgm:prSet/>
      <dgm:spPr/>
      <dgm:t>
        <a:bodyPr/>
        <a:lstStyle/>
        <a:p>
          <a:endParaRPr lang="en-US"/>
        </a:p>
      </dgm:t>
    </dgm:pt>
    <dgm:pt modelId="{E0B5842F-8280-4DDE-A6F9-65D34B54048F}" type="sibTrans" cxnId="{DA5610B4-674F-457E-BC55-C26E3E956F21}">
      <dgm:prSet/>
      <dgm:spPr/>
      <dgm:t>
        <a:bodyPr/>
        <a:lstStyle/>
        <a:p>
          <a:endParaRPr lang="en-US"/>
        </a:p>
      </dgm:t>
    </dgm:pt>
    <dgm:pt modelId="{6C8FA182-2902-4BB3-9D50-00202B6153CE}">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tình cảm phụ tử và tình cảm gia đình , đó là:.....</a:t>
          </a:r>
        </a:p>
      </dgm:t>
    </dgm:pt>
    <dgm:pt modelId="{A15E8213-C555-4C15-804E-9BE04AF6FB32}" type="parTrans" cxnId="{891BA0CF-24F0-42CA-B41E-DC7133FD2CDE}">
      <dgm:prSet/>
      <dgm:spPr/>
      <dgm:t>
        <a:bodyPr/>
        <a:lstStyle/>
        <a:p>
          <a:endParaRPr lang="en-US"/>
        </a:p>
      </dgm:t>
    </dgm:pt>
    <dgm:pt modelId="{D80C072E-DBE2-425E-9F55-D9033CD54D87}" type="sibTrans" cxnId="{891BA0CF-24F0-42CA-B41E-DC7133FD2CDE}">
      <dgm:prSet/>
      <dgm:spPr/>
      <dgm:t>
        <a:bodyPr/>
        <a:lstStyle/>
        <a:p>
          <a:endParaRPr lang="en-US"/>
        </a:p>
      </dgm:t>
    </dgm:pt>
    <dgm:pt modelId="{058A1442-1BB3-464B-B2D5-E61365D31867}">
      <dgm:prSet phldrT="[Text]" phldr="0" custT="0"/>
      <dgm:spPr/>
      <dgm:t>
        <a:bodyPr vert="horz" wrap="square"/>
        <a:lstStyl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đạo diễn, đó là: Mai - cơn Đu - đốc đơ Guýt, đó là:..</a:t>
          </a:r>
        </a:p>
      </dgm:t>
    </dgm:pt>
    <dgm:pt modelId="{97AF910B-5987-4F9D-9892-76B8841820B1}" type="parTrans" cxnId="{C443169C-6741-4811-8891-16E6C8A08480}">
      <dgm:prSet/>
      <dgm:spPr/>
      <dgm:t>
        <a:bodyPr/>
        <a:lstStyle/>
        <a:p>
          <a:endParaRPr lang="en-US"/>
        </a:p>
      </dgm:t>
    </dgm:pt>
    <dgm:pt modelId="{9CFB096A-6373-4655-ACF3-654651B29A2B}" type="sibTrans" cxnId="{C443169C-6741-4811-8891-16E6C8A08480}">
      <dgm:prSet/>
      <dgm:spPr/>
      <dgm:t>
        <a:bodyPr/>
        <a:lstStyle/>
        <a:p>
          <a:endParaRPr lang="en-US"/>
        </a:p>
      </dgm:t>
    </dgm:pt>
    <dgm:pt modelId="{90604E61-F8FA-4C14-A35C-BCB27A56AFB4}" type="pres">
      <dgm:prSet presAssocID="{F410D7BD-64A5-4C2C-B0E9-6728C6DACB59}" presName="matrix" presStyleCnt="0">
        <dgm:presLayoutVars>
          <dgm:chMax val="1"/>
          <dgm:dir/>
          <dgm:resizeHandles val="exact"/>
        </dgm:presLayoutVars>
      </dgm:prSet>
      <dgm:spPr/>
    </dgm:pt>
    <dgm:pt modelId="{1F1EB44E-E6CD-4188-9E2C-1E0998990556}" type="pres">
      <dgm:prSet presAssocID="{F410D7BD-64A5-4C2C-B0E9-6728C6DACB59}" presName="diamond" presStyleLbl="bgShp" presStyleIdx="0" presStyleCnt="1" custLinFactNeighborX="366"/>
      <dgm:spPr/>
    </dgm:pt>
    <dgm:pt modelId="{3328CB01-ABEB-405A-855A-69D5454695E5}" type="pres">
      <dgm:prSet presAssocID="{F410D7BD-64A5-4C2C-B0E9-6728C6DACB59}" presName="quad1" presStyleLbl="node1" presStyleIdx="0" presStyleCnt="4" custScaleX="183244" custScaleY="137823" custLinFactNeighborX="-81386" custLinFactNeighborY="-5921">
        <dgm:presLayoutVars>
          <dgm:chMax val="0"/>
          <dgm:chPref val="0"/>
          <dgm:bulletEnabled val="1"/>
        </dgm:presLayoutVars>
      </dgm:prSet>
      <dgm:spPr/>
    </dgm:pt>
    <dgm:pt modelId="{535780CC-4D93-4EE9-B564-2FABEAC59D18}" type="pres">
      <dgm:prSet presAssocID="{F410D7BD-64A5-4C2C-B0E9-6728C6DACB59}" presName="quad2" presStyleLbl="node1" presStyleIdx="1" presStyleCnt="4" custScaleX="178513" custScaleY="133147" custLinFactNeighborX="62005" custLinFactNeighborY="-6367">
        <dgm:presLayoutVars>
          <dgm:chMax val="0"/>
          <dgm:chPref val="0"/>
          <dgm:bulletEnabled val="1"/>
        </dgm:presLayoutVars>
      </dgm:prSet>
      <dgm:spPr/>
    </dgm:pt>
    <dgm:pt modelId="{7DE8EA7D-DEFE-49B8-A5B3-42790BF4A3C7}" type="pres">
      <dgm:prSet presAssocID="{F410D7BD-64A5-4C2C-B0E9-6728C6DACB59}" presName="quad3" presStyleLbl="node1" presStyleIdx="2" presStyleCnt="4" custScaleX="174784" custLinFactX="-21651" custLinFactNeighborX="-100000" custLinFactNeighborY="17032">
        <dgm:presLayoutVars>
          <dgm:chMax val="0"/>
          <dgm:chPref val="0"/>
          <dgm:bulletEnabled val="1"/>
        </dgm:presLayoutVars>
      </dgm:prSet>
      <dgm:spPr/>
    </dgm:pt>
    <dgm:pt modelId="{C0A1B9E8-6DAD-41B6-AB76-690AD9A99FB7}" type="pres">
      <dgm:prSet presAssocID="{F410D7BD-64A5-4C2C-B0E9-6728C6DACB59}" presName="quad4" presStyleLbl="node1" presStyleIdx="3" presStyleCnt="4" custScaleX="171106" custLinFactNeighborX="66264" custLinFactNeighborY="18479">
        <dgm:presLayoutVars>
          <dgm:chMax val="0"/>
          <dgm:chPref val="0"/>
          <dgm:bulletEnabled val="1"/>
        </dgm:presLayoutVars>
      </dgm:prSet>
      <dgm:spPr/>
    </dgm:pt>
  </dgm:ptLst>
  <dgm:cxnLst>
    <dgm:cxn modelId="{B3232E04-9BE6-4869-9DA4-41D495A07366}" type="presOf" srcId="{C8B3296C-ECE1-441C-A1A9-0952E3F0D656}" destId="{3328CB01-ABEB-405A-855A-69D5454695E5}" srcOrd="0" destOrd="0" presId="urn:microsoft.com/office/officeart/2005/8/layout/matrix3"/>
    <dgm:cxn modelId="{BFE44741-0624-4194-B3CB-5D3E5C3AAB23}" type="presOf" srcId="{2723D931-37E1-4024-865B-F872F6215E38}" destId="{535780CC-4D93-4EE9-B564-2FABEAC59D18}" srcOrd="0" destOrd="0" presId="urn:microsoft.com/office/officeart/2005/8/layout/matrix3"/>
    <dgm:cxn modelId="{89B33D6D-D7F4-4E53-B80C-AD696041F257}" type="presOf" srcId="{058A1442-1BB3-464B-B2D5-E61365D31867}" destId="{C0A1B9E8-6DAD-41B6-AB76-690AD9A99FB7}" srcOrd="0" destOrd="0" presId="urn:microsoft.com/office/officeart/2005/8/layout/matrix3"/>
    <dgm:cxn modelId="{C443169C-6741-4811-8891-16E6C8A08480}" srcId="{F410D7BD-64A5-4C2C-B0E9-6728C6DACB59}" destId="{058A1442-1BB3-464B-B2D5-E61365D31867}" srcOrd="3" destOrd="0" parTransId="{97AF910B-5987-4F9D-9892-76B8841820B1}" sibTransId="{9CFB096A-6373-4655-ACF3-654651B29A2B}"/>
    <dgm:cxn modelId="{365E68A3-02D8-485F-8F9F-57DFFE9FE1AB}" srcId="{F410D7BD-64A5-4C2C-B0E9-6728C6DACB59}" destId="{C8B3296C-ECE1-441C-A1A9-0952E3F0D656}" srcOrd="0" destOrd="0" parTransId="{0FE6BD2A-1536-4C79-8D6D-8EF7FB1B7E73}" sibTransId="{778EE8AA-5DBE-4924-98EE-0C978FD4E20B}"/>
    <dgm:cxn modelId="{DA5610B4-674F-457E-BC55-C26E3E956F21}" srcId="{F410D7BD-64A5-4C2C-B0E9-6728C6DACB59}" destId="{2723D931-37E1-4024-865B-F872F6215E38}" srcOrd="1" destOrd="0" parTransId="{0F1AED26-B47C-4653-A71E-EF4869D597EC}" sibTransId="{E0B5842F-8280-4DDE-A6F9-65D34B54048F}"/>
    <dgm:cxn modelId="{2E184FBB-7C47-49F2-8F4D-3F55EB79A83A}" type="presOf" srcId="{F410D7BD-64A5-4C2C-B0E9-6728C6DACB59}" destId="{90604E61-F8FA-4C14-A35C-BCB27A56AFB4}" srcOrd="0" destOrd="0" presId="urn:microsoft.com/office/officeart/2005/8/layout/matrix3"/>
    <dgm:cxn modelId="{891BA0CF-24F0-42CA-B41E-DC7133FD2CDE}" srcId="{F410D7BD-64A5-4C2C-B0E9-6728C6DACB59}" destId="{6C8FA182-2902-4BB3-9D50-00202B6153CE}" srcOrd="2" destOrd="0" parTransId="{A15E8213-C555-4C15-804E-9BE04AF6FB32}" sibTransId="{D80C072E-DBE2-425E-9F55-D9033CD54D87}"/>
    <dgm:cxn modelId="{F48964F2-4808-4675-9DE8-ED16DA1666FA}" type="presOf" srcId="{6C8FA182-2902-4BB3-9D50-00202B6153CE}" destId="{7DE8EA7D-DEFE-49B8-A5B3-42790BF4A3C7}" srcOrd="0" destOrd="0" presId="urn:microsoft.com/office/officeart/2005/8/layout/matrix3"/>
    <dgm:cxn modelId="{06BA0D37-0A9D-4CA2-93C9-32C80508B9E6}" type="presParOf" srcId="{90604E61-F8FA-4C14-A35C-BCB27A56AFB4}" destId="{1F1EB44E-E6CD-4188-9E2C-1E0998990556}" srcOrd="0" destOrd="0" presId="urn:microsoft.com/office/officeart/2005/8/layout/matrix3"/>
    <dgm:cxn modelId="{2070F3AD-4493-4FF9-B528-8343011C1697}" type="presParOf" srcId="{90604E61-F8FA-4C14-A35C-BCB27A56AFB4}" destId="{3328CB01-ABEB-405A-855A-69D5454695E5}" srcOrd="1" destOrd="0" presId="urn:microsoft.com/office/officeart/2005/8/layout/matrix3"/>
    <dgm:cxn modelId="{3CC91BB3-AA75-41AD-B0C8-95B33B187179}" type="presParOf" srcId="{90604E61-F8FA-4C14-A35C-BCB27A56AFB4}" destId="{535780CC-4D93-4EE9-B564-2FABEAC59D18}" srcOrd="2" destOrd="0" presId="urn:microsoft.com/office/officeart/2005/8/layout/matrix3"/>
    <dgm:cxn modelId="{A5BBA083-9AA7-4D94-9C03-E02780B3C067}" type="presParOf" srcId="{90604E61-F8FA-4C14-A35C-BCB27A56AFB4}" destId="{7DE8EA7D-DEFE-49B8-A5B3-42790BF4A3C7}" srcOrd="3" destOrd="0" presId="urn:microsoft.com/office/officeart/2005/8/layout/matrix3"/>
    <dgm:cxn modelId="{1C51EDCD-BFFA-45A4-BF24-F86350A4F537}" type="presParOf" srcId="{90604E61-F8FA-4C14-A35C-BCB27A56AFB4}" destId="{C0A1B9E8-6DAD-41B6-AB76-690AD9A99FB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EB44E-E6CD-4188-9E2C-1E0998990556}">
      <dsp:nvSpPr>
        <dsp:cNvPr id="0" name=""/>
        <dsp:cNvSpPr/>
      </dsp:nvSpPr>
      <dsp:spPr bwMode="white">
        <a:xfrm>
          <a:off x="2272168" y="0"/>
          <a:ext cx="5850255" cy="5850255"/>
        </a:xfrm>
        <a:prstGeom prst="diamond">
          <a:avLst/>
        </a:prstGeom>
        <a:solidFill>
          <a:schemeClr val="accent6">
            <a:tint val="40000"/>
            <a:hueOff val="0"/>
            <a:satOff val="0"/>
            <a:lumOff val="0"/>
            <a:alphaOff val="0"/>
          </a:schemeClr>
        </a:solidFill>
        <a:ln>
          <a:noFill/>
        </a:ln>
        <a:effectLst/>
      </dsp:spPr>
      <dsp:style>
        <a:lnRef idx="0">
          <a:schemeClr val="dk1"/>
        </a:lnRef>
        <a:fillRef idx="1">
          <a:schemeClr val="accent6">
            <a:tint val="40000"/>
          </a:schemeClr>
        </a:fillRef>
        <a:effectRef idx="0">
          <a:scrgbClr r="0" g="0" b="0"/>
        </a:effectRef>
        <a:fontRef idx="minor"/>
      </dsp:style>
    </dsp:sp>
    <dsp:sp modelId="{3328CB01-ABEB-405A-855A-69D5454695E5}">
      <dsp:nvSpPr>
        <dsp:cNvPr id="0" name=""/>
        <dsp:cNvSpPr/>
      </dsp:nvSpPr>
      <dsp:spPr bwMode="white">
        <a:xfrm>
          <a:off x="0" y="0"/>
          <a:ext cx="4180894" cy="3144569"/>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90196"/>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marL="0" lvl="0" indent="0" algn="just" defTabSz="1600200">
            <a:lnSpc>
              <a:spcPct val="100000"/>
            </a:lnSpc>
            <a:spcBef>
              <a:spcPct val="0"/>
            </a:spcBef>
            <a:spcAft>
              <a:spcPct val="35000"/>
            </a:spcAft>
            <a:buNone/>
          </a:pPr>
          <a:r>
            <a:rPr lang="en-US" sz="3600" kern="1200">
              <a:latin typeface="Times New Roman" panose="02020603050405020304" charset="0"/>
              <a:cs typeface="Times New Roman" panose="02020603050405020304" charset="0"/>
            </a:rPr>
            <a:t>Đọc xong văn bản, tôi có thêm những hiểu biết và cảm xúc mới về Bộ phim Người cha và con gái , đó là:....</a:t>
          </a:r>
        </a:p>
      </dsp:txBody>
      <dsp:txXfrm>
        <a:off x="0" y="0"/>
        <a:ext cx="4180894" cy="3144569"/>
      </dsp:txXfrm>
    </dsp:sp>
    <dsp:sp modelId="{535780CC-4D93-4EE9-B564-2FABEAC59D18}">
      <dsp:nvSpPr>
        <dsp:cNvPr id="0" name=""/>
        <dsp:cNvSpPr/>
      </dsp:nvSpPr>
      <dsp:spPr bwMode="white">
        <a:xfrm>
          <a:off x="5782667" y="32364"/>
          <a:ext cx="4072952" cy="3037881"/>
        </a:xfrm>
        <a:prstGeom prst="roundRect">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76863"/>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marL="0" lvl="0" indent="0" algn="just" defTabSz="1600200">
            <a:lnSpc>
              <a:spcPct val="100000"/>
            </a:lnSpc>
            <a:spcBef>
              <a:spcPct val="0"/>
            </a:spcBef>
            <a:spcAft>
              <a:spcPct val="35000"/>
            </a:spcAft>
            <a:buNone/>
          </a:pPr>
          <a:r>
            <a:rPr lang="en-US" sz="3600" kern="1200">
              <a:latin typeface="Times New Roman" panose="02020603050405020304" charset="0"/>
              <a:cs typeface="Times New Roman" panose="02020603050405020304" charset="0"/>
            </a:rPr>
            <a:t>Đọc xong văn bản, tôi có thêm những hiểu biết và cảm xúc mới về đất nước Hà Lan, đó là:....</a:t>
          </a:r>
        </a:p>
      </dsp:txBody>
      <dsp:txXfrm>
        <a:off x="5782667" y="32364"/>
        <a:ext cx="4072952" cy="3037881"/>
      </dsp:txXfrm>
    </dsp:sp>
    <dsp:sp modelId="{7DE8EA7D-DEFE-49B8-A5B3-42790BF4A3C7}">
      <dsp:nvSpPr>
        <dsp:cNvPr id="0" name=""/>
        <dsp:cNvSpPr/>
      </dsp:nvSpPr>
      <dsp:spPr bwMode="white">
        <a:xfrm>
          <a:off x="0" y="3401483"/>
          <a:ext cx="3987871" cy="2281599"/>
        </a:xfrm>
        <a:prstGeom prst="roundRect">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63529"/>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marL="0" lvl="0" indent="0" algn="just" defTabSz="1600200">
            <a:lnSpc>
              <a:spcPct val="100000"/>
            </a:lnSpc>
            <a:spcBef>
              <a:spcPct val="0"/>
            </a:spcBef>
            <a:spcAft>
              <a:spcPct val="35000"/>
            </a:spcAft>
            <a:buNone/>
          </a:pPr>
          <a:r>
            <a:rPr lang="en-US" sz="3600" kern="1200">
              <a:latin typeface="Times New Roman" panose="02020603050405020304" charset="0"/>
              <a:cs typeface="Times New Roman" panose="02020603050405020304" charset="0"/>
            </a:rPr>
            <a:t>Đọc xong văn bản, tôi có thêm những hiểu biết và cảm xúc mới về tình cảm phụ tử và tình cảm gia đình , đó là:.....</a:t>
          </a:r>
        </a:p>
      </dsp:txBody>
      <dsp:txXfrm>
        <a:off x="0" y="3401483"/>
        <a:ext cx="3987871" cy="2281599"/>
      </dsp:txXfrm>
    </dsp:sp>
    <dsp:sp modelId="{C0A1B9E8-6DAD-41B6-AB76-690AD9A99FB7}">
      <dsp:nvSpPr>
        <dsp:cNvPr id="0" name=""/>
        <dsp:cNvSpPr/>
      </dsp:nvSpPr>
      <dsp:spPr bwMode="white">
        <a:xfrm>
          <a:off x="5964339" y="3434498"/>
          <a:ext cx="3903954" cy="2281599"/>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6">
            <a:alpha val="90000"/>
            <a:hueOff val="0"/>
            <a:satOff val="0"/>
            <a:lumOff val="0"/>
            <a:alpha val="50196"/>
          </a:schemeClr>
        </a:fillRef>
        <a:effectRef idx="0">
          <a:scrgbClr r="0" g="0" b="0"/>
        </a:effectRef>
        <a:fontRef idx="minor">
          <a:schemeClr val="lt1"/>
        </a:fontRef>
      </dsp:style>
      <dsp:txBody>
        <a:bodyPr spcFirstLastPara="0" vert="horz" wrap="square" lIns="91439" tIns="91439" rIns="91439" bIns="91439" numCol="1" spcCol="1270" anchor="ctr" anchorCtr="0">
          <a:noAutofit/>
        </a:bodyPr>
        <a:lstStyle/>
        <a:p>
          <a:pPr marL="0" lvl="0" indent="0" algn="just" defTabSz="1600200">
            <a:lnSpc>
              <a:spcPct val="100000"/>
            </a:lnSpc>
            <a:spcBef>
              <a:spcPct val="0"/>
            </a:spcBef>
            <a:spcAft>
              <a:spcPct val="35000"/>
            </a:spcAft>
            <a:buNone/>
          </a:pPr>
          <a:r>
            <a:rPr lang="en-US" sz="3600" kern="1200">
              <a:latin typeface="Times New Roman" panose="02020603050405020304" charset="0"/>
              <a:cs typeface="Times New Roman" panose="02020603050405020304" charset="0"/>
            </a:rPr>
            <a:t>Đọc xong văn bản, tôi có thêm những hiểu biết và cảm xúc mới về đạo diễn, đó là: Mai - cơn Đu - đốc đơ Guýt, đó là:..</a:t>
          </a:r>
        </a:p>
      </dsp:txBody>
      <dsp:txXfrm>
        <a:off x="5964339" y="3434498"/>
        <a:ext cx="3903954" cy="228159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5/4/2024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5/4/2024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PC%20THUY\Downloads\Father%20And%20Daughter%20-%202000%20Academy%20Award%20for%20Animated%20Short%20Film%20-%20YouTube.mp4" TargetMode="External"/><Relationship Id="rId1" Type="http://schemas.microsoft.com/office/2007/relationships/media" Target="file:///C:\Users\PC%20THUY\Downloads\Father%20And%20Daughter%20-%202000%20Academy%20Award%20for%20Animated%20Short%20Film%20-%20YouTube.mp4"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085" y="-76200"/>
            <a:ext cx="11931650" cy="6864985"/>
          </a:xfrm>
          <a:prstGeom prst="rect">
            <a:avLst/>
          </a:prstGeom>
        </p:spPr>
      </p:pic>
      <p:sp>
        <p:nvSpPr>
          <p:cNvPr id="5" name="Rounded Rectangle 4"/>
          <p:cNvSpPr/>
          <p:nvPr/>
        </p:nvSpPr>
        <p:spPr>
          <a:xfrm>
            <a:off x="1602740" y="117475"/>
            <a:ext cx="9158605" cy="1975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2800" b="1">
                <a:solidFill>
                  <a:srgbClr val="0F02BE"/>
                </a:solidFill>
                <a:latin typeface="Times New Roman" panose="02020603050405020304" charset="0"/>
                <a:cs typeface="Times New Roman" panose="02020603050405020304" charset="0"/>
              </a:rPr>
              <a:t>BÀI 10: VĂN BẢN THÔNG TIN </a:t>
            </a:r>
          </a:p>
          <a:p>
            <a:pPr algn="ctr"/>
            <a:r>
              <a:rPr lang="vi-VN" altLang="en-US" sz="2800">
                <a:latin typeface="Times New Roman" panose="02020603050405020304" charset="0"/>
                <a:cs typeface="Times New Roman" panose="02020603050405020304" charset="0"/>
              </a:rPr>
              <a:t>ĐHVB:</a:t>
            </a:r>
            <a:r>
              <a:rPr lang="vi-VN" altLang="en-US" sz="2800">
                <a:solidFill>
                  <a:srgbClr val="FF0000"/>
                </a:solidFill>
                <a:latin typeface="Times New Roman" panose="02020603050405020304" charset="0"/>
                <a:cs typeface="Times New Roman" panose="02020603050405020304" charset="0"/>
              </a:rPr>
              <a:t> </a:t>
            </a:r>
            <a:r>
              <a:rPr lang="vi-VN" altLang="en-US" sz="4000" b="1">
                <a:solidFill>
                  <a:srgbClr val="FF0000"/>
                </a:solidFill>
                <a:latin typeface="Times New Roman" panose="02020603050405020304" charset="0"/>
                <a:cs typeface="Times New Roman" panose="02020603050405020304" charset="0"/>
              </a:rPr>
              <a:t>Bộ phim </a:t>
            </a:r>
            <a:r>
              <a:rPr lang="vi-VN" altLang="en-US" sz="4000" b="1" i="1">
                <a:solidFill>
                  <a:srgbClr val="FF0000"/>
                </a:solidFill>
                <a:latin typeface="Times New Roman" panose="02020603050405020304" charset="0"/>
                <a:cs typeface="Times New Roman" panose="02020603050405020304" charset="0"/>
              </a:rPr>
              <a:t>Người cha và con gái</a:t>
            </a:r>
            <a:endParaRPr lang="vi-VN" altLang="en-US" sz="2800" i="1">
              <a:solidFill>
                <a:srgbClr val="FF0000"/>
              </a:solidFill>
              <a:latin typeface="Times New Roman" panose="02020603050405020304" charset="0"/>
              <a:cs typeface="Times New Roman" panose="02020603050405020304" charset="0"/>
            </a:endParaRPr>
          </a:p>
          <a:p>
            <a:pPr algn="r"/>
            <a:r>
              <a:rPr lang="vi-VN" altLang="en-US" sz="2800">
                <a:latin typeface="Times New Roman" panose="02020603050405020304" charset="0"/>
                <a:cs typeface="Times New Roman" panose="02020603050405020304" charset="0"/>
              </a:rPr>
              <a:t>(Theo vtc.vn, 30-9-2017)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1305" y="4196080"/>
            <a:ext cx="1374775" cy="1137920"/>
          </a:xfrm>
          <a:prstGeom prst="rect">
            <a:avLst/>
          </a:prstGeom>
        </p:spPr>
      </p:pic>
      <p:pic>
        <p:nvPicPr>
          <p:cNvPr id="10" name="Picture 9"/>
          <p:cNvPicPr>
            <a:picLocks noChangeAspect="1"/>
          </p:cNvPicPr>
          <p:nvPr/>
        </p:nvPicPr>
        <p:blipFill>
          <a:blip r:embed="rId3"/>
          <a:stretch>
            <a:fillRect/>
          </a:stretch>
        </p:blipFill>
        <p:spPr>
          <a:xfrm>
            <a:off x="267970" y="5523230"/>
            <a:ext cx="1332230" cy="1047115"/>
          </a:xfrm>
          <a:prstGeom prst="rect">
            <a:avLst/>
          </a:prstGeom>
        </p:spPr>
      </p:pic>
      <p:pic>
        <p:nvPicPr>
          <p:cNvPr id="13" name="Picture 12"/>
          <p:cNvPicPr>
            <a:picLocks noChangeAspect="1"/>
          </p:cNvPicPr>
          <p:nvPr/>
        </p:nvPicPr>
        <p:blipFill>
          <a:blip r:embed="rId4"/>
          <a:stretch>
            <a:fillRect/>
          </a:stretch>
        </p:blipFill>
        <p:spPr>
          <a:xfrm>
            <a:off x="281305" y="2851785"/>
            <a:ext cx="1408430" cy="1155065"/>
          </a:xfrm>
          <a:prstGeom prst="rect">
            <a:avLst/>
          </a:prstGeom>
        </p:spPr>
      </p:pic>
      <p:pic>
        <p:nvPicPr>
          <p:cNvPr id="14" name="Content Placeholder 3"/>
          <p:cNvPicPr>
            <a:picLocks noChangeAspect="1"/>
          </p:cNvPicPr>
          <p:nvPr/>
        </p:nvPicPr>
        <p:blipFill>
          <a:blip r:embed="rId5"/>
          <a:stretch>
            <a:fillRect/>
          </a:stretch>
        </p:blipFill>
        <p:spPr>
          <a:xfrm>
            <a:off x="268605" y="183515"/>
            <a:ext cx="1434465" cy="1259205"/>
          </a:xfrm>
          <a:prstGeom prst="rect">
            <a:avLst/>
          </a:prstGeom>
        </p:spPr>
      </p:pic>
      <p:pic>
        <p:nvPicPr>
          <p:cNvPr id="15" name="Content Placeholder 5"/>
          <p:cNvPicPr>
            <a:picLocks noChangeAspect="1"/>
          </p:cNvPicPr>
          <p:nvPr/>
        </p:nvPicPr>
        <p:blipFill>
          <a:blip r:embed="rId6"/>
          <a:stretch>
            <a:fillRect/>
          </a:stretch>
        </p:blipFill>
        <p:spPr>
          <a:xfrm>
            <a:off x="191770" y="1652905"/>
            <a:ext cx="1485265" cy="1097280"/>
          </a:xfrm>
          <a:prstGeom prst="rect">
            <a:avLst/>
          </a:prstGeom>
        </p:spPr>
      </p:pic>
      <p:sp>
        <p:nvSpPr>
          <p:cNvPr id="2" name="Text Box 1"/>
          <p:cNvSpPr txBox="1"/>
          <p:nvPr/>
        </p:nvSpPr>
        <p:spPr>
          <a:xfrm>
            <a:off x="2472055" y="431165"/>
            <a:ext cx="7862570" cy="8299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Người cha chia tay người con trong lưu luyến, bước xuống thuyền và chèo đi.</a:t>
            </a:r>
          </a:p>
        </p:txBody>
      </p:sp>
      <p:sp>
        <p:nvSpPr>
          <p:cNvPr id="3" name="Text Box 2"/>
          <p:cNvSpPr txBox="1"/>
          <p:nvPr/>
        </p:nvSpPr>
        <p:spPr>
          <a:xfrm>
            <a:off x="2472055" y="1766570"/>
            <a:ext cx="786257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Cô bé nhìn theo bóng cha và đạp xe trở về</a:t>
            </a:r>
          </a:p>
        </p:txBody>
      </p:sp>
      <p:sp>
        <p:nvSpPr>
          <p:cNvPr id="4" name="Text Box 3"/>
          <p:cNvSpPr txBox="1"/>
          <p:nvPr/>
        </p:nvSpPr>
        <p:spPr>
          <a:xfrm>
            <a:off x="2472055" y="3081020"/>
            <a:ext cx="786257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Hai cha con đạp xe trên con đường đồi.</a:t>
            </a:r>
          </a:p>
        </p:txBody>
      </p:sp>
      <p:sp>
        <p:nvSpPr>
          <p:cNvPr id="5" name="Text Box 4"/>
          <p:cNvSpPr txBox="1"/>
          <p:nvPr/>
        </p:nvSpPr>
        <p:spPr>
          <a:xfrm>
            <a:off x="2472055" y="4062730"/>
            <a:ext cx="7862570"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Cô bé giờ đã thành bà lão, bà bước xuống lòng bến cạn, nhìn thấy con thuyền của cha, nhẹ nhàng nằm xuống con thuyền và mơ người cha trở về trong bao cảm xúc..</a:t>
            </a:r>
          </a:p>
        </p:txBody>
      </p:sp>
      <p:sp>
        <p:nvSpPr>
          <p:cNvPr id="6" name="Text Box 5"/>
          <p:cNvSpPr txBox="1"/>
          <p:nvPr/>
        </p:nvSpPr>
        <p:spPr>
          <a:xfrm>
            <a:off x="2472055" y="5523230"/>
            <a:ext cx="7862570" cy="8299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a:latin typeface="Times New Roman" panose="02020603050405020304" charset="0"/>
                <a:cs typeface="Times New Roman" panose="02020603050405020304" charset="0"/>
              </a:rPr>
              <a:t> Thời gian trôi qua, ngày ngày cô bé đều ra bến cũ đợi chờ, ngóng trông cha.</a:t>
            </a:r>
          </a:p>
        </p:txBody>
      </p:sp>
      <p:sp>
        <p:nvSpPr>
          <p:cNvPr id="7" name="Oval 6"/>
          <p:cNvSpPr/>
          <p:nvPr/>
        </p:nvSpPr>
        <p:spPr>
          <a:xfrm>
            <a:off x="10809605" y="549910"/>
            <a:ext cx="788035" cy="78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latin typeface="Times New Roman" panose="02020603050405020304" charset="0"/>
                <a:cs typeface="Times New Roman" panose="02020603050405020304" charset="0"/>
              </a:rPr>
              <a:t>3</a:t>
            </a:r>
          </a:p>
        </p:txBody>
      </p:sp>
      <p:sp>
        <p:nvSpPr>
          <p:cNvPr id="8" name="Oval 7"/>
          <p:cNvSpPr/>
          <p:nvPr/>
        </p:nvSpPr>
        <p:spPr>
          <a:xfrm>
            <a:off x="10777220" y="1766570"/>
            <a:ext cx="788035" cy="7886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1</a:t>
            </a:r>
          </a:p>
        </p:txBody>
      </p:sp>
      <p:sp>
        <p:nvSpPr>
          <p:cNvPr id="11" name="Oval 10"/>
          <p:cNvSpPr/>
          <p:nvPr/>
        </p:nvSpPr>
        <p:spPr>
          <a:xfrm>
            <a:off x="10723245" y="3081020"/>
            <a:ext cx="788035" cy="7886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2</a:t>
            </a:r>
          </a:p>
        </p:txBody>
      </p:sp>
      <p:sp>
        <p:nvSpPr>
          <p:cNvPr id="12" name="Oval 11"/>
          <p:cNvSpPr/>
          <p:nvPr/>
        </p:nvSpPr>
        <p:spPr>
          <a:xfrm>
            <a:off x="10723245" y="4364990"/>
            <a:ext cx="788035" cy="7886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5</a:t>
            </a:r>
          </a:p>
        </p:txBody>
      </p:sp>
      <p:sp>
        <p:nvSpPr>
          <p:cNvPr id="16" name="Oval 15"/>
          <p:cNvSpPr/>
          <p:nvPr/>
        </p:nvSpPr>
        <p:spPr>
          <a:xfrm>
            <a:off x="10723245" y="5523230"/>
            <a:ext cx="788035" cy="78867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en-US" b="1">
                <a:latin typeface="Times New Roman" panose="02020603050405020304" charset="0"/>
                <a:cs typeface="Times New Roman" panose="0202060305040502030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0" fill="hold"/>
                                        <p:tgtEl>
                                          <p:spTgt spid="8"/>
                                        </p:tgtEl>
                                        <p:attrNameLst>
                                          <p:attrName>ppt_x</p:attrName>
                                        </p:attrNameLst>
                                      </p:cBhvr>
                                      <p:tavLst>
                                        <p:tav tm="0">
                                          <p:val>
                                            <p:strVal val="#ppt_x"/>
                                          </p:val>
                                        </p:tav>
                                        <p:tav tm="100000">
                                          <p:val>
                                            <p:strVal val="#ppt_x"/>
                                          </p:val>
                                        </p:tav>
                                      </p:tavLst>
                                    </p:anim>
                                    <p:anim calcmode="lin" valueType="num">
                                      <p:cBhvr additive="base">
                                        <p:cTn id="1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28320" y="1737995"/>
            <a:ext cx="10864215" cy="9531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Người cha chia tay người con trong lưu luyến, bước xuống thuyền và chèo đi.</a:t>
            </a:r>
          </a:p>
        </p:txBody>
      </p:sp>
      <p:sp>
        <p:nvSpPr>
          <p:cNvPr id="3" name="Text Box 2"/>
          <p:cNvSpPr txBox="1"/>
          <p:nvPr/>
        </p:nvSpPr>
        <p:spPr>
          <a:xfrm>
            <a:off x="593090" y="2913380"/>
            <a:ext cx="1086421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Cô bé nhìn theo bóng cha và đạp xe trở về</a:t>
            </a:r>
          </a:p>
        </p:txBody>
      </p:sp>
      <p:sp>
        <p:nvSpPr>
          <p:cNvPr id="4" name="Text Box 3"/>
          <p:cNvSpPr txBox="1"/>
          <p:nvPr/>
        </p:nvSpPr>
        <p:spPr>
          <a:xfrm>
            <a:off x="593090" y="765175"/>
            <a:ext cx="1086421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Hai cha con đạp xe trên con đường đồi.</a:t>
            </a:r>
          </a:p>
        </p:txBody>
      </p:sp>
      <p:sp>
        <p:nvSpPr>
          <p:cNvPr id="5" name="Text Box 4"/>
          <p:cNvSpPr txBox="1"/>
          <p:nvPr/>
        </p:nvSpPr>
        <p:spPr>
          <a:xfrm>
            <a:off x="528320" y="4739005"/>
            <a:ext cx="10864215" cy="1383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Cô bé giờ đã thành bà lão, bà bước xuống lòng bến cạn, nhìn thấy con thuyền của cha, nhẹ nhàng nằm xuống con thuyền và mơ người cha trở về trong bao cảm xúc..</a:t>
            </a:r>
          </a:p>
        </p:txBody>
      </p:sp>
      <p:sp>
        <p:nvSpPr>
          <p:cNvPr id="6" name="Text Box 5"/>
          <p:cNvSpPr txBox="1"/>
          <p:nvPr/>
        </p:nvSpPr>
        <p:spPr>
          <a:xfrm>
            <a:off x="528320" y="3524885"/>
            <a:ext cx="10864215" cy="9531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 Thời gian trôi qua, ngày ngày cô bé đều ra bến cũ đợi chờ, ngóng trông cha.</a:t>
            </a:r>
          </a:p>
        </p:txBody>
      </p:sp>
      <p:sp>
        <p:nvSpPr>
          <p:cNvPr id="21" name="Text Box 20"/>
          <p:cNvSpPr txBox="1"/>
          <p:nvPr/>
        </p:nvSpPr>
        <p:spPr>
          <a:xfrm>
            <a:off x="1504950" y="150495"/>
            <a:ext cx="8910320" cy="460375"/>
          </a:xfrm>
          <a:prstGeom prst="rect">
            <a:avLst/>
          </a:prstGeom>
          <a:noFill/>
        </p:spPr>
        <p:txBody>
          <a:bodyPr wrap="square" rtlCol="0">
            <a:spAutoFit/>
          </a:bodyPr>
          <a:lstStyle/>
          <a:p>
            <a:pPr algn="ctr"/>
            <a:r>
              <a:rPr lang="vi-VN" altLang="en-US" sz="2400" b="1">
                <a:solidFill>
                  <a:srgbClr val="0F02BE"/>
                </a:solidFill>
                <a:latin typeface="Times New Roman" panose="02020603050405020304" charset="0"/>
                <a:cs typeface="Times New Roman" panose="02020603050405020304" charset="0"/>
              </a:rPr>
              <a:t>TÓM TẮT NỘI DUNG BỘ PHIM NGƯỜI CHA VÀ CON GÁI </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5495"/>
          </a:xfrm>
        </p:spPr>
        <p:style>
          <a:lnRef idx="2">
            <a:schemeClr val="accent6"/>
          </a:lnRef>
          <a:fillRef idx="1">
            <a:schemeClr val="lt1"/>
          </a:fillRef>
          <a:effectRef idx="0">
            <a:schemeClr val="accent6"/>
          </a:effectRef>
          <a:fontRef idx="minor">
            <a:schemeClr val="dk1"/>
          </a:fontRef>
        </p:style>
        <p:txBody>
          <a:bodyPr>
            <a:normAutofit/>
          </a:bodyPr>
          <a:lstStyle/>
          <a:p>
            <a:pPr algn="ctr"/>
            <a:r>
              <a:rPr lang="vi-VN" altLang="en-US" sz="3600" b="1">
                <a:solidFill>
                  <a:srgbClr val="0F02BE"/>
                </a:solidFill>
                <a:latin typeface="Times New Roman" panose="02020603050405020304" charset="0"/>
                <a:cs typeface="Times New Roman" panose="02020603050405020304" charset="0"/>
              </a:rPr>
              <a:t>Những điểm đặc sắc ở bộ phim </a:t>
            </a:r>
            <a:r>
              <a:rPr lang="vi-VN" altLang="en-US" sz="3600" b="1" i="1">
                <a:solidFill>
                  <a:srgbClr val="0F02BE"/>
                </a:solidFill>
                <a:latin typeface="Times New Roman" panose="02020603050405020304" charset="0"/>
                <a:cs typeface="Times New Roman" panose="02020603050405020304" charset="0"/>
              </a:rPr>
              <a:t>Người cha và con gái </a:t>
            </a:r>
          </a:p>
        </p:txBody>
      </p:sp>
      <p:sp>
        <p:nvSpPr>
          <p:cNvPr id="5" name="Text Box 4"/>
          <p:cNvSpPr txBox="1"/>
          <p:nvPr/>
        </p:nvSpPr>
        <p:spPr>
          <a:xfrm>
            <a:off x="0" y="1349375"/>
            <a:ext cx="11824970" cy="48310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800">
                <a:latin typeface="Times New Roman" panose="02020603050405020304" charset="0"/>
                <a:cs typeface="Times New Roman" panose="02020603050405020304" charset="0"/>
              </a:rPr>
              <a:t> </a:t>
            </a:r>
            <a:r>
              <a:rPr lang="vi-VN" altLang="en-US" sz="2800">
                <a:latin typeface="Times New Roman" panose="02020603050405020304" charset="0"/>
                <a:cs typeface="Times New Roman" panose="02020603050405020304" charset="0"/>
              </a:rPr>
              <a:t>-</a:t>
            </a:r>
            <a:r>
              <a:rPr lang="en-US" sz="2800" b="1">
                <a:latin typeface="Times New Roman" panose="02020603050405020304" charset="0"/>
                <a:cs typeface="Times New Roman" panose="02020603050405020304" charset="0"/>
              </a:rPr>
              <a:t>Màu sắc: </a:t>
            </a:r>
            <a:r>
              <a:rPr lang="en-US" sz="2800">
                <a:latin typeface="Times New Roman" panose="02020603050405020304" charset="0"/>
                <a:cs typeface="Times New Roman" panose="02020603050405020304" charset="0"/>
              </a:rPr>
              <a:t>Trắng đen --&gt; đơn giản, biểu thị ý nghĩa về thời gian và quên lãng</a:t>
            </a:r>
          </a:p>
          <a:p>
            <a:pPr algn="just"/>
            <a:r>
              <a:rPr lang="en-US" sz="2800" b="1">
                <a:latin typeface="Times New Roman" panose="02020603050405020304" charset="0"/>
                <a:cs typeface="Times New Roman" panose="02020603050405020304" charset="0"/>
              </a:rPr>
              <a:t>- Hình ảnh: </a:t>
            </a:r>
            <a:r>
              <a:rPr lang="en-US" sz="2800">
                <a:latin typeface="Times New Roman" panose="02020603050405020304" charset="0"/>
                <a:cs typeface="Times New Roman" panose="02020603050405020304" charset="0"/>
              </a:rPr>
              <a:t>Vùng quê Hà Lan -&gt; Bình dị, gợi tuổi thơ, quê hương của đạo diễn với nhiều ý nghĩa tượng trưng</a:t>
            </a:r>
          </a:p>
          <a:p>
            <a:pPr algn="just"/>
            <a:r>
              <a:rPr lang="en-US" sz="2800" b="1">
                <a:latin typeface="Times New Roman" panose="02020603050405020304" charset="0"/>
                <a:cs typeface="Times New Roman" panose="02020603050405020304" charset="0"/>
              </a:rPr>
              <a:t>- Nhân vật:</a:t>
            </a:r>
            <a:r>
              <a:rPr lang="en-US" sz="2800">
                <a:latin typeface="Times New Roman" panose="02020603050405020304" charset="0"/>
                <a:cs typeface="Times New Roman" panose="02020603050405020304" charset="0"/>
              </a:rPr>
              <a:t> ít nhân vật, không có lời thoại, thể hiện qua động tác, cử chỉ --&gt; Tập trung thể hiện tình cảm qua ngôn ngữ hình thể.</a:t>
            </a:r>
          </a:p>
          <a:p>
            <a:pPr algn="just"/>
            <a:r>
              <a:rPr lang="en-US" sz="2800" b="1">
                <a:latin typeface="Times New Roman" panose="02020603050405020304" charset="0"/>
                <a:cs typeface="Times New Roman" panose="02020603050405020304" charset="0"/>
              </a:rPr>
              <a:t>- Nhạc nền: </a:t>
            </a:r>
            <a:r>
              <a:rPr lang="en-US" sz="2800">
                <a:latin typeface="Times New Roman" panose="02020603050405020304" charset="0"/>
                <a:cs typeface="Times New Roman" panose="02020603050405020304" charset="0"/>
              </a:rPr>
              <a:t>Sóng sông Đa - nuýp =&gt; Lúc du dương, lúc tươi vui, trầm bổng góp phần thể hiện thành công nhiều cung bậc cảm xúc của diễn viên trong bộ phim, phù hợp thể hiện trọn vẹn chủ đề của tác phẩm điện ảnh này. </a:t>
            </a:r>
          </a:p>
          <a:p>
            <a:pPr algn="just"/>
            <a:r>
              <a:rPr lang="en-US" sz="2800" b="1">
                <a:latin typeface="Times New Roman" panose="02020603050405020304" charset="0"/>
                <a:cs typeface="Times New Roman" panose="02020603050405020304" charset="0"/>
              </a:rPr>
              <a:t>NT: </a:t>
            </a:r>
            <a:r>
              <a:rPr lang="en-US" sz="2800">
                <a:latin typeface="Times New Roman" panose="02020603050405020304" charset="0"/>
                <a:cs typeface="Times New Roman" panose="02020603050405020304" charset="0"/>
              </a:rPr>
              <a:t>Giới thiệu, đưa dẫn chứng xác thực, phân tích</a:t>
            </a:r>
          </a:p>
          <a:p>
            <a:pPr algn="just"/>
            <a:r>
              <a:rPr lang="en-US" sz="2800" b="1">
                <a:solidFill>
                  <a:srgbClr val="0F02BE"/>
                </a:solidFill>
                <a:latin typeface="Times New Roman" panose="02020603050405020304" charset="0"/>
                <a:cs typeface="Times New Roman" panose="02020603050405020304" charset="0"/>
              </a:rPr>
              <a:t>=&gt; Bộ phim đặc sắc, các chi tiết được chọn lọc kĩ lưỡng, để lại ấn tượng sâu sắc trong lòng đọc giả.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2000"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2000"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2000" fill="hold">
                                          <p:stCondLst>
                                            <p:cond delay="0"/>
                                          </p:stCondLst>
                                        </p:cTn>
                                        <p:tgtEl>
                                          <p:spTgt spid="5">
                                            <p:txEl>
                                              <p:pRg st="1" end="1"/>
                                            </p:txEl>
                                          </p:spTgt>
                                        </p:tgtEl>
                                        <p:attrNameLst>
                                          <p:attrName>style.visibility</p:attrName>
                                        </p:attrNameLst>
                                      </p:cBhvr>
                                      <p:to>
                                        <p:strVal val="visible"/>
                                      </p:to>
                                    </p:set>
                                    <p:anim calcmode="lin" valueType="num">
                                      <p:cBhvr additive="base">
                                        <p:cTn id="19"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2000" fill="hold">
                                          <p:stCondLst>
                                            <p:cond delay="0"/>
                                          </p:stCondLst>
                                        </p:cTn>
                                        <p:tgtEl>
                                          <p:spTgt spid="5">
                                            <p:txEl>
                                              <p:pRg st="2" end="2"/>
                                            </p:txEl>
                                          </p:spTgt>
                                        </p:tgtEl>
                                        <p:attrNameLst>
                                          <p:attrName>style.visibility</p:attrName>
                                        </p:attrNameLst>
                                      </p:cBhvr>
                                      <p:to>
                                        <p:strVal val="visible"/>
                                      </p:to>
                                    </p:set>
                                    <p:anim calcmode="lin" valueType="num">
                                      <p:cBhvr additive="base">
                                        <p:cTn id="2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2000" fill="hold">
                                          <p:stCondLst>
                                            <p:cond delay="0"/>
                                          </p:stCondLst>
                                        </p:cTn>
                                        <p:tgtEl>
                                          <p:spTgt spid="5">
                                            <p:txEl>
                                              <p:pRg st="3" end="3"/>
                                            </p:txEl>
                                          </p:spTgt>
                                        </p:tgtEl>
                                        <p:attrNameLst>
                                          <p:attrName>style.visibility</p:attrName>
                                        </p:attrNameLst>
                                      </p:cBhvr>
                                      <p:to>
                                        <p:strVal val="visible"/>
                                      </p:to>
                                    </p:set>
                                    <p:anim calcmode="lin" valueType="num">
                                      <p:cBhvr additive="base">
                                        <p:cTn id="31"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2000" fill="hold">
                                          <p:stCondLst>
                                            <p:cond delay="0"/>
                                          </p:stCondLst>
                                        </p:cTn>
                                        <p:tgtEl>
                                          <p:spTgt spid="5">
                                            <p:txEl>
                                              <p:pRg st="4" end="4"/>
                                            </p:txEl>
                                          </p:spTgt>
                                        </p:tgtEl>
                                        <p:attrNameLst>
                                          <p:attrName>style.visibility</p:attrName>
                                        </p:attrNameLst>
                                      </p:cBhvr>
                                      <p:to>
                                        <p:strVal val="visible"/>
                                      </p:to>
                                    </p:set>
                                    <p:anim calcmode="lin" valueType="num">
                                      <p:cBhvr additive="base">
                                        <p:cTn id="3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2000" fill="hold">
                                          <p:stCondLst>
                                            <p:cond delay="0"/>
                                          </p:stCondLst>
                                        </p:cTn>
                                        <p:tgtEl>
                                          <p:spTgt spid="5">
                                            <p:txEl>
                                              <p:pRg st="5" end="5"/>
                                            </p:txEl>
                                          </p:spTgt>
                                        </p:tgtEl>
                                        <p:attrNameLst>
                                          <p:attrName>style.visibility</p:attrName>
                                        </p:attrNameLst>
                                      </p:cBhvr>
                                      <p:to>
                                        <p:strVal val="visible"/>
                                      </p:to>
                                    </p:set>
                                    <p:anim calcmode="lin" valueType="num">
                                      <p:cBhvr additive="base">
                                        <p:cTn id="4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94710" y="339725"/>
            <a:ext cx="5080000" cy="4603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indent="0" algn="ctr"/>
            <a:r>
              <a:rPr lang="en-US" sz="2400" b="1">
                <a:solidFill>
                  <a:srgbClr val="0F02BE"/>
                </a:solidFill>
                <a:latin typeface="Times New Roman" panose="02020603050405020304" charset="0"/>
                <a:cs typeface="Calibri" panose="020F0502020204030204" charset="0"/>
              </a:rPr>
              <a:t>Giá trị nội dung của bộ phim</a:t>
            </a:r>
          </a:p>
        </p:txBody>
      </p:sp>
      <p:sp>
        <p:nvSpPr>
          <p:cNvPr id="5" name="Text Box 4"/>
          <p:cNvSpPr txBox="1"/>
          <p:nvPr/>
        </p:nvSpPr>
        <p:spPr>
          <a:xfrm>
            <a:off x="927735" y="992505"/>
            <a:ext cx="10572750" cy="3538220"/>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altLang="en-US"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Chỉ trong hơn 8 phút ngắn ngủi, người xem như được sống lại những kỉ niệm thời thơ ấu, được quấn quýt bên cha và được cha bế ẵm. Kí ức giản đơn nhưng cũng đủ cho một đời khao khát chờ đợi....</a:t>
            </a:r>
          </a:p>
          <a:p>
            <a:pPr algn="just"/>
            <a:r>
              <a:rPr lang="vi-VN" altLang="en-US"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Dù trong phim hay trong đời thực, người cha vẫn luôn là tượng đài vĩnh cửu, là bến bờ yêu thương của mọi đứa con. Qua bộ phim, chúng ta càng thêm thấm thía sự quý giá vô cùng của tỉnh phụ tử.</a:t>
            </a:r>
          </a:p>
          <a:p>
            <a:pPr algn="just"/>
            <a:r>
              <a:rPr lang="vi-VN" altLang="en-US" sz="2800">
                <a:latin typeface="Times New Roman" panose="02020603050405020304" charset="0"/>
                <a:cs typeface="Times New Roman" panose="02020603050405020304" charset="0"/>
              </a:rPr>
              <a:t>       </a:t>
            </a:r>
            <a:r>
              <a:rPr lang="en-US" sz="2800" b="1">
                <a:latin typeface="Times New Roman" panose="02020603050405020304" charset="0"/>
                <a:cs typeface="Times New Roman" panose="02020603050405020304" charset="0"/>
              </a:rPr>
              <a:t>Hãy trân trọng người cha, người mẹ đang bên bạn, bởi vì có họ ở bên là một niềm hạnh phúc vô giá!</a:t>
            </a:r>
          </a:p>
        </p:txBody>
      </p:sp>
      <p:sp>
        <p:nvSpPr>
          <p:cNvPr id="6" name="Up Arrow Callout 5"/>
          <p:cNvSpPr/>
          <p:nvPr/>
        </p:nvSpPr>
        <p:spPr>
          <a:xfrm>
            <a:off x="862965" y="4648200"/>
            <a:ext cx="10702290" cy="1911985"/>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altLang="en-US" sz="2400" b="1">
                <a:solidFill>
                  <a:srgbClr val="0F02BE"/>
                </a:solidFill>
                <a:latin typeface="Times New Roman" panose="02020603050405020304" charset="0"/>
                <a:cs typeface="Times New Roman" panose="02020603050405020304" charset="0"/>
              </a:rPr>
              <a:t>        </a:t>
            </a:r>
            <a:r>
              <a:rPr lang="en-US" sz="2400" b="1">
                <a:solidFill>
                  <a:srgbClr val="0F02BE"/>
                </a:solidFill>
                <a:latin typeface="Times New Roman" panose="02020603050405020304" charset="0"/>
                <a:cs typeface="Times New Roman" panose="02020603050405020304" charset="0"/>
              </a:rPr>
              <a:t>Khẳng định sự bất tử của phụ tử và vai trò quan trọng của người cha trong cuộc đời của mỗi người</a:t>
            </a:r>
            <a:r>
              <a:rPr lang="vi-VN" altLang="en-US" sz="2400" b="1">
                <a:solidFill>
                  <a:srgbClr val="0F02BE"/>
                </a:solidFill>
                <a:latin typeface="Times New Roman" panose="02020603050405020304" charset="0"/>
                <a:cs typeface="Times New Roman" panose="02020603050405020304" charset="0"/>
              </a:rPr>
              <a:t>, </a:t>
            </a:r>
            <a:r>
              <a:rPr lang="en-US" sz="2400" b="1">
                <a:solidFill>
                  <a:srgbClr val="0F02BE"/>
                </a:solidFill>
                <a:latin typeface="Times New Roman" panose="02020603050405020304" charset="0"/>
                <a:cs typeface="Times New Roman" panose="02020603050405020304" charset="0"/>
              </a:rPr>
              <a:t>đồng thời</a:t>
            </a:r>
            <a:r>
              <a:rPr lang="vi-VN" altLang="en-US" sz="2400" b="1">
                <a:solidFill>
                  <a:srgbClr val="0F02BE"/>
                </a:solidFill>
                <a:latin typeface="Times New Roman" panose="02020603050405020304" charset="0"/>
                <a:cs typeface="Times New Roman" panose="02020603050405020304" charset="0"/>
              </a:rPr>
              <a:t> mang đến cho người đọc </a:t>
            </a:r>
            <a:r>
              <a:rPr lang="en-US" sz="2400" b="1">
                <a:solidFill>
                  <a:srgbClr val="0F02BE"/>
                </a:solidFill>
                <a:latin typeface="Times New Roman" panose="02020603050405020304" charset="0"/>
                <a:cs typeface="Times New Roman" panose="02020603050405020304" charset="0"/>
              </a:rPr>
              <a:t>thông điệp </a:t>
            </a:r>
            <a:r>
              <a:rPr lang="vi-VN" altLang="en-US" sz="2400" b="1">
                <a:solidFill>
                  <a:srgbClr val="0F02BE"/>
                </a:solidFill>
                <a:latin typeface="Times New Roman" panose="02020603050405020304" charset="0"/>
                <a:cs typeface="Times New Roman" panose="02020603050405020304" charset="0"/>
              </a:rPr>
              <a:t>đầy </a:t>
            </a:r>
            <a:r>
              <a:rPr lang="en-US" sz="2400" b="1">
                <a:solidFill>
                  <a:srgbClr val="0F02BE"/>
                </a:solidFill>
                <a:latin typeface="Times New Roman" panose="02020603050405020304" charset="0"/>
                <a:cs typeface="Times New Roman" panose="02020603050405020304" charset="0"/>
              </a:rPr>
              <a:t>ý nghĩa.</a:t>
            </a:r>
          </a:p>
        </p:txBody>
      </p:sp>
      <p:cxnSp>
        <p:nvCxnSpPr>
          <p:cNvPr id="7" name="Straight Connector 6"/>
          <p:cNvCxnSpPr/>
          <p:nvPr/>
        </p:nvCxnSpPr>
        <p:spPr>
          <a:xfrm flipV="1">
            <a:off x="6370955" y="1457325"/>
            <a:ext cx="4956810" cy="215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27735" y="1867535"/>
            <a:ext cx="2764790" cy="107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05600" y="2716530"/>
            <a:ext cx="4578985" cy="15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92505" y="3120390"/>
            <a:ext cx="6825615" cy="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39670" y="3584575"/>
            <a:ext cx="6825615" cy="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par>
                                <p:cTn id="18" presetID="5"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0" fill="hold"/>
                                        <p:tgtEl>
                                          <p:spTgt spid="11"/>
                                        </p:tgtEl>
                                        <p:attrNameLst>
                                          <p:attrName>ppt_x</p:attrName>
                                        </p:attrNameLst>
                                      </p:cBhvr>
                                      <p:tavLst>
                                        <p:tav tm="0">
                                          <p:val>
                                            <p:strVal val="#ppt_x"/>
                                          </p:val>
                                        </p:tav>
                                        <p:tav tm="100000">
                                          <p:val>
                                            <p:strVal val="#ppt_x"/>
                                          </p:val>
                                        </p:tav>
                                      </p:tavLst>
                                    </p:anim>
                                    <p:anim calcmode="lin" valueType="num">
                                      <p:cBhvr additive="base">
                                        <p:cTn id="26"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10185" y="959485"/>
            <a:ext cx="11772265" cy="37846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a:latin typeface="Times New Roman" panose="02020603050405020304" charset="0"/>
                <a:cs typeface="Times New Roman" panose="02020603050405020304" charset="0"/>
              </a:rPr>
              <a:t>-  Nhan đề:</a:t>
            </a:r>
            <a:r>
              <a:rPr lang="en-US" sz="2400">
                <a:latin typeface="Times New Roman" panose="02020603050405020304" charset="0"/>
                <a:cs typeface="Times New Roman" panose="02020603050405020304" charset="0"/>
              </a:rPr>
              <a:t> nêu rõ tên cuốn sách cần giới thiệu</a:t>
            </a:r>
          </a:p>
          <a:p>
            <a:r>
              <a:rPr lang="en-US" sz="2400" b="1">
                <a:latin typeface="Times New Roman" panose="02020603050405020304" charset="0"/>
                <a:cs typeface="Times New Roman" panose="02020603050405020304" charset="0"/>
              </a:rPr>
              <a:t>-  Phần Sa pô:</a:t>
            </a:r>
            <a:r>
              <a:rPr lang="en-US" sz="2400">
                <a:latin typeface="Times New Roman" panose="02020603050405020304" charset="0"/>
                <a:cs typeface="Times New Roman" panose="02020603050405020304" charset="0"/>
              </a:rPr>
              <a:t> Khái quát nội dung  chính của văn bản: Bộ phim NGười cha và con gái </a:t>
            </a:r>
          </a:p>
          <a:p>
            <a:r>
              <a:rPr lang="en-US" sz="2400" b="1">
                <a:latin typeface="Times New Roman" panose="02020603050405020304" charset="0"/>
                <a:cs typeface="Times New Roman" panose="02020603050405020304" charset="0"/>
              </a:rPr>
              <a:t>- Nội dung của văn bản</a:t>
            </a:r>
          </a:p>
          <a:p>
            <a:r>
              <a:rPr lang="en-US" sz="2400">
                <a:latin typeface="Times New Roman" panose="02020603050405020304" charset="0"/>
                <a:cs typeface="Times New Roman" panose="02020603050405020304" charset="0"/>
              </a:rPr>
              <a:t>+ Phần 1: Giới thiệu khái quát về bộ phim Người cha và con gái.</a:t>
            </a:r>
          </a:p>
          <a:p>
            <a:r>
              <a:rPr lang="en-US" sz="2400">
                <a:latin typeface="Times New Roman" panose="02020603050405020304" charset="0"/>
                <a:cs typeface="Times New Roman" panose="02020603050405020304" charset="0"/>
              </a:rPr>
              <a:t>+ Phần 2: Giới thiệu nội chính của bộ phim Người cha và con gái (tóm tắt nội dung phim)</a:t>
            </a:r>
          </a:p>
          <a:p>
            <a:r>
              <a:rPr lang="en-US" sz="2400">
                <a:latin typeface="Times New Roman" panose="02020603050405020304" charset="0"/>
                <a:cs typeface="Times New Roman" panose="02020603050405020304" charset="0"/>
              </a:rPr>
              <a:t>+ Phần 3: Đặc sắc của bộ phim Người cha và con gái.</a:t>
            </a:r>
          </a:p>
          <a:p>
            <a:r>
              <a:rPr lang="en-US" sz="2400">
                <a:latin typeface="Times New Roman" panose="02020603050405020304" charset="0"/>
                <a:cs typeface="Times New Roman" panose="02020603050405020304" charset="0"/>
              </a:rPr>
              <a:t>+ Phần 4: Giá trị của bộ phim.</a:t>
            </a:r>
          </a:p>
          <a:p>
            <a:r>
              <a:rPr lang="en-US" sz="2400" b="1">
                <a:latin typeface="Times New Roman" panose="02020603050405020304" charset="0"/>
                <a:cs typeface="Times New Roman" panose="02020603050405020304" charset="0"/>
              </a:rPr>
              <a:t>- Yếu tố phi ngôn ngữ: </a:t>
            </a:r>
            <a:r>
              <a:rPr lang="en-US" sz="2400">
                <a:latin typeface="Times New Roman" panose="02020603050405020304" charset="0"/>
                <a:cs typeface="Times New Roman" panose="02020603050405020304" charset="0"/>
              </a:rPr>
              <a:t>Hình ảnh minh họa trong bài viết đã thể hiện một số chi tiết nổi bật trong bộ phim. Từ đó, gợi cho đọc giả nhiều suy nghĩ về tình phụ tử.</a:t>
            </a:r>
          </a:p>
          <a:p>
            <a:endParaRPr lang="en-US" sz="2400">
              <a:latin typeface="Times New Roman" panose="02020603050405020304" charset="0"/>
              <a:cs typeface="Times New Roman" panose="02020603050405020304" charset="0"/>
            </a:endParaRPr>
          </a:p>
        </p:txBody>
      </p:sp>
      <p:sp>
        <p:nvSpPr>
          <p:cNvPr id="6" name="Text Box 5"/>
          <p:cNvSpPr txBox="1"/>
          <p:nvPr/>
        </p:nvSpPr>
        <p:spPr>
          <a:xfrm>
            <a:off x="2795905" y="74930"/>
            <a:ext cx="6047740" cy="7308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3200" b="1" baseline="30000">
              <a:solidFill>
                <a:srgbClr val="FF0000"/>
              </a:solidFill>
              <a:latin typeface="Times New Roman" panose="02020603050405020304" charset="0"/>
              <a:cs typeface="Times New Roman" panose="02020603050405020304" charset="0"/>
            </a:endParaRPr>
          </a:p>
          <a:p>
            <a:pPr algn="ctr"/>
            <a:r>
              <a:rPr lang="vi-VN" altLang="en-US" sz="3200" b="1" baseline="30000">
                <a:solidFill>
                  <a:srgbClr val="FF0000"/>
                </a:solidFill>
                <a:latin typeface="Times New Roman" panose="02020603050405020304" charset="0"/>
                <a:cs typeface="Times New Roman" panose="02020603050405020304" charset="0"/>
              </a:rPr>
              <a:t>CÁCH TRIỂN KHAI THÔNG TIN</a:t>
            </a:r>
          </a:p>
        </p:txBody>
      </p:sp>
      <p:sp>
        <p:nvSpPr>
          <p:cNvPr id="7" name="Text Box 6"/>
          <p:cNvSpPr txBox="1"/>
          <p:nvPr/>
        </p:nvSpPr>
        <p:spPr>
          <a:xfrm>
            <a:off x="0" y="4897755"/>
            <a:ext cx="12258040"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400" b="1">
                <a:solidFill>
                  <a:srgbClr val="0F02BE"/>
                </a:solidFill>
                <a:latin typeface="Times New Roman" panose="02020603050405020304" charset="0"/>
                <a:cs typeface="Times New Roman" panose="02020603050405020304" charset="0"/>
                <a:sym typeface="+mn-ea"/>
              </a:rPr>
              <a:t>=&gt; Cách trình bày khoa học, thông tin trình bày cụ thể, xác thực, có phân tích, đánh giá xác đáng kèm theo yếu tố phi ngôn ngữ (hình ảnh) giúp cho người đọc dễ theo dõi, làm tăng tính khách quan cho thông tin được giới thiệu.</a:t>
            </a:r>
            <a:endParaRPr lang="en-US" sz="2400" b="1">
              <a:solidFill>
                <a:srgbClr val="0F02BE"/>
              </a:solidFill>
              <a:latin typeface="Times New Roman" panose="02020603050405020304" charset="0"/>
              <a:cs typeface="Times New Roman" panose="02020603050405020304" charset="0"/>
            </a:endParaRPr>
          </a:p>
          <a:p>
            <a:pPr algn="just"/>
            <a:endParaRPr lang="en-US" sz="2400" b="1">
              <a:solidFill>
                <a:srgbClr val="0F02BE"/>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758940" y="2720975"/>
            <a:ext cx="4622165" cy="20847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669415" y="354330"/>
            <a:ext cx="9025255" cy="602615"/>
          </a:xfrm>
        </p:spPr>
        <p:txBody>
          <a:bodyPr>
            <a:normAutofit fontScale="90000"/>
          </a:bodyPr>
          <a:lstStyle/>
          <a:p>
            <a:pPr algn="ctr"/>
            <a:r>
              <a:rPr lang="vi-VN" altLang="en-US" b="1">
                <a:solidFill>
                  <a:srgbClr val="0F02BE"/>
                </a:solidFill>
              </a:rPr>
              <a:t>TỔNG KẾT </a:t>
            </a:r>
          </a:p>
        </p:txBody>
      </p:sp>
      <p:sp>
        <p:nvSpPr>
          <p:cNvPr id="5" name="Flowchart: Alternate Process 4"/>
          <p:cNvSpPr/>
          <p:nvPr/>
        </p:nvSpPr>
        <p:spPr>
          <a:xfrm>
            <a:off x="759460" y="2794635"/>
            <a:ext cx="4677410" cy="163068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n-US">
              <a:latin typeface="Times New Roman" panose="02020603050405020304" charset="0"/>
              <a:cs typeface="Times New Roman" panose="02020603050405020304" charset="0"/>
            </a:endParaRPr>
          </a:p>
        </p:txBody>
      </p:sp>
      <p:sp>
        <p:nvSpPr>
          <p:cNvPr id="6" name="Flowchart: Alternate Process 5"/>
          <p:cNvSpPr/>
          <p:nvPr/>
        </p:nvSpPr>
        <p:spPr>
          <a:xfrm>
            <a:off x="759460" y="1986280"/>
            <a:ext cx="4677410" cy="2300605"/>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a:latin typeface="Times New Roman" panose="02020603050405020304" charset="0"/>
                <a:cs typeface="Times New Roman" panose="02020603050405020304" charset="0"/>
              </a:rPr>
              <a:t>-  Cung cấp thông tin chính xác về bộ phim “Người cha và con gái”</a:t>
            </a:r>
          </a:p>
          <a:p>
            <a:pPr algn="just"/>
            <a:r>
              <a:rPr lang="en-US" sz="2400">
                <a:latin typeface="Times New Roman" panose="02020603050405020304" charset="0"/>
                <a:cs typeface="Times New Roman" panose="02020603050405020304" charset="0"/>
              </a:rPr>
              <a:t>- Thể hiện sự ngợi ca, trân trọng của người viết về bộ phim và tình phụ t và tình cảm gia đình </a:t>
            </a:r>
          </a:p>
        </p:txBody>
      </p:sp>
      <p:sp>
        <p:nvSpPr>
          <p:cNvPr id="9" name="Flowchart: Alternate Process 8"/>
          <p:cNvSpPr/>
          <p:nvPr/>
        </p:nvSpPr>
        <p:spPr>
          <a:xfrm>
            <a:off x="6758940" y="1825625"/>
            <a:ext cx="4677410" cy="289433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a:latin typeface="Times New Roman" panose="02020603050405020304" charset="0"/>
                <a:cs typeface="Times New Roman" panose="02020603050405020304" charset="0"/>
              </a:rPr>
              <a:t>- Bố cục: rõ ràng, rành mạch, khoa học</a:t>
            </a:r>
          </a:p>
          <a:p>
            <a:pPr algn="just"/>
            <a:r>
              <a:rPr lang="en-US" sz="2400">
                <a:latin typeface="Times New Roman" panose="02020603050405020304" charset="0"/>
                <a:cs typeface="Times New Roman" panose="02020603050405020304" charset="0"/>
              </a:rPr>
              <a:t>- Từ ngữ, lời văn: </a:t>
            </a:r>
            <a:r>
              <a:rPr lang="vi-VN" altLang="en-US" sz="2400">
                <a:latin typeface="Times New Roman" panose="02020603050405020304" charset="0"/>
                <a:cs typeface="Times New Roman" panose="02020603050405020304" charset="0"/>
              </a:rPr>
              <a:t>trong sáng</a:t>
            </a:r>
            <a:r>
              <a:rPr lang="en-US" sz="2400">
                <a:latin typeface="Times New Roman" panose="02020603050405020304" charset="0"/>
                <a:cs typeface="Times New Roman" panose="02020603050405020304" charset="0"/>
              </a:rPr>
              <a:t>, dễ hiểu, xe</a:t>
            </a:r>
            <a:r>
              <a:rPr lang="vi-VN" altLang="en-US" sz="2400">
                <a:latin typeface="Times New Roman" panose="02020603050405020304" charset="0"/>
                <a:cs typeface="Times New Roman" panose="02020603050405020304" charset="0"/>
              </a:rPr>
              <a:t>n</a:t>
            </a:r>
            <a:r>
              <a:rPr lang="en-US" sz="2400">
                <a:latin typeface="Times New Roman" panose="02020603050405020304" charset="0"/>
                <a:cs typeface="Times New Roman" panose="02020603050405020304" charset="0"/>
              </a:rPr>
              <a:t> bình luận nói lên ý kiến, quan điểm, đánh giá của tác giả.</a:t>
            </a:r>
          </a:p>
          <a:p>
            <a:pPr algn="just"/>
            <a:r>
              <a:rPr lang="en-US" sz="2400">
                <a:latin typeface="Times New Roman" panose="02020603050405020304" charset="0"/>
                <a:cs typeface="Times New Roman" panose="02020603050405020304" charset="0"/>
              </a:rPr>
              <a:t>- Cách đưa thông tin đa dạng, sử dụng sa pô</a:t>
            </a:r>
          </a:p>
        </p:txBody>
      </p:sp>
      <p:sp>
        <p:nvSpPr>
          <p:cNvPr id="13" name="Text Box 12"/>
          <p:cNvSpPr txBox="1"/>
          <p:nvPr/>
        </p:nvSpPr>
        <p:spPr>
          <a:xfrm>
            <a:off x="-85725" y="5496560"/>
            <a:ext cx="12191365" cy="9531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sz="2800" b="1">
                <a:solidFill>
                  <a:srgbClr val="0F02BE"/>
                </a:solidFill>
                <a:latin typeface="Times New Roman" panose="02020603050405020304" charset="0"/>
                <a:cs typeface="Times New Roman" panose="02020603050405020304" charset="0"/>
              </a:rPr>
              <a:t>- Văn bản gửi gắm bài học về tình phụ tử, tình cảm gia đình.</a:t>
            </a:r>
          </a:p>
          <a:p>
            <a:r>
              <a:rPr lang="en-US" sz="2800" b="1">
                <a:solidFill>
                  <a:srgbClr val="0F02BE"/>
                </a:solidFill>
                <a:latin typeface="Times New Roman" panose="02020603050405020304" charset="0"/>
                <a:cs typeface="Times New Roman" panose="02020603050405020304" charset="0"/>
              </a:rPr>
              <a:t>- Nhắc nhở mỗi người về bổn phận và trách nhiệm với gia đình</a:t>
            </a:r>
            <a:r>
              <a:rPr lang="en-US" sz="2800" b="1">
                <a:solidFill>
                  <a:srgbClr val="0F02BE"/>
                </a:solidFill>
              </a:rPr>
              <a:t>.</a:t>
            </a:r>
          </a:p>
        </p:txBody>
      </p:sp>
      <p:sp>
        <p:nvSpPr>
          <p:cNvPr id="14" name="Down Arrow 13"/>
          <p:cNvSpPr/>
          <p:nvPr/>
        </p:nvSpPr>
        <p:spPr>
          <a:xfrm>
            <a:off x="5522595" y="1177925"/>
            <a:ext cx="950595" cy="354203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Isosceles Triangle 14"/>
          <p:cNvSpPr/>
          <p:nvPr/>
        </p:nvSpPr>
        <p:spPr>
          <a:xfrm>
            <a:off x="1208405" y="460375"/>
            <a:ext cx="3628390" cy="1263015"/>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altLang="en-US" sz="2400" b="1">
                <a:solidFill>
                  <a:srgbClr val="0F02BE"/>
                </a:solidFill>
                <a:latin typeface="Times New Roman" panose="02020603050405020304" charset="0"/>
                <a:cs typeface="Times New Roman" panose="02020603050405020304" charset="0"/>
              </a:rPr>
              <a:t>NỘI DUNG </a:t>
            </a:r>
          </a:p>
        </p:txBody>
      </p:sp>
      <p:sp>
        <p:nvSpPr>
          <p:cNvPr id="16" name="Isosceles Triangle 15"/>
          <p:cNvSpPr/>
          <p:nvPr/>
        </p:nvSpPr>
        <p:spPr>
          <a:xfrm>
            <a:off x="6772275" y="354330"/>
            <a:ext cx="4664075" cy="1165225"/>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altLang="en-US" sz="2400" b="1">
                <a:solidFill>
                  <a:srgbClr val="0F02BE"/>
                </a:solidFill>
                <a:latin typeface="Times New Roman" panose="02020603050405020304" charset="0"/>
                <a:cs typeface="Times New Roman" panose="02020603050405020304" charset="0"/>
              </a:rPr>
              <a:t>NGHỆ THUẬT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9" grpId="0" animBg="1"/>
      <p:bldP spid="13" grpId="0" animBg="1"/>
      <p:bldP spid="14" grpId="0" animBg="1"/>
      <p:bldP spid="15"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Father And Daughter - 2000 Academy Award for Animated Short Film - YouTube">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484505" y="1156335"/>
            <a:ext cx="10824845" cy="5009515"/>
          </a:xfrm>
          <a:prstGeom prst="rect">
            <a:avLst/>
          </a:prstGeom>
        </p:spPr>
      </p:pic>
      <p:sp>
        <p:nvSpPr>
          <p:cNvPr id="5" name="Rounded Rectangle 4"/>
          <p:cNvSpPr/>
          <p:nvPr/>
        </p:nvSpPr>
        <p:spPr>
          <a:xfrm>
            <a:off x="4566920" y="204470"/>
            <a:ext cx="3294380" cy="8102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b="1">
                <a:solidFill>
                  <a:srgbClr val="0F02BE"/>
                </a:solidFill>
                <a:latin typeface="Times New Roman" panose="02020603050405020304" charset="0"/>
                <a:cs typeface="Times New Roman" panose="02020603050405020304" charset="0"/>
              </a:rPr>
              <a:t>FATHER AND DAUGHTER</a:t>
            </a:r>
          </a:p>
        </p:txBody>
      </p:sp>
    </p:spTree>
  </p:cSld>
  <p:clrMapOvr>
    <a:masterClrMapping/>
  </p:clrMapOvr>
  <mc:AlternateContent xmlns:mc="http://schemas.openxmlformats.org/markup-compatibility/2006" xmlns:p14="http://schemas.microsoft.com/office/powerpoint/2010/main">
    <mc:Choice Requires="p14">
      <p:transition spd="slow">
        <p:wheel spokes="8"/>
      </p:transition>
    </mc:Choice>
    <mc:Fallback xmlns="">
      <p:transition spd="slow">
        <p:wheel spokes="8"/>
      </p:transition>
    </mc:Fallback>
  </mc:AlternateContent>
  <p:timing>
    <p:tnLst>
      <p:par>
        <p:cTn id="1" dur="indefinite" restart="never" nodeType="tmRoot">
          <p:childTnLst>
            <p:video>
              <p:cMediaNode>
                <p:cTn id="2" fill="hold" display="1">
                  <p:stCondLst>
                    <p:cond delay="indefinite"/>
                  </p:stCondLst>
                </p:cTn>
                <p:tgtEl>
                  <p:spTgt spid="8"/>
                </p:tgtEl>
              </p:cMediaNode>
            </p:video>
            <p:seq concurrent="1" nextAc="seek">
              <p:cTn id="3" restart="whenNotActive" fill="hold" evtFilter="cancelBubble" nodeType="interactiveSeq">
                <p:stCondLst>
                  <p:cond evt="onClick" delay="0">
                    <p:tgtEl>
                      <p:spTgt spid="8"/>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36855" y="0"/>
            <a:ext cx="4147820" cy="583565"/>
          </a:xfrm>
          <a:prstGeom prst="rect">
            <a:avLst/>
          </a:prstGeom>
          <a:noFill/>
        </p:spPr>
        <p:txBody>
          <a:bodyPr wrap="square" rtlCol="0">
            <a:spAutoFit/>
          </a:bodyPr>
          <a:lstStyle/>
          <a:p>
            <a:pPr algn="ctr"/>
            <a:r>
              <a:rPr lang="vi-VN" altLang="en-US" sz="3200" b="1">
                <a:solidFill>
                  <a:srgbClr val="0F02BE"/>
                </a:solidFill>
                <a:latin typeface="Times New Roman" panose="02020603050405020304" charset="0"/>
                <a:cs typeface="Times New Roman" panose="02020603050405020304" charset="0"/>
              </a:rPr>
              <a:t>LUYỆN TẬP </a:t>
            </a:r>
          </a:p>
        </p:txBody>
      </p:sp>
      <p:graphicFrame>
        <p:nvGraphicFramePr>
          <p:cNvPr id="7" name="Diagram 6"/>
          <p:cNvGraphicFramePr/>
          <p:nvPr/>
        </p:nvGraphicFramePr>
        <p:xfrm>
          <a:off x="1276350" y="827405"/>
          <a:ext cx="10297795" cy="5850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7"/>
          <p:cNvSpPr txBox="1"/>
          <p:nvPr/>
        </p:nvSpPr>
        <p:spPr>
          <a:xfrm>
            <a:off x="4243070" y="150495"/>
            <a:ext cx="4968240" cy="5219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altLang="en-US" sz="2800" b="1">
                <a:solidFill>
                  <a:srgbClr val="FF0000"/>
                </a:solidFill>
                <a:latin typeface="Times New Roman" panose="02020603050405020304" charset="0"/>
                <a:cs typeface="Times New Roman" panose="02020603050405020304" charset="0"/>
              </a:rPr>
              <a:t>MẢNH GHÉP TRI THỨC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698500" y="320675"/>
            <a:ext cx="3139440" cy="3553460"/>
          </a:xfrm>
          <a:prstGeom prst="rect">
            <a:avLst/>
          </a:prstGeom>
          <a:noFill/>
          <a:ln>
            <a:noFill/>
          </a:ln>
        </p:spPr>
      </p:pic>
      <p:pic>
        <p:nvPicPr>
          <p:cNvPr id="6" name="Content Placeholder 5"/>
          <p:cNvPicPr>
            <a:picLocks noGrp="1" noChangeAspect="1"/>
          </p:cNvPicPr>
          <p:nvPr>
            <p:ph sz="half" idx="2"/>
          </p:nvPr>
        </p:nvPicPr>
        <p:blipFill>
          <a:blip r:embed="rId3"/>
          <a:stretch>
            <a:fillRect/>
          </a:stretch>
        </p:blipFill>
        <p:spPr>
          <a:xfrm>
            <a:off x="4629150" y="320675"/>
            <a:ext cx="2940685" cy="3449955"/>
          </a:xfrm>
          <a:prstGeom prst="rect">
            <a:avLst/>
          </a:prstGeom>
          <a:noFill/>
          <a:ln>
            <a:noFill/>
          </a:ln>
        </p:spPr>
      </p:pic>
      <p:pic>
        <p:nvPicPr>
          <p:cNvPr id="9" name="Picture 8"/>
          <p:cNvPicPr>
            <a:picLocks noChangeAspect="1"/>
          </p:cNvPicPr>
          <p:nvPr/>
        </p:nvPicPr>
        <p:blipFill>
          <a:blip r:embed="rId4"/>
          <a:stretch>
            <a:fillRect/>
          </a:stretch>
        </p:blipFill>
        <p:spPr>
          <a:xfrm>
            <a:off x="7858125" y="609600"/>
            <a:ext cx="4250055" cy="2527935"/>
          </a:xfrm>
          <a:prstGeom prst="rect">
            <a:avLst/>
          </a:prstGeom>
        </p:spPr>
      </p:pic>
      <p:sp>
        <p:nvSpPr>
          <p:cNvPr id="11" name="Rounded Rectangular Callout 10"/>
          <p:cNvSpPr/>
          <p:nvPr/>
        </p:nvSpPr>
        <p:spPr>
          <a:xfrm>
            <a:off x="4281170" y="3941445"/>
            <a:ext cx="7235825" cy="219202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2800" b="1">
                <a:solidFill>
                  <a:srgbClr val="0F02BE"/>
                </a:solidFill>
                <a:latin typeface="Times New Roman" panose="02020603050405020304" charset="0"/>
                <a:cs typeface="Times New Roman" panose="02020603050405020304" charset="0"/>
              </a:rPr>
              <a:t>	Em hãy quan sát hình ảnh trên và cho biết hiểu biết của em về những hình ảnh đó? Điểm giống nhau giữa các hình ảnh là gì?</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698500" y="320675"/>
            <a:ext cx="3139440" cy="3553460"/>
          </a:xfrm>
          <a:prstGeom prst="rect">
            <a:avLst/>
          </a:prstGeom>
          <a:noFill/>
          <a:ln>
            <a:noFill/>
          </a:ln>
        </p:spPr>
      </p:pic>
      <p:pic>
        <p:nvPicPr>
          <p:cNvPr id="6" name="Content Placeholder 5"/>
          <p:cNvPicPr>
            <a:picLocks noGrp="1" noChangeAspect="1"/>
          </p:cNvPicPr>
          <p:nvPr>
            <p:ph sz="half" idx="2"/>
          </p:nvPr>
        </p:nvPicPr>
        <p:blipFill>
          <a:blip r:embed="rId3"/>
          <a:stretch>
            <a:fillRect/>
          </a:stretch>
        </p:blipFill>
        <p:spPr>
          <a:xfrm>
            <a:off x="4629150" y="320675"/>
            <a:ext cx="2940685" cy="3449955"/>
          </a:xfrm>
          <a:prstGeom prst="rect">
            <a:avLst/>
          </a:prstGeom>
          <a:noFill/>
          <a:ln>
            <a:noFill/>
          </a:ln>
        </p:spPr>
      </p:pic>
      <p:pic>
        <p:nvPicPr>
          <p:cNvPr id="9" name="Picture 8"/>
          <p:cNvPicPr>
            <a:picLocks noChangeAspect="1"/>
          </p:cNvPicPr>
          <p:nvPr/>
        </p:nvPicPr>
        <p:blipFill>
          <a:blip r:embed="rId4"/>
          <a:stretch>
            <a:fillRect/>
          </a:stretch>
        </p:blipFill>
        <p:spPr>
          <a:xfrm>
            <a:off x="7858125" y="609600"/>
            <a:ext cx="4250055" cy="2527935"/>
          </a:xfrm>
          <a:prstGeom prst="rect">
            <a:avLst/>
          </a:prstGeom>
        </p:spPr>
      </p:pic>
      <p:sp>
        <p:nvSpPr>
          <p:cNvPr id="2" name="Flowchart: Terminator 1"/>
          <p:cNvSpPr/>
          <p:nvPr/>
        </p:nvSpPr>
        <p:spPr>
          <a:xfrm>
            <a:off x="4166870" y="4211320"/>
            <a:ext cx="3714750"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latin typeface="Times New Roman" panose="02020603050405020304" charset="0"/>
                <a:cs typeface="Times New Roman" panose="02020603050405020304" charset="0"/>
              </a:rPr>
              <a:t>Avata 2</a:t>
            </a:r>
          </a:p>
          <a:p>
            <a:pPr algn="ctr"/>
            <a:r>
              <a:rPr lang="en-US" sz="2000">
                <a:latin typeface="Times New Roman" panose="02020603050405020304" charset="0"/>
                <a:cs typeface="Times New Roman" panose="02020603050405020304" charset="0"/>
              </a:rPr>
              <a:t>(Dòng chảy của nước)</a:t>
            </a:r>
          </a:p>
          <a:p>
            <a:pPr algn="ctr"/>
            <a:r>
              <a:rPr lang="en-US" sz="2000">
                <a:latin typeface="Times New Roman" panose="02020603050405020304" charset="0"/>
                <a:cs typeface="Times New Roman" panose="02020603050405020304" charset="0"/>
              </a:rPr>
              <a:t>James Cameron</a:t>
            </a:r>
          </a:p>
          <a:p>
            <a:pPr algn="ctr"/>
            <a:r>
              <a:rPr lang="en-US" sz="2000">
                <a:latin typeface="Times New Roman" panose="02020603050405020304" charset="0"/>
                <a:cs typeface="Times New Roman" panose="02020603050405020304" charset="0"/>
              </a:rPr>
              <a:t>Mỹ</a:t>
            </a:r>
          </a:p>
        </p:txBody>
      </p:sp>
      <p:sp>
        <p:nvSpPr>
          <p:cNvPr id="3" name="Flowchart: Terminator 2"/>
          <p:cNvSpPr/>
          <p:nvPr/>
        </p:nvSpPr>
        <p:spPr>
          <a:xfrm>
            <a:off x="335915" y="4189730"/>
            <a:ext cx="3714750"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latin typeface="Times New Roman" panose="02020603050405020304" charset="0"/>
                <a:cs typeface="Times New Roman" panose="02020603050405020304" charset="0"/>
              </a:rPr>
              <a:t>Bố già</a:t>
            </a:r>
          </a:p>
          <a:p>
            <a:pPr algn="ctr"/>
            <a:r>
              <a:rPr lang="en-US" sz="2000">
                <a:latin typeface="Times New Roman" panose="02020603050405020304" charset="0"/>
                <a:cs typeface="Times New Roman" panose="02020603050405020304" charset="0"/>
              </a:rPr>
              <a:t>Trấn Thành</a:t>
            </a:r>
          </a:p>
          <a:p>
            <a:pPr algn="ctr"/>
            <a:r>
              <a:rPr lang="en-US" sz="2000">
                <a:latin typeface="Times New Roman" panose="02020603050405020304" charset="0"/>
                <a:cs typeface="Times New Roman" panose="02020603050405020304" charset="0"/>
              </a:rPr>
              <a:t>Việt Nam</a:t>
            </a:r>
          </a:p>
        </p:txBody>
      </p:sp>
      <p:sp>
        <p:nvSpPr>
          <p:cNvPr id="5" name="Flowchart: Terminator 4"/>
          <p:cNvSpPr/>
          <p:nvPr/>
        </p:nvSpPr>
        <p:spPr>
          <a:xfrm>
            <a:off x="7997825" y="4189730"/>
            <a:ext cx="4079875"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latin typeface="Times New Roman" panose="02020603050405020304" charset="0"/>
                <a:cs typeface="Times New Roman" panose="02020603050405020304" charset="0"/>
              </a:rPr>
              <a:t>Điều kì diệu ở phòng giam thứ 7</a:t>
            </a:r>
          </a:p>
          <a:p>
            <a:pPr algn="ctr"/>
            <a:r>
              <a:rPr lang="en-US" sz="2000">
                <a:latin typeface="Times New Roman" panose="02020603050405020304" charset="0"/>
                <a:cs typeface="Times New Roman" panose="02020603050405020304" charset="0"/>
              </a:rPr>
              <a:t>Lee Hwan Kyung</a:t>
            </a:r>
          </a:p>
          <a:p>
            <a:pPr algn="ctr"/>
            <a:r>
              <a:rPr lang="en-US" sz="2000">
                <a:latin typeface="Times New Roman" panose="02020603050405020304" charset="0"/>
                <a:cs typeface="Times New Roman" panose="02020603050405020304" charset="0"/>
              </a:rPr>
              <a:t>Hàn Quốc</a:t>
            </a:r>
          </a:p>
        </p:txBody>
      </p:sp>
      <p:sp>
        <p:nvSpPr>
          <p:cNvPr id="7" name="Text Box 6"/>
          <p:cNvSpPr txBox="1"/>
          <p:nvPr/>
        </p:nvSpPr>
        <p:spPr>
          <a:xfrm>
            <a:off x="1219200" y="5820410"/>
            <a:ext cx="9071610" cy="460375"/>
          </a:xfrm>
          <a:prstGeom prst="rect">
            <a:avLst/>
          </a:prstGeom>
          <a:noFill/>
        </p:spPr>
        <p:txBody>
          <a:bodyPr wrap="square" rtlCol="0">
            <a:spAutoFit/>
          </a:bodyPr>
          <a:lstStyle/>
          <a:p>
            <a:pPr algn="ctr"/>
            <a:r>
              <a:rPr lang="vi-VN" altLang="en-US" sz="2400" b="1">
                <a:solidFill>
                  <a:srgbClr val="0F02BE"/>
                </a:solidFill>
                <a:latin typeface="Times New Roman" panose="02020603050405020304" charset="0"/>
                <a:cs typeface="Times New Roman" panose="02020603050405020304" charset="0"/>
              </a:rPr>
              <a:t>Là những bộ phim hay nói về tình cảm gia đình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2"/>
          <a:stretch>
            <a:fillRect/>
          </a:stretch>
        </p:blipFill>
        <p:spPr>
          <a:xfrm>
            <a:off x="713740" y="365125"/>
            <a:ext cx="10814050" cy="58254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33350" y="257175"/>
          <a:ext cx="11427460" cy="6535420"/>
        </p:xfrm>
        <a:graphic>
          <a:graphicData uri="http://schemas.openxmlformats.org/drawingml/2006/table">
            <a:tbl>
              <a:tblPr firstRow="1" bandRow="1">
                <a:tableStyleId>{5C22544A-7EE6-4342-B048-85BDC9FD1C3A}</a:tableStyleId>
              </a:tblPr>
              <a:tblGrid>
                <a:gridCol w="2966085">
                  <a:extLst>
                    <a:ext uri="{9D8B030D-6E8A-4147-A177-3AD203B41FA5}">
                      <a16:colId xmlns:a16="http://schemas.microsoft.com/office/drawing/2014/main" val="20000"/>
                    </a:ext>
                  </a:extLst>
                </a:gridCol>
                <a:gridCol w="8461375">
                  <a:extLst>
                    <a:ext uri="{9D8B030D-6E8A-4147-A177-3AD203B41FA5}">
                      <a16:colId xmlns:a16="http://schemas.microsoft.com/office/drawing/2014/main" val="20001"/>
                    </a:ext>
                  </a:extLst>
                </a:gridCol>
              </a:tblGrid>
              <a:tr h="1177290">
                <a:tc gridSpan="2">
                  <a:txBody>
                    <a:bodyPr/>
                    <a:lstStyle/>
                    <a:p>
                      <a:pPr indent="0" algn="ctr">
                        <a:buNone/>
                      </a:pPr>
                      <a:r>
                        <a:rPr lang="en-US" sz="2000" b="1">
                          <a:solidFill>
                            <a:srgbClr val="000000"/>
                          </a:solidFill>
                          <a:latin typeface="Times New Roman" panose="02020603050405020304" charset="0"/>
                          <a:cs typeface="Times New Roman" panose="02020603050405020304" charset="0"/>
                        </a:rPr>
                        <a:t>PHIẾU HỌC TẬP SỐ 1</a:t>
                      </a:r>
                    </a:p>
                    <a:p>
                      <a:pPr indent="0" algn="l">
                        <a:buNone/>
                      </a:pPr>
                      <a:r>
                        <a:rPr lang="en-US" sz="2000" b="1">
                          <a:solidFill>
                            <a:srgbClr val="000000"/>
                          </a:solidFill>
                          <a:latin typeface="Times New Roman" panose="02020603050405020304" charset="0"/>
                          <a:cs typeface="Times New Roman" panose="02020603050405020304" charset="0"/>
                        </a:rPr>
                        <a:t>Họ và tên:............................Nhóm:........Tổ:...................</a:t>
                      </a:r>
                      <a:endParaRPr lang="en-US" sz="20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hMerge="1">
                  <a:txBody>
                    <a:bodyPr/>
                    <a:lstStyle/>
                    <a:p>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0"/>
                  </a:ext>
                </a:extLst>
              </a:tr>
              <a:tr h="649605">
                <a:tc>
                  <a:txBody>
                    <a:bodyPr/>
                    <a:lstStyle/>
                    <a:p>
                      <a:pPr indent="0" algn="ctr">
                        <a:buNone/>
                      </a:pPr>
                      <a:r>
                        <a:rPr lang="en-US" sz="2400" b="1">
                          <a:solidFill>
                            <a:srgbClr val="000000"/>
                          </a:solidFill>
                          <a:latin typeface="Times New Roman" panose="02020603050405020304" charset="0"/>
                          <a:cs typeface="Times New Roman" panose="02020603050405020304" charset="0"/>
                        </a:rPr>
                        <a:t>Nhiệm vụ</a:t>
                      </a:r>
                      <a:endParaRPr lang="en-US" sz="2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lgn="ctr">
                        <a:buNone/>
                      </a:pPr>
                      <a:r>
                        <a:rPr lang="en-US" sz="2400" b="1">
                          <a:solidFill>
                            <a:srgbClr val="000000"/>
                          </a:solidFill>
                          <a:latin typeface="Times New Roman" panose="02020603050405020304" charset="0"/>
                          <a:cs typeface="Times New Roman" panose="02020603050405020304" charset="0"/>
                        </a:rPr>
                        <a:t>Câu trả lời</a:t>
                      </a:r>
                      <a:endParaRPr lang="en-US" sz="2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1"/>
                  </a:ext>
                </a:extLst>
              </a:tr>
              <a:tr h="1177290">
                <a:tc>
                  <a:txBody>
                    <a:bodyPr/>
                    <a:lstStyle/>
                    <a:p>
                      <a:pPr indent="0">
                        <a:buNone/>
                      </a:pPr>
                      <a:r>
                        <a:rPr lang="en-US" sz="2400" b="0">
                          <a:solidFill>
                            <a:srgbClr val="000000"/>
                          </a:solidFill>
                          <a:latin typeface="Times New Roman" panose="02020603050405020304" charset="0"/>
                          <a:cs typeface="Times New Roman" panose="02020603050405020304" charset="0"/>
                        </a:rPr>
                        <a:t>Xuất xứ của văn bản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r>
                        <a:rPr lang="en-US" sz="2400" b="0">
                          <a:solidFill>
                            <a:srgbClr val="000000"/>
                          </a:solidFill>
                          <a:latin typeface="Times New Roman" panose="02020603050405020304" charset="0"/>
                          <a:cs typeface="Times New Roman" panose="02020603050405020304" charset="0"/>
                        </a:rPr>
                        <a:t> </a:t>
                      </a:r>
                    </a:p>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2"/>
                  </a:ext>
                </a:extLst>
              </a:tr>
              <a:tr h="1176655">
                <a:tc>
                  <a:txBody>
                    <a:bodyPr/>
                    <a:lstStyle/>
                    <a:p>
                      <a:pPr indent="0">
                        <a:buNone/>
                      </a:pPr>
                      <a:r>
                        <a:rPr lang="en-US" sz="2400" b="0">
                          <a:solidFill>
                            <a:srgbClr val="000000"/>
                          </a:solidFill>
                          <a:latin typeface="Times New Roman" panose="02020603050405020304" charset="0"/>
                          <a:cs typeface="Times New Roman" panose="02020603050405020304" charset="0"/>
                        </a:rPr>
                        <a:t>Thể loại</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r>
                        <a:rPr lang="en-US" sz="2400" b="0">
                          <a:solidFill>
                            <a:srgbClr val="000000"/>
                          </a:solidFill>
                          <a:latin typeface="Times New Roman" panose="02020603050405020304" charset="0"/>
                          <a:cs typeface="Times New Roman" panose="02020603050405020304" charset="0"/>
                        </a:rPr>
                        <a:t> </a:t>
                      </a:r>
                    </a:p>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3"/>
                  </a:ext>
                </a:extLst>
              </a:tr>
              <a:tr h="1177290">
                <a:tc>
                  <a:txBody>
                    <a:bodyPr/>
                    <a:lstStyle/>
                    <a:p>
                      <a:pPr indent="0">
                        <a:buNone/>
                      </a:pPr>
                      <a:r>
                        <a:rPr lang="en-US" sz="2400" b="0">
                          <a:solidFill>
                            <a:srgbClr val="000000"/>
                          </a:solidFill>
                          <a:latin typeface="Times New Roman" panose="02020603050405020304" charset="0"/>
                          <a:cs typeface="Times New Roman" panose="02020603050405020304" charset="0"/>
                        </a:rPr>
                        <a:t>Phương thức biểu đạt</a:t>
                      </a:r>
                      <a:r>
                        <a:rPr lang="vi-VN" altLang="en-US" sz="2400" b="0">
                          <a:solidFill>
                            <a:srgbClr val="000000"/>
                          </a:solidFill>
                          <a:latin typeface="Times New Roman" panose="02020603050405020304" charset="0"/>
                          <a:cs typeface="Times New Roman" panose="02020603050405020304" charset="0"/>
                        </a:rPr>
                        <a:t>,</a:t>
                      </a:r>
                    </a:p>
                    <a:p>
                      <a:pPr indent="0">
                        <a:buNone/>
                      </a:pPr>
                      <a:r>
                        <a:rPr lang="en-US" sz="2400" b="0">
                          <a:solidFill>
                            <a:srgbClr val="000000"/>
                          </a:solidFill>
                          <a:latin typeface="Times New Roman" panose="02020603050405020304" charset="0"/>
                          <a:cs typeface="Times New Roman" panose="02020603050405020304" charset="0"/>
                        </a:rPr>
                        <a:t>mục đích của văn bản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r>
                        <a:rPr lang="en-US" sz="2400" b="0">
                          <a:solidFill>
                            <a:srgbClr val="000000"/>
                          </a:solidFill>
                          <a:latin typeface="Times New Roman" panose="02020603050405020304" charset="0"/>
                          <a:cs typeface="Times New Roman" panose="02020603050405020304" charset="0"/>
                        </a:rPr>
                        <a:t>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4"/>
                  </a:ext>
                </a:extLst>
              </a:tr>
              <a:tr h="1177290">
                <a:tc>
                  <a:txBody>
                    <a:bodyPr/>
                    <a:lstStyle/>
                    <a:p>
                      <a:pPr indent="0">
                        <a:buNone/>
                      </a:pPr>
                      <a:r>
                        <a:rPr lang="en-US" sz="2400" b="0">
                          <a:solidFill>
                            <a:srgbClr val="000000"/>
                          </a:solidFill>
                          <a:latin typeface="Times New Roman" panose="02020603050405020304" charset="0"/>
                          <a:cs typeface="Times New Roman" panose="02020603050405020304" charset="0"/>
                        </a:rPr>
                        <a:t>Bố cục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lstStyle/>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6" name="Text Box 5"/>
          <p:cNvSpPr txBox="1"/>
          <p:nvPr/>
        </p:nvSpPr>
        <p:spPr>
          <a:xfrm>
            <a:off x="3087370" y="2234565"/>
            <a:ext cx="7538085" cy="460375"/>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 Theo vtc.vn, 30/09/2017</a:t>
            </a:r>
          </a:p>
        </p:txBody>
      </p:sp>
      <p:sp>
        <p:nvSpPr>
          <p:cNvPr id="7" name="Text Box 6"/>
          <p:cNvSpPr txBox="1"/>
          <p:nvPr/>
        </p:nvSpPr>
        <p:spPr>
          <a:xfrm>
            <a:off x="3065780" y="3351530"/>
            <a:ext cx="7905115" cy="460375"/>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 Văn bản thông tin </a:t>
            </a:r>
          </a:p>
        </p:txBody>
      </p:sp>
      <p:sp>
        <p:nvSpPr>
          <p:cNvPr id="8" name="Text Box 7"/>
          <p:cNvSpPr txBox="1"/>
          <p:nvPr/>
        </p:nvSpPr>
        <p:spPr>
          <a:xfrm>
            <a:off x="3033395" y="4490085"/>
            <a:ext cx="8661400" cy="829945"/>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 Thuyết minh, nghị luận, tự sự</a:t>
            </a:r>
          </a:p>
          <a:p>
            <a:r>
              <a:rPr lang="en-US" sz="2400">
                <a:latin typeface="Times New Roman" panose="02020603050405020304" charset="0"/>
                <a:cs typeface="Times New Roman" panose="02020603050405020304" charset="0"/>
              </a:rPr>
              <a:t>- Mục đích: Cung cấp thông tin về bộ phim Người cha và con gái </a:t>
            </a:r>
          </a:p>
        </p:txBody>
      </p:sp>
      <p:sp>
        <p:nvSpPr>
          <p:cNvPr id="9" name="Text Box 8"/>
          <p:cNvSpPr txBox="1"/>
          <p:nvPr/>
        </p:nvSpPr>
        <p:spPr>
          <a:xfrm>
            <a:off x="3129915" y="5582285"/>
            <a:ext cx="7483475" cy="1198880"/>
          </a:xfrm>
          <a:prstGeom prst="rect">
            <a:avLst/>
          </a:prstGeom>
          <a:noFill/>
        </p:spPr>
        <p:txBody>
          <a:bodyPr wrap="square" rtlCol="0">
            <a:spAutoFit/>
          </a:bodyPr>
          <a:lstStyle/>
          <a:p>
            <a:r>
              <a:rPr lang="en-US" sz="2400">
                <a:latin typeface="Times New Roman" panose="02020603050405020304" charset="0"/>
                <a:cs typeface="Times New Roman" panose="02020603050405020304" charset="0"/>
              </a:rPr>
              <a:t>2 phần </a:t>
            </a:r>
          </a:p>
          <a:p>
            <a:r>
              <a:rPr lang="en-US" sz="2400">
                <a:latin typeface="Times New Roman" panose="02020603050405020304" charset="0"/>
                <a:cs typeface="Times New Roman" panose="02020603050405020304" charset="0"/>
              </a:rPr>
              <a:t>- Phần sa pô </a:t>
            </a:r>
          </a:p>
          <a:p>
            <a:r>
              <a:rPr lang="en-US" sz="2400">
                <a:latin typeface="Times New Roman" panose="02020603050405020304" charset="0"/>
                <a:cs typeface="Times New Roman" panose="02020603050405020304" charset="0"/>
              </a:rPr>
              <a:t>- Phần nội dung của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0" fill="hold"/>
                                        <p:tgtEl>
                                          <p:spTgt spid="9"/>
                                        </p:tgtEl>
                                        <p:attrNameLst>
                                          <p:attrName>ppt_x</p:attrName>
                                        </p:attrNameLst>
                                      </p:cBhvr>
                                      <p:tavLst>
                                        <p:tav tm="0">
                                          <p:val>
                                            <p:strVal val="#ppt_x"/>
                                          </p:val>
                                        </p:tav>
                                        <p:tav tm="100000">
                                          <p:val>
                                            <p:strVal val="#ppt_x"/>
                                          </p:val>
                                        </p:tav>
                                      </p:tavLst>
                                    </p:anim>
                                    <p:anim calcmode="lin" valueType="num">
                                      <p:cBhvr additive="base">
                                        <p:cTn id="25"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1"/>
          <p:cNvPicPr>
            <a:picLocks noGrp="1" noChangeAspect="1"/>
          </p:cNvPicPr>
          <p:nvPr>
            <p:ph idx="1"/>
          </p:nvPr>
        </p:nvPicPr>
        <p:blipFill>
          <a:blip r:embed="rId2"/>
          <a:stretch>
            <a:fillRect/>
          </a:stretch>
        </p:blipFill>
        <p:spPr>
          <a:xfrm>
            <a:off x="838200" y="365125"/>
            <a:ext cx="10539095" cy="5217795"/>
          </a:xfrm>
          <a:prstGeom prst="rect">
            <a:avLst/>
          </a:prstGeom>
          <a:noFill/>
          <a:ln>
            <a:noFill/>
          </a:ln>
        </p:spPr>
      </p:pic>
      <p:sp>
        <p:nvSpPr>
          <p:cNvPr id="6" name="Text Box 5"/>
          <p:cNvSpPr txBox="1"/>
          <p:nvPr/>
        </p:nvSpPr>
        <p:spPr>
          <a:xfrm>
            <a:off x="2461260" y="5658485"/>
            <a:ext cx="6663690" cy="521970"/>
          </a:xfrm>
          <a:prstGeom prst="rect">
            <a:avLst/>
          </a:prstGeom>
          <a:noFill/>
        </p:spPr>
        <p:txBody>
          <a:bodyPr wrap="square" rtlCol="0">
            <a:spAutoFit/>
          </a:bodyPr>
          <a:lstStyle/>
          <a:p>
            <a:pPr algn="ctr"/>
            <a:r>
              <a:rPr lang="vi-VN" altLang="en-US" sz="2800" b="1">
                <a:solidFill>
                  <a:srgbClr val="0F02BE"/>
                </a:solidFill>
                <a:latin typeface="Times New Roman" panose="02020603050405020304" charset="0"/>
                <a:cs typeface="Times New Roman" panose="02020603050405020304" charset="0"/>
              </a:rPr>
              <a:t>Bố cục từng phần của nội dung văn bản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4080510" y="193675"/>
            <a:ext cx="7505700" cy="13220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000" b="1">
                <a:latin typeface="Times New Roman" panose="02020603050405020304" charset="0"/>
                <a:cs typeface="Times New Roman" panose="02020603050405020304" charset="0"/>
              </a:rPr>
              <a:t>-</a:t>
            </a:r>
            <a:r>
              <a:rPr lang="vi-VN" altLang="en-US" sz="2000" b="1">
                <a:latin typeface="Times New Roman" panose="02020603050405020304" charset="0"/>
                <a:cs typeface="Times New Roman" panose="02020603050405020304" charset="0"/>
              </a:rPr>
              <a:t> Khái niệm:</a:t>
            </a:r>
            <a:r>
              <a:rPr lang="en-US" sz="2000">
                <a:latin typeface="Times New Roman" panose="02020603050405020304" charset="0"/>
                <a:cs typeface="Times New Roman" panose="02020603050405020304" charset="0"/>
              </a:rPr>
              <a:t> Là văn bản dùng để cung cấp thông tin về các hiện tượng tự nhiên, thuật lại các sự kiện, giới thiệu danh lam thắng cảnh, hướng dẫn các quy trình thực hiện một công việc nào đó. </a:t>
            </a:r>
          </a:p>
          <a:p>
            <a:pPr algn="just"/>
            <a:endParaRPr lang="en-US" sz="2000">
              <a:latin typeface="Times New Roman" panose="02020603050405020304" charset="0"/>
              <a:cs typeface="Times New Roman" panose="02020603050405020304" charset="0"/>
            </a:endParaRPr>
          </a:p>
        </p:txBody>
      </p:sp>
      <p:sp>
        <p:nvSpPr>
          <p:cNvPr id="7" name="Text Box 6"/>
          <p:cNvSpPr txBox="1"/>
          <p:nvPr/>
        </p:nvSpPr>
        <p:spPr>
          <a:xfrm>
            <a:off x="4048760" y="1819910"/>
            <a:ext cx="7505700" cy="10147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a:latin typeface="Times New Roman" panose="02020603050405020304" charset="0"/>
                <a:cs typeface="Times New Roman" panose="02020603050405020304" charset="0"/>
                <a:sym typeface="+mn-ea"/>
              </a:rPr>
              <a:t>-</a:t>
            </a:r>
            <a:r>
              <a:rPr lang="vi-VN" altLang="en-US" sz="2000" b="1">
                <a:latin typeface="Times New Roman" panose="02020603050405020304" charset="0"/>
                <a:cs typeface="Times New Roman" panose="02020603050405020304" charset="0"/>
                <a:sym typeface="+mn-ea"/>
              </a:rPr>
              <a:t> Hình thức:</a:t>
            </a:r>
            <a:r>
              <a:rPr lang="en-US" sz="2000" b="1">
                <a:latin typeface="Times New Roman" panose="02020603050405020304" charset="0"/>
                <a:cs typeface="Times New Roman" panose="02020603050405020304" charset="0"/>
                <a:sym typeface="+mn-ea"/>
              </a:rPr>
              <a:t> </a:t>
            </a:r>
            <a:r>
              <a:rPr lang="en-US" sz="2000">
                <a:latin typeface="Times New Roman" panose="02020603050405020304" charset="0"/>
                <a:cs typeface="Times New Roman" panose="02020603050405020304" charset="0"/>
                <a:sym typeface="+mn-ea"/>
              </a:rPr>
              <a:t>Được trình bày bằng chữ viết kết hợp với các phương thức khác như: Hình ảnh, âm thanh,…</a:t>
            </a:r>
            <a:endParaRPr lang="en-US" sz="2000">
              <a:latin typeface="Times New Roman" panose="02020603050405020304" charset="0"/>
              <a:cs typeface="Times New Roman" panose="02020603050405020304" charset="0"/>
            </a:endParaRPr>
          </a:p>
          <a:p>
            <a:pPr algn="just"/>
            <a:endParaRPr lang="en-US" sz="2000">
              <a:latin typeface="Times New Roman" panose="02020603050405020304" charset="0"/>
              <a:cs typeface="Times New Roman" panose="02020603050405020304" charset="0"/>
            </a:endParaRPr>
          </a:p>
        </p:txBody>
      </p:sp>
      <p:sp>
        <p:nvSpPr>
          <p:cNvPr id="8" name="Text Box 7"/>
          <p:cNvSpPr txBox="1"/>
          <p:nvPr/>
        </p:nvSpPr>
        <p:spPr>
          <a:xfrm>
            <a:off x="4064635" y="3063240"/>
            <a:ext cx="7505700" cy="13220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000" b="1">
                <a:latin typeface="Times New Roman" panose="02020603050405020304" charset="0"/>
                <a:cs typeface="Times New Roman" panose="02020603050405020304" charset="0"/>
                <a:sym typeface="+mn-ea"/>
              </a:rPr>
              <a:t>- Văn bản thông tin giới thiệu một cuốn sách hoặc một bộ phim</a:t>
            </a:r>
            <a:r>
              <a:rPr lang="en-US" sz="2000">
                <a:latin typeface="Times New Roman" panose="02020603050405020304" charset="0"/>
                <a:cs typeface="Times New Roman" panose="02020603050405020304" charset="0"/>
                <a:sym typeface="+mn-ea"/>
              </a:rPr>
              <a:t>: Là loại văn bản thông tin với mục đích trình bày cho người đọc biết thông tin cơ bản , nổi  bật về nội dung, hình thức, giá trị... của cuốn sách hoặc bộ phim đó.</a:t>
            </a:r>
          </a:p>
        </p:txBody>
      </p:sp>
      <p:sp>
        <p:nvSpPr>
          <p:cNvPr id="9" name="Text Box 8"/>
          <p:cNvSpPr txBox="1"/>
          <p:nvPr/>
        </p:nvSpPr>
        <p:spPr>
          <a:xfrm>
            <a:off x="4080510" y="4525645"/>
            <a:ext cx="7473950" cy="19380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altLang="en-US" sz="2000" b="1">
                <a:latin typeface="Times New Roman" panose="02020603050405020304" charset="0"/>
                <a:cs typeface="Times New Roman" panose="02020603050405020304" charset="0"/>
                <a:sym typeface="+mn-ea"/>
              </a:rPr>
              <a:t> </a:t>
            </a:r>
            <a:r>
              <a:rPr lang="en-US" sz="2000" b="1">
                <a:latin typeface="Times New Roman" panose="02020603050405020304" charset="0"/>
                <a:cs typeface="Times New Roman" panose="02020603050405020304" charset="0"/>
                <a:sym typeface="+mn-ea"/>
              </a:rPr>
              <a:t>- Cách trình bày: </a:t>
            </a:r>
          </a:p>
          <a:p>
            <a:r>
              <a:rPr lang="en-US" sz="2000">
                <a:latin typeface="Times New Roman" panose="02020603050405020304" charset="0"/>
                <a:cs typeface="Times New Roman" panose="02020603050405020304" charset="0"/>
                <a:sym typeface="+mn-ea"/>
              </a:rPr>
              <a:t>+ Thông tin khái quát về tác giả, cuốn sách, bộ phim</a:t>
            </a:r>
          </a:p>
          <a:p>
            <a:r>
              <a:rPr lang="en-US" sz="2000">
                <a:latin typeface="Times New Roman" panose="02020603050405020304" charset="0"/>
                <a:cs typeface="Times New Roman" panose="02020603050405020304" charset="0"/>
                <a:sym typeface="+mn-ea"/>
              </a:rPr>
              <a:t>+ Ý kiến của người đọc, người xem</a:t>
            </a:r>
          </a:p>
          <a:p>
            <a:r>
              <a:rPr lang="en-US" sz="2000">
                <a:latin typeface="Times New Roman" panose="02020603050405020304" charset="0"/>
                <a:cs typeface="Times New Roman" panose="02020603050405020304" charset="0"/>
                <a:sym typeface="+mn-ea"/>
              </a:rPr>
              <a:t>+ Giới thiệu về nội dung, nghệ thuật, ý nghĩa của cuốn sách, bộ phim đó.</a:t>
            </a:r>
          </a:p>
          <a:p>
            <a:r>
              <a:rPr lang="en-US" sz="2000">
                <a:latin typeface="Times New Roman" panose="02020603050405020304" charset="0"/>
                <a:cs typeface="Times New Roman" panose="02020603050405020304" charset="0"/>
                <a:sym typeface="+mn-ea"/>
              </a:rPr>
              <a:t>=&gt; Chú trọng các thông tin khách quan</a:t>
            </a:r>
          </a:p>
        </p:txBody>
      </p:sp>
      <p:sp>
        <p:nvSpPr>
          <p:cNvPr id="10" name="Pentagon 9"/>
          <p:cNvSpPr/>
          <p:nvPr/>
        </p:nvSpPr>
        <p:spPr>
          <a:xfrm>
            <a:off x="365760" y="1921510"/>
            <a:ext cx="3023870" cy="228981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0F02BE"/>
                </a:solidFill>
                <a:latin typeface="Times New Roman" panose="02020603050405020304" charset="0"/>
                <a:cs typeface="Times New Roman" panose="02020603050405020304" charset="0"/>
              </a:rPr>
              <a:t> Văn bản thông tin </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240" y="537845"/>
            <a:ext cx="6584315" cy="742950"/>
          </a:xfrm>
        </p:spPr>
        <p:style>
          <a:lnRef idx="2">
            <a:schemeClr val="accent6"/>
          </a:lnRef>
          <a:fillRef idx="1">
            <a:schemeClr val="lt1"/>
          </a:fillRef>
          <a:effectRef idx="0">
            <a:schemeClr val="accent6"/>
          </a:effectRef>
          <a:fontRef idx="minor">
            <a:schemeClr val="dk1"/>
          </a:fontRef>
        </p:style>
        <p:txBody>
          <a:bodyPr/>
          <a:lstStyle/>
          <a:p>
            <a:pPr algn="ctr"/>
            <a:r>
              <a:rPr lang="vi-VN" altLang="en-US" b="1">
                <a:solidFill>
                  <a:srgbClr val="0F02BE"/>
                </a:solidFill>
                <a:latin typeface="Times New Roman" panose="02020603050405020304" charset="0"/>
                <a:cs typeface="Times New Roman" panose="02020603050405020304" charset="0"/>
              </a:rPr>
              <a:t>Phần Sa pô </a:t>
            </a:r>
          </a:p>
        </p:txBody>
      </p:sp>
      <p:sp>
        <p:nvSpPr>
          <p:cNvPr id="6" name="Text Box 5"/>
          <p:cNvSpPr txBox="1"/>
          <p:nvPr/>
        </p:nvSpPr>
        <p:spPr>
          <a:xfrm>
            <a:off x="550545" y="1619250"/>
            <a:ext cx="11091545" cy="2553335"/>
          </a:xfrm>
          <a:prstGeom prst="rect">
            <a:avLst/>
          </a:prstGeom>
          <a:noFill/>
        </p:spPr>
        <p:txBody>
          <a:bodyPr wrap="square" rtlCol="0">
            <a:spAutoFit/>
          </a:bodyPr>
          <a:lstStyle/>
          <a:p>
            <a:pPr algn="just"/>
            <a:r>
              <a:rPr lang="vi-VN" altLang="en-US" sz="3200" b="1">
                <a:latin typeface="Times New Roman" panose="02020603050405020304" charset="0"/>
                <a:cs typeface="Times New Roman" panose="02020603050405020304" charset="0"/>
              </a:rPr>
              <a:t>	</a:t>
            </a:r>
            <a:r>
              <a:rPr lang="en-US" sz="3200" b="1" i="1">
                <a:latin typeface="Times New Roman" panose="02020603050405020304" charset="0"/>
                <a:cs typeface="Times New Roman" panose="02020603050405020304" charset="0"/>
              </a:rPr>
              <a:t>Bạn sẽ không thể kìm được nước mắt khi xem những hình ảnh đen trắng và nhạc nền buồn đầy ám ảnh của bộ phim xúc động về tình phụ tử này.</a:t>
            </a:r>
          </a:p>
          <a:p>
            <a:pPr algn="just"/>
            <a:endParaRPr lang="en-US" sz="3200" b="1">
              <a:latin typeface="Times New Roman" panose="02020603050405020304" charset="0"/>
              <a:cs typeface="Times New Roman" panose="02020603050405020304" charset="0"/>
            </a:endParaRPr>
          </a:p>
          <a:p>
            <a:pPr algn="just"/>
            <a:endParaRPr lang="en-US" sz="3200" b="1">
              <a:latin typeface="Times New Roman" panose="02020603050405020304" charset="0"/>
              <a:cs typeface="Times New Roman" panose="02020603050405020304" charset="0"/>
            </a:endParaRPr>
          </a:p>
        </p:txBody>
      </p:sp>
      <p:sp>
        <p:nvSpPr>
          <p:cNvPr id="7" name="Text Box 6"/>
          <p:cNvSpPr txBox="1"/>
          <p:nvPr/>
        </p:nvSpPr>
        <p:spPr>
          <a:xfrm>
            <a:off x="6522085" y="3660140"/>
            <a:ext cx="4654550" cy="26765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altLang="en-US" sz="2400" b="1">
                <a:latin typeface="Times New Roman" panose="02020603050405020304" charset="0"/>
                <a:cs typeface="Times New Roman" panose="02020603050405020304" charset="0"/>
              </a:rPr>
              <a:t>- Nội dung: </a:t>
            </a:r>
            <a:r>
              <a:rPr lang="vi-VN" altLang="en-US" sz="2400">
                <a:latin typeface="Times New Roman" panose="02020603050405020304" charset="0"/>
                <a:cs typeface="Times New Roman" panose="02020603050405020304" charset="0"/>
              </a:rPr>
              <a:t>Khái quát cảm </a:t>
            </a:r>
            <a:r>
              <a:rPr lang="en-US" sz="2400">
                <a:latin typeface="Times New Roman" panose="02020603050405020304" charset="0"/>
                <a:cs typeface="Times New Roman" panose="02020603050405020304" charset="0"/>
              </a:rPr>
              <a:t>nhận của người viết về bộ phim Người cha và con gái, định hướng tâm lí người đọc về sức hấp dẫn của bộ phim.</a:t>
            </a:r>
          </a:p>
          <a:p>
            <a:r>
              <a:rPr lang="vi-VN" altLang="en-US" sz="2400">
                <a:latin typeface="Times New Roman" panose="02020603050405020304" charset="0"/>
                <a:cs typeface="Times New Roman" panose="02020603050405020304" charset="0"/>
              </a:rPr>
              <a:t>--&gt; dẫn dắt người đọc đến với nội dung chính của bài viết</a:t>
            </a:r>
          </a:p>
        </p:txBody>
      </p:sp>
      <p:sp>
        <p:nvSpPr>
          <p:cNvPr id="8" name="Text Box 7"/>
          <p:cNvSpPr txBox="1"/>
          <p:nvPr/>
        </p:nvSpPr>
        <p:spPr>
          <a:xfrm>
            <a:off x="550545" y="3660140"/>
            <a:ext cx="4816475"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400" b="1">
                <a:latin typeface="Times New Roman" panose="02020603050405020304" charset="0"/>
                <a:cs typeface="Times New Roman" panose="02020603050405020304" charset="0"/>
              </a:rPr>
              <a:t>- Hình thức:</a:t>
            </a:r>
            <a:r>
              <a:rPr lang="en-US" sz="2400">
                <a:latin typeface="Times New Roman" panose="02020603050405020304" charset="0"/>
                <a:cs typeface="Times New Roman" panose="02020603050405020304" charset="0"/>
              </a:rPr>
              <a:t> Đoạn văn gồm 1 câu, được in đậm, đặt ngay sau phần nhan đề. --&gt; Thu hút sự chú ý của người đọc.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684020" y="3498850"/>
            <a:ext cx="3254375" cy="2693035"/>
          </a:xfrm>
          <a:prstGeom prst="rect">
            <a:avLst/>
          </a:prstGeom>
        </p:spPr>
      </p:pic>
      <p:pic>
        <p:nvPicPr>
          <p:cNvPr id="10" name="Picture 9"/>
          <p:cNvPicPr>
            <a:picLocks noChangeAspect="1"/>
          </p:cNvPicPr>
          <p:nvPr/>
        </p:nvPicPr>
        <p:blipFill>
          <a:blip r:embed="rId3"/>
          <a:stretch>
            <a:fillRect/>
          </a:stretch>
        </p:blipFill>
        <p:spPr>
          <a:xfrm>
            <a:off x="6602095" y="3481705"/>
            <a:ext cx="3468370" cy="2726690"/>
          </a:xfrm>
          <a:prstGeom prst="rect">
            <a:avLst/>
          </a:prstGeom>
        </p:spPr>
      </p:pic>
      <p:pic>
        <p:nvPicPr>
          <p:cNvPr id="13" name="Picture 12"/>
          <p:cNvPicPr>
            <a:picLocks noChangeAspect="1"/>
          </p:cNvPicPr>
          <p:nvPr/>
        </p:nvPicPr>
        <p:blipFill>
          <a:blip r:embed="rId4"/>
          <a:stretch>
            <a:fillRect/>
          </a:stretch>
        </p:blipFill>
        <p:spPr>
          <a:xfrm>
            <a:off x="8191500" y="85090"/>
            <a:ext cx="3343275" cy="2741295"/>
          </a:xfrm>
          <a:prstGeom prst="rect">
            <a:avLst/>
          </a:prstGeom>
        </p:spPr>
      </p:pic>
      <p:pic>
        <p:nvPicPr>
          <p:cNvPr id="14" name="Content Placeholder 3"/>
          <p:cNvPicPr>
            <a:picLocks noChangeAspect="1"/>
          </p:cNvPicPr>
          <p:nvPr/>
        </p:nvPicPr>
        <p:blipFill>
          <a:blip r:embed="rId5"/>
          <a:stretch>
            <a:fillRect/>
          </a:stretch>
        </p:blipFill>
        <p:spPr>
          <a:xfrm>
            <a:off x="268605" y="183515"/>
            <a:ext cx="3168650" cy="2781300"/>
          </a:xfrm>
          <a:prstGeom prst="rect">
            <a:avLst/>
          </a:prstGeom>
        </p:spPr>
      </p:pic>
      <p:pic>
        <p:nvPicPr>
          <p:cNvPr id="15" name="Content Placeholder 5"/>
          <p:cNvPicPr>
            <a:picLocks noChangeAspect="1"/>
          </p:cNvPicPr>
          <p:nvPr/>
        </p:nvPicPr>
        <p:blipFill>
          <a:blip r:embed="rId6"/>
          <a:stretch>
            <a:fillRect/>
          </a:stretch>
        </p:blipFill>
        <p:spPr>
          <a:xfrm>
            <a:off x="4084955" y="268605"/>
            <a:ext cx="3588385" cy="2651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1528</Words>
  <Application>Microsoft Office PowerPoint</Application>
  <PresentationFormat>Widescreen</PresentationFormat>
  <Paragraphs>105</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Sa pô </vt:lpstr>
      <vt:lpstr>PowerPoint Presentation</vt:lpstr>
      <vt:lpstr>PowerPoint Presentation</vt:lpstr>
      <vt:lpstr>PowerPoint Presentation</vt:lpstr>
      <vt:lpstr>Những điểm đặc sắc ở bộ phim Người cha và con gái </vt:lpstr>
      <vt:lpstr>PowerPoint Presentation</vt:lpstr>
      <vt:lpstr>PowerPoint Presentation</vt:lpstr>
      <vt:lpstr>TỔNG KẾT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PC THUY</dc:creator>
  <cp:lastModifiedBy>Administrator</cp:lastModifiedBy>
  <cp:revision>7</cp:revision>
  <dcterms:created xsi:type="dcterms:W3CDTF">2023-06-28T12:32:00Z</dcterms:created>
  <dcterms:modified xsi:type="dcterms:W3CDTF">2024-05-04T03:22:52Z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6E6DEB689B50490AA20EE3BE836C1593</vt:lpwstr>
  </property>
  <property fmtid="{D5CDD505-2E9C-101B-9397-08002B2CF9AE}" pid="3" name="KSOProductBuildVer">
    <vt:lpwstr>1033-11.2.0.11537</vt:lpwstr>
  </property>
</Properties>
</file>