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39" r:id="rId6"/>
    <p:sldId id="340" r:id="rId7"/>
    <p:sldId id="341" r:id="rId8"/>
    <p:sldId id="342" r:id="rId9"/>
    <p:sldId id="337" r:id="rId10"/>
    <p:sldId id="331" r:id="rId11"/>
    <p:sldId id="332" r:id="rId12"/>
    <p:sldId id="313" r:id="rId13"/>
    <p:sldId id="333" r:id="rId14"/>
    <p:sldId id="34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F9801"/>
    <a:srgbClr val="F7941E"/>
    <a:srgbClr val="00A9A5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90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watch?v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drTyYqbz6Xk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TyYqbz6Xk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 in "the" where necessary.</a:t>
            </a:r>
            <a:endParaRPr lang="en-US" sz="36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55A1B35-B213-8383-4F2F-22B004C55A04}"/>
              </a:ext>
            </a:extLst>
          </p:cNvPr>
          <p:cNvSpPr txBox="1"/>
          <p:nvPr/>
        </p:nvSpPr>
        <p:spPr>
          <a:xfrm>
            <a:off x="738368" y="2134474"/>
            <a:ext cx="11329223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Statue of Liberty is in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York.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Scotland is a part of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UK.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consists of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North Island and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South Island.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Disneyland in California is one of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biggest entertainment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centres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in the world.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Bangkok is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most popular city for tourists in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Kingdom of Thailand.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FD1973-E4C1-8EBF-094E-D1D58F2519A8}"/>
              </a:ext>
            </a:extLst>
          </p:cNvPr>
          <p:cNvSpPr txBox="1"/>
          <p:nvPr/>
        </p:nvSpPr>
        <p:spPr>
          <a:xfrm>
            <a:off x="1300065" y="2241635"/>
            <a:ext cx="97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085E977-0DE1-6E8D-82CD-677EAE5EA217}"/>
              </a:ext>
            </a:extLst>
          </p:cNvPr>
          <p:cNvSpPr txBox="1"/>
          <p:nvPr/>
        </p:nvSpPr>
        <p:spPr>
          <a:xfrm>
            <a:off x="5256245" y="2236970"/>
            <a:ext cx="646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9A4A07-7CCB-1872-1D81-8E8F3E406BDE}"/>
              </a:ext>
            </a:extLst>
          </p:cNvPr>
          <p:cNvSpPr txBox="1"/>
          <p:nvPr/>
        </p:nvSpPr>
        <p:spPr>
          <a:xfrm>
            <a:off x="1300064" y="2973848"/>
            <a:ext cx="640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x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585BFA-DE12-BFD4-15A2-486DC8B1A578}"/>
              </a:ext>
            </a:extLst>
          </p:cNvPr>
          <p:cNvSpPr txBox="1"/>
          <p:nvPr/>
        </p:nvSpPr>
        <p:spPr>
          <a:xfrm>
            <a:off x="4976327" y="2973848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89A54E2-2D83-8917-4307-F96A80CCFD77}"/>
              </a:ext>
            </a:extLst>
          </p:cNvPr>
          <p:cNvSpPr txBox="1"/>
          <p:nvPr/>
        </p:nvSpPr>
        <p:spPr>
          <a:xfrm>
            <a:off x="4385388" y="3710726"/>
            <a:ext cx="92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E8DBA48-F297-2BFF-30DC-2BE1A8079F7F}"/>
              </a:ext>
            </a:extLst>
          </p:cNvPr>
          <p:cNvSpPr txBox="1"/>
          <p:nvPr/>
        </p:nvSpPr>
        <p:spPr>
          <a:xfrm>
            <a:off x="7582677" y="3710726"/>
            <a:ext cx="901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70F3EEC-F903-4F12-001B-A055EF0CBE60}"/>
              </a:ext>
            </a:extLst>
          </p:cNvPr>
          <p:cNvSpPr txBox="1"/>
          <p:nvPr/>
        </p:nvSpPr>
        <p:spPr>
          <a:xfrm>
            <a:off x="5469918" y="4447844"/>
            <a:ext cx="901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BD3B7AF-4946-97C6-A592-09B44EF84E4F}"/>
              </a:ext>
            </a:extLst>
          </p:cNvPr>
          <p:cNvSpPr txBox="1"/>
          <p:nvPr/>
        </p:nvSpPr>
        <p:spPr>
          <a:xfrm>
            <a:off x="2656115" y="5153850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16D0100-FA02-62CA-EFA1-7C057B9E1004}"/>
              </a:ext>
            </a:extLst>
          </p:cNvPr>
          <p:cNvSpPr txBox="1"/>
          <p:nvPr/>
        </p:nvSpPr>
        <p:spPr>
          <a:xfrm>
            <a:off x="7669763" y="5153850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08643"/>
            <a:ext cx="1081484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ld"/>
              </a:rPr>
              <a:t>Put in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It"/>
              </a:rPr>
              <a:t>a / an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"/>
              </a:rPr>
              <a:t>or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It"/>
              </a:rPr>
              <a:t>the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"/>
              </a:rPr>
              <a:t>.</a:t>
            </a:r>
            <a:r>
              <a:rPr lang="en-US" sz="3600" dirty="0"/>
              <a:t>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C78537-6A6B-CF09-10FC-C11813670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155" y="1793577"/>
            <a:ext cx="6779649" cy="45742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60E732-6921-ABC1-61F2-71B8E65F3632}"/>
              </a:ext>
            </a:extLst>
          </p:cNvPr>
          <p:cNvSpPr txBox="1"/>
          <p:nvPr/>
        </p:nvSpPr>
        <p:spPr>
          <a:xfrm>
            <a:off x="5481540" y="2623989"/>
            <a:ext cx="995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7774E6-928B-53BA-A051-FABC27AA194C}"/>
              </a:ext>
            </a:extLst>
          </p:cNvPr>
          <p:cNvSpPr txBox="1"/>
          <p:nvPr/>
        </p:nvSpPr>
        <p:spPr>
          <a:xfrm>
            <a:off x="5599727" y="3469823"/>
            <a:ext cx="758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FA665B9-9C44-EA37-F4BA-A6FF5E38362D}"/>
              </a:ext>
            </a:extLst>
          </p:cNvPr>
          <p:cNvSpPr txBox="1"/>
          <p:nvPr/>
        </p:nvSpPr>
        <p:spPr>
          <a:xfrm>
            <a:off x="5648130" y="4315657"/>
            <a:ext cx="94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B9058A6-A8D6-020F-0316-75064988151A}"/>
              </a:ext>
            </a:extLst>
          </p:cNvPr>
          <p:cNvSpPr txBox="1"/>
          <p:nvPr/>
        </p:nvSpPr>
        <p:spPr>
          <a:xfrm>
            <a:off x="7993224" y="4283249"/>
            <a:ext cx="1026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1B1D1D3-92CD-6A9E-78AA-DF5FBA3C4DAE}"/>
              </a:ext>
            </a:extLst>
          </p:cNvPr>
          <p:cNvSpPr txBox="1"/>
          <p:nvPr/>
        </p:nvSpPr>
        <p:spPr>
          <a:xfrm>
            <a:off x="5686813" y="5118294"/>
            <a:ext cx="789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83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the sentences with “a / an”, or “the”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516174-75EF-C83E-2BAE-F144CE6C57A9}"/>
              </a:ext>
            </a:extLst>
          </p:cNvPr>
          <p:cNvSpPr txBox="1"/>
          <p:nvPr/>
        </p:nvSpPr>
        <p:spPr>
          <a:xfrm>
            <a:off x="1131589" y="1965262"/>
            <a:ext cx="9909635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man sitting next to her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Englishman.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River Thames runs through London.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Here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map of the city of Edinburgh.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most popular sport in Canada?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want to visit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attraction in Sydney.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6.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Statue of Liberty was a present from France.</a:t>
            </a:r>
            <a:r>
              <a:rPr lang="en-US" sz="28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F60851-3B61-79E1-9981-65D3B484B44B}"/>
              </a:ext>
            </a:extLst>
          </p:cNvPr>
          <p:cNvSpPr txBox="1"/>
          <p:nvPr/>
        </p:nvSpPr>
        <p:spPr>
          <a:xfrm>
            <a:off x="6183084" y="1990480"/>
            <a:ext cx="989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F84865-AE0F-576F-09FD-05F0456E33F4}"/>
              </a:ext>
            </a:extLst>
          </p:cNvPr>
          <p:cNvSpPr txBox="1"/>
          <p:nvPr/>
        </p:nvSpPr>
        <p:spPr>
          <a:xfrm>
            <a:off x="1859902" y="2623461"/>
            <a:ext cx="1045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145C05-357B-3AB1-B026-51FFFE3A699B}"/>
              </a:ext>
            </a:extLst>
          </p:cNvPr>
          <p:cNvSpPr txBox="1"/>
          <p:nvPr/>
        </p:nvSpPr>
        <p:spPr>
          <a:xfrm>
            <a:off x="2960914" y="3283608"/>
            <a:ext cx="1082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44D5B-8D1D-73FB-85B1-F6BAC3773763}"/>
              </a:ext>
            </a:extLst>
          </p:cNvPr>
          <p:cNvSpPr txBox="1"/>
          <p:nvPr/>
        </p:nvSpPr>
        <p:spPr>
          <a:xfrm>
            <a:off x="3007567" y="3939861"/>
            <a:ext cx="1082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426602A-A630-AE09-ED6E-89A4FBB94FF7}"/>
              </a:ext>
            </a:extLst>
          </p:cNvPr>
          <p:cNvSpPr txBox="1"/>
          <p:nvPr/>
        </p:nvSpPr>
        <p:spPr>
          <a:xfrm>
            <a:off x="4413378" y="4575060"/>
            <a:ext cx="989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836C339-279F-C3F2-AA45-BCF6DDD49A25}"/>
              </a:ext>
            </a:extLst>
          </p:cNvPr>
          <p:cNvSpPr txBox="1"/>
          <p:nvPr/>
        </p:nvSpPr>
        <p:spPr>
          <a:xfrm>
            <a:off x="1859903" y="5238850"/>
            <a:ext cx="1045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299960"/>
            <a:ext cx="53835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 – Faster detective.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6AFC29-D89A-5C17-7BC2-498A490C1E20}"/>
              </a:ext>
            </a:extLst>
          </p:cNvPr>
          <p:cNvSpPr txBox="1"/>
          <p:nvPr/>
        </p:nvSpPr>
        <p:spPr>
          <a:xfrm>
            <a:off x="979189" y="1812873"/>
            <a:ext cx="10864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Tick if the underlined articles are correct. If they aren’t, write the correct ones in the space provided.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F489AC-1A63-4285-2F6D-2CAF41B419DF}"/>
              </a:ext>
            </a:extLst>
          </p:cNvPr>
          <p:cNvSpPr txBox="1"/>
          <p:nvPr/>
        </p:nvSpPr>
        <p:spPr>
          <a:xfrm>
            <a:off x="979188" y="2643870"/>
            <a:ext cx="11044861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“What do you call a person from England?” – “</a:t>
            </a:r>
            <a:r>
              <a:rPr lang="en-US" sz="2400" b="0" i="0" u="sng" dirty="0">
                <a:solidFill>
                  <a:srgbClr val="242021"/>
                </a:solidFill>
                <a:effectLst/>
                <a:latin typeface="ChronicaPro-Book"/>
              </a:rPr>
              <a:t>The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Englishman.” 	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Edinburgh is </a:t>
            </a:r>
            <a:r>
              <a:rPr lang="en-US" sz="2400" b="0" i="0" u="sng" dirty="0">
                <a:solidFill>
                  <a:srgbClr val="242021"/>
                </a:solidFill>
                <a:effectLst/>
                <a:latin typeface="ChronicaPro-Book"/>
              </a:rPr>
              <a:t>a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capital city of Scotland. 					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Queenstown is </a:t>
            </a:r>
            <a:r>
              <a:rPr lang="en-US" sz="2400" b="0" i="0" u="sng" dirty="0" err="1">
                <a:solidFill>
                  <a:srgbClr val="242021"/>
                </a:solidFill>
                <a:effectLst/>
                <a:latin typeface="ChronicaPro-Book"/>
              </a:rPr>
              <a:t>a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amazingly beautiful town. 				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hronicaPro-Book"/>
              </a:rPr>
              <a:t>Are ancient castles an attraction of Scotland? 				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FF0000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hronicaPro-Book"/>
              </a:rPr>
              <a:t>Where can you see a red telephone box? 					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hronicaPro-Book"/>
              </a:rPr>
              <a:t>________________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34C267-7059-D4A3-C563-4BF3E9332EC7}"/>
              </a:ext>
            </a:extLst>
          </p:cNvPr>
          <p:cNvSpPr txBox="1"/>
          <p:nvPr/>
        </p:nvSpPr>
        <p:spPr>
          <a:xfrm>
            <a:off x="7881257" y="1207627"/>
            <a:ext cx="33315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Nhờ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BTV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4+5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xmlns="" id="{DF255834-135B-D25B-28A8-D380575B1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66739" y="2595361"/>
            <a:ext cx="778076" cy="7780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7B5AE7-4E66-5F8D-53BC-FEC294178E26}"/>
              </a:ext>
            </a:extLst>
          </p:cNvPr>
          <p:cNvSpPr txBox="1"/>
          <p:nvPr/>
        </p:nvSpPr>
        <p:spPr>
          <a:xfrm>
            <a:off x="10758721" y="3533149"/>
            <a:ext cx="90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7505966-AC4D-3DE3-931D-9D1491CC1824}"/>
              </a:ext>
            </a:extLst>
          </p:cNvPr>
          <p:cNvSpPr txBox="1"/>
          <p:nvPr/>
        </p:nvSpPr>
        <p:spPr>
          <a:xfrm>
            <a:off x="10750703" y="4267265"/>
            <a:ext cx="90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4894599"/>
            <a:ext cx="200709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50" y="2068112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“a/an” review &amp; Article “the”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9" y="2881840"/>
            <a:ext cx="6047280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 with “a / an” or “the”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in "the" where necessary.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in “a / an” or “the”.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“a / an”, or “the” (p. 128)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05940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5: Game – Faster detective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66498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endCxn id="27" idx="0"/>
          </p:cNvCxnSpPr>
          <p:nvPr/>
        </p:nvCxnSpPr>
        <p:spPr>
          <a:xfrm rot="10800000" flipV="1">
            <a:off x="1947358" y="5193945"/>
            <a:ext cx="708887" cy="4710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06878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53615" cy="119326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3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2D28D5-ECA8-B744-E252-6330A178B6C3}"/>
              </a:ext>
            </a:extLst>
          </p:cNvPr>
          <p:cNvSpPr txBox="1"/>
          <p:nvPr/>
        </p:nvSpPr>
        <p:spPr>
          <a:xfrm>
            <a:off x="2301550" y="2512891"/>
            <a:ext cx="609600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students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</a:t>
            </a:r>
            <a:r>
              <a:rPr lang="vi-VN" sz="2800" dirty="0">
                <a:latin typeface="Calibri (Body)"/>
              </a:rPr>
              <a:t>nderst</a:t>
            </a:r>
            <a:r>
              <a:rPr lang="en-US" sz="2800" dirty="0" err="1">
                <a:latin typeface="Calibri (Body)"/>
              </a:rPr>
              <a:t>ood</a:t>
            </a:r>
            <a:r>
              <a:rPr lang="vi-VN" sz="2800" dirty="0">
                <a:latin typeface="Calibri (Body)"/>
              </a:rPr>
              <a:t> the use of use articles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p</a:t>
            </a:r>
            <a:r>
              <a:rPr lang="vi-VN" sz="2800" dirty="0">
                <a:latin typeface="Calibri (Body)"/>
              </a:rPr>
              <a:t>ractice</a:t>
            </a: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 using articles correctly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Picture 2" descr="Recruiting Action Plan Wrap-Up – firecrackers">
            <a:extLst>
              <a:ext uri="{FF2B5EF4-FFF2-40B4-BE49-F238E27FC236}">
                <a16:creationId xmlns:a16="http://schemas.microsoft.com/office/drawing/2014/main" xmlns="" id="{99BFCE18-CE8A-40CA-A4AF-328B4BFF6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39" y="21021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5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163" y="190029"/>
            <a:ext cx="92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5476" y="2100865"/>
            <a:ext cx="873073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</a:t>
            </a:r>
            <a:r>
              <a:rPr lang="vi-VN" sz="2800" dirty="0">
                <a:latin typeface="Calibri (Body)"/>
              </a:rPr>
              <a:t>nderstand the use of use articles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p</a:t>
            </a:r>
            <a:r>
              <a:rPr lang="vi-VN" sz="2800" dirty="0">
                <a:latin typeface="Calibri (Body)"/>
              </a:rPr>
              <a:t>ractice using articles correctly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4894599"/>
            <a:ext cx="200709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50" y="2068112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“a/an” review &amp; Article “the”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9" y="2881840"/>
            <a:ext cx="6047280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 with “a / an” or “the”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in "the" where necessary.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in “a / an” or “the”.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“a / an”, or “the” (p. 128)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05940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5: Game – Faster detective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66498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endCxn id="27" idx="0"/>
          </p:cNvCxnSpPr>
          <p:nvPr/>
        </p:nvCxnSpPr>
        <p:spPr>
          <a:xfrm rot="10800000" flipV="1">
            <a:off x="1947358" y="5193945"/>
            <a:ext cx="708887" cy="4710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06878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53615" cy="119326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 descr="How Brexit Is Affecting Arts and Design Programs | Architectural Digest">
            <a:extLst>
              <a:ext uri="{FF2B5EF4-FFF2-40B4-BE49-F238E27FC236}">
                <a16:creationId xmlns:a16="http://schemas.microsoft.com/office/drawing/2014/main" xmlns="" id="{A12605DC-43B3-5E4C-581F-923B8AF2C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49" y="2454772"/>
            <a:ext cx="4853950" cy="3639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F726F1-B59D-9E83-78F2-BAB01763D20B}"/>
              </a:ext>
            </a:extLst>
          </p:cNvPr>
          <p:cNvSpPr txBox="1"/>
          <p:nvPr/>
        </p:nvSpPr>
        <p:spPr>
          <a:xfrm>
            <a:off x="971990" y="2558142"/>
            <a:ext cx="3595849" cy="2951619"/>
          </a:xfrm>
          <a:prstGeom prst="cloudCallout">
            <a:avLst>
              <a:gd name="adj1" fmla="val 60904"/>
              <a:gd name="adj2" fmla="val 3299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Describe the picture</a:t>
            </a:r>
          </a:p>
        </p:txBody>
      </p:sp>
    </p:spTree>
    <p:extLst>
      <p:ext uri="{BB962C8B-B14F-4D97-AF65-F5344CB8AC3E}">
        <p14:creationId xmlns:p14="http://schemas.microsoft.com/office/powerpoint/2010/main" val="193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50" y="2068112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“a/an” review &amp; Article “the”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0430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83C74E-0E8E-12F7-ED82-588060A1C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1" y="1254876"/>
            <a:ext cx="4775159" cy="5197400"/>
          </a:xfrm>
          <a:prstGeom prst="rect">
            <a:avLst/>
          </a:prstGeom>
        </p:spPr>
      </p:pic>
      <p:pic>
        <p:nvPicPr>
          <p:cNvPr id="2" name="Online Media 1" title="Articles A, An and The | English Grammar For Kids with Elvis | Grade 1 | #5">
            <a:hlinkClick r:id="" action="ppaction://media"/>
            <a:extLst>
              <a:ext uri="{FF2B5EF4-FFF2-40B4-BE49-F238E27FC236}">
                <a16:creationId xmlns:a16="http://schemas.microsoft.com/office/drawing/2014/main" xmlns="" id="{A9736457-6EDB-40A4-8F22-6041C348B5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9296" y="1775946"/>
            <a:ext cx="6409382" cy="4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50" y="2068112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“a/an” review &amp; Article “the”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9" y="2881840"/>
            <a:ext cx="6047280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 with “a / an” or “the”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in "the" where necessary.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in “a / an” or “the”.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“a / an”, or “the” (p. 128)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118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085378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the sentences with “a / an” or “the”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446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7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219287-DFFB-5C69-A9B1-E762F9DDFCAE}"/>
              </a:ext>
            </a:extLst>
          </p:cNvPr>
          <p:cNvSpPr txBox="1"/>
          <p:nvPr/>
        </p:nvSpPr>
        <p:spPr>
          <a:xfrm>
            <a:off x="87682" y="1730345"/>
            <a:ext cx="118245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Is Washington D.C.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capital of the USA?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Can you give me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example of an English-speaking country?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London Eye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great attraction in London.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Canada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very cold country.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love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New Zealand’s countryside.</a:t>
            </a:r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ED2835-0DE5-BA7B-02A2-0300FE24333F}"/>
              </a:ext>
            </a:extLst>
          </p:cNvPr>
          <p:cNvSpPr txBox="1"/>
          <p:nvPr/>
        </p:nvSpPr>
        <p:spPr>
          <a:xfrm>
            <a:off x="4108016" y="1868142"/>
            <a:ext cx="887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F914EA-322B-E84A-F7A9-9416733451E2}"/>
              </a:ext>
            </a:extLst>
          </p:cNvPr>
          <p:cNvSpPr txBox="1"/>
          <p:nvPr/>
        </p:nvSpPr>
        <p:spPr>
          <a:xfrm>
            <a:off x="3806497" y="2774981"/>
            <a:ext cx="1213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7C63A1-C0E2-3925-F0CF-CD2551575EA6}"/>
              </a:ext>
            </a:extLst>
          </p:cNvPr>
          <p:cNvSpPr txBox="1"/>
          <p:nvPr/>
        </p:nvSpPr>
        <p:spPr>
          <a:xfrm>
            <a:off x="4056342" y="3650451"/>
            <a:ext cx="968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5BA07F-0101-3D6D-DC0E-5FF3DD9923A0}"/>
              </a:ext>
            </a:extLst>
          </p:cNvPr>
          <p:cNvSpPr txBox="1"/>
          <p:nvPr/>
        </p:nvSpPr>
        <p:spPr>
          <a:xfrm>
            <a:off x="2648955" y="4503660"/>
            <a:ext cx="908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BB836BB-4215-ED92-C0CE-74E3E9543720}"/>
              </a:ext>
            </a:extLst>
          </p:cNvPr>
          <p:cNvSpPr txBox="1"/>
          <p:nvPr/>
        </p:nvSpPr>
        <p:spPr>
          <a:xfrm>
            <a:off x="1800094" y="5325810"/>
            <a:ext cx="963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2934</TotalTime>
  <Words>604</Words>
  <Application>Microsoft Office PowerPoint</Application>
  <PresentationFormat>Custom</PresentationFormat>
  <Paragraphs>126</Paragraphs>
  <Slides>17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179</cp:revision>
  <dcterms:created xsi:type="dcterms:W3CDTF">2020-12-09T02:04:09Z</dcterms:created>
  <dcterms:modified xsi:type="dcterms:W3CDTF">2023-05-03T00:22:20Z</dcterms:modified>
</cp:coreProperties>
</file>