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79" r:id="rId4"/>
    <p:sldId id="430" r:id="rId5"/>
    <p:sldId id="431" r:id="rId6"/>
    <p:sldId id="432" r:id="rId7"/>
    <p:sldId id="276" r:id="rId8"/>
    <p:sldId id="434" r:id="rId9"/>
    <p:sldId id="435" r:id="rId10"/>
    <p:sldId id="384" r:id="rId11"/>
    <p:sldId id="437" r:id="rId12"/>
    <p:sldId id="439" r:id="rId13"/>
    <p:sldId id="440" r:id="rId14"/>
    <p:sldId id="387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3" y="51"/>
      </p:cViewPr>
      <p:guideLst>
        <p:guide orient="horz" pos="219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246" y="1295888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5110" y="1926590"/>
            <a:ext cx="5744210" cy="428434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28995" y="2547620"/>
            <a:ext cx="6178550" cy="27343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57805" y="2649220"/>
            <a:ext cx="334645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" y="3762375"/>
            <a:ext cx="334645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1840" y="5670550"/>
            <a:ext cx="334645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782685" y="3148965"/>
            <a:ext cx="334645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270490" y="4733290"/>
            <a:ext cx="334645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3" grpId="0" bldLvl="0" animBg="1"/>
      <p:bldP spid="13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1315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4475" y="1671955"/>
            <a:ext cx="115189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/>
              <a:t>1. </a:t>
            </a:r>
            <a:r>
              <a:rPr lang="en-US" sz="2800"/>
              <a:t>Scientists are interested in the </a:t>
            </a:r>
            <a:r>
              <a:rPr lang="en-US" sz="2800" u="sng"/>
              <a:t>		</a:t>
            </a:r>
            <a:r>
              <a:rPr lang="en-US" sz="2800"/>
              <a:t>of life on Mars. </a:t>
            </a:r>
            <a:r>
              <a:rPr lang="en-US" sz="2800" i="1"/>
              <a:t>(possible)</a:t>
            </a:r>
            <a:endParaRPr lang="en-US" sz="2800"/>
          </a:p>
          <a:p>
            <a:endParaRPr lang="en-US" sz="2800"/>
          </a:p>
          <a:p>
            <a:r>
              <a:rPr lang="en-US" sz="2800" b="1"/>
              <a:t>2. </a:t>
            </a:r>
            <a:r>
              <a:rPr lang="en-US" sz="2800"/>
              <a:t>We can use face</a:t>
            </a:r>
            <a:r>
              <a:rPr lang="en-US" sz="2800" u="sng"/>
              <a:t> 				</a:t>
            </a:r>
            <a:r>
              <a:rPr lang="en-US" sz="2800"/>
              <a:t> to identify people. </a:t>
            </a:r>
            <a:r>
              <a:rPr lang="en-US" sz="2800" i="1"/>
              <a:t>(recognise)</a:t>
            </a:r>
            <a:endParaRPr lang="en-US" sz="2800"/>
          </a:p>
          <a:p>
            <a:endParaRPr lang="en-US" sz="2800"/>
          </a:p>
          <a:p>
            <a:r>
              <a:rPr lang="en-US" sz="2800" b="1"/>
              <a:t>3.</a:t>
            </a:r>
            <a:r>
              <a:rPr lang="en-US" sz="2800"/>
              <a:t> When we communicate using  echnology, it is called digital </a:t>
            </a:r>
            <a:r>
              <a:rPr lang="en-US" sz="2800" u="sng"/>
              <a:t>			</a:t>
            </a:r>
            <a:r>
              <a:rPr lang="en-US" sz="2800"/>
              <a:t>. </a:t>
            </a:r>
            <a:r>
              <a:rPr lang="en-US" sz="2800" i="1"/>
              <a:t>(communicate)</a:t>
            </a:r>
            <a:endParaRPr lang="en-US" sz="2800"/>
          </a:p>
          <a:p>
            <a:endParaRPr lang="en-US" sz="2800"/>
          </a:p>
          <a:p>
            <a:r>
              <a:rPr lang="en-US" sz="2800" b="1"/>
              <a:t>4. </a:t>
            </a:r>
            <a:r>
              <a:rPr lang="en-US" sz="2800"/>
              <a:t>The Internet </a:t>
            </a:r>
            <a:r>
              <a:rPr lang="en-US" sz="2800" u="sng"/>
              <a:t>				</a:t>
            </a:r>
            <a:r>
              <a:rPr lang="en-US" sz="2800"/>
              <a:t>is slow here, so we can’t get in the chat room.</a:t>
            </a:r>
            <a:r>
              <a:rPr lang="en-US" sz="2800" i="1"/>
              <a:t> (connect)</a:t>
            </a:r>
            <a:endParaRPr lang="en-US" sz="2800"/>
          </a:p>
          <a:p>
            <a:endParaRPr lang="en-US" sz="2800"/>
          </a:p>
          <a:p>
            <a:r>
              <a:rPr lang="en-US" sz="2800" b="1"/>
              <a:t>5.</a:t>
            </a:r>
            <a:r>
              <a:rPr lang="en-US" sz="2800"/>
              <a:t> Do you think this </a:t>
            </a:r>
            <a:r>
              <a:rPr lang="en-US" sz="2800" u="sng"/>
              <a:t>			</a:t>
            </a:r>
            <a:r>
              <a:rPr lang="en-US" sz="2800"/>
              <a:t> machine will be cheaper in the future? </a:t>
            </a:r>
            <a:r>
              <a:rPr lang="en-US" sz="2800" i="1"/>
              <a:t>(translate)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23130" y="1278890"/>
            <a:ext cx="506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possibility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71545" y="2199005"/>
            <a:ext cx="506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recognition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8086725" y="2885440"/>
            <a:ext cx="506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communication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772410" y="4391660"/>
            <a:ext cx="506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connection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2901950" y="5868670"/>
            <a:ext cx="506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4" grpId="0"/>
      <p:bldP spid="14" grpId="1"/>
      <p:bldP spid="15" grpId="0"/>
      <p:bldP spid="15" grpId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7411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260350" y="1641475"/>
            <a:ext cx="1184719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/>
              <a:t>1. “What planet do you want to visit?” my friend asked me.</a:t>
            </a:r>
          </a:p>
          <a:p>
            <a:r>
              <a:rPr lang="en-US" sz="3000"/>
              <a:t>_______________________________.</a:t>
            </a:r>
          </a:p>
          <a:p>
            <a:r>
              <a:rPr lang="en-US" sz="3000" b="1"/>
              <a:t>2. “I’m now reading a book about future ways of communication,” she told me.</a:t>
            </a:r>
          </a:p>
          <a:p>
            <a:r>
              <a:rPr lang="en-US" sz="3000"/>
              <a:t>_______________________________.</a:t>
            </a:r>
          </a:p>
          <a:p>
            <a:endParaRPr lang="en-US" sz="3000"/>
          </a:p>
          <a:p>
            <a:r>
              <a:rPr lang="en-US" sz="3000" b="1"/>
              <a:t>3. “How will teachers check attendance inthe future?” Lan asked Nam.</a:t>
            </a:r>
          </a:p>
          <a:p>
            <a:r>
              <a:rPr lang="en-US" sz="3000"/>
              <a:t>_______________________________.</a:t>
            </a:r>
          </a:p>
          <a:p>
            <a:pPr algn="just"/>
            <a:endParaRPr lang="en-US" sz="3000"/>
          </a:p>
        </p:txBody>
      </p:sp>
      <p:sp>
        <p:nvSpPr>
          <p:cNvPr id="36" name="Text Box 35"/>
          <p:cNvSpPr txBox="1"/>
          <p:nvPr/>
        </p:nvSpPr>
        <p:spPr>
          <a:xfrm>
            <a:off x="563880" y="2097405"/>
            <a:ext cx="113442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sym typeface="+mn-ea"/>
              </a:rPr>
              <a:t>My friend asked me what planet I wanted to visit.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14985" y="3498850"/>
            <a:ext cx="115271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sym typeface="+mn-ea"/>
              </a:rPr>
              <a:t>She told me (that) she was reading a book about future ways of communication then. </a:t>
            </a:r>
          </a:p>
          <a:p>
            <a:pPr algn="just"/>
            <a:endParaRPr lang="en-US" sz="3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472440" y="4786630"/>
            <a:ext cx="115271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sym typeface="+mn-ea"/>
              </a:rPr>
              <a:t>Lan asked Nam how teachers would check attendance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7411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0190" y="1864995"/>
            <a:ext cx="1184719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/>
              <a:t>4. “We are having a video conference with other clubs next week,” our club president said.</a:t>
            </a:r>
          </a:p>
          <a:p>
            <a:r>
              <a:rPr lang="en-US" sz="3000"/>
              <a:t>_______________________________.</a:t>
            </a:r>
          </a:p>
          <a:p>
            <a:endParaRPr lang="en-US" sz="3000" b="1"/>
          </a:p>
          <a:p>
            <a:endParaRPr lang="en-US" sz="3000" b="1"/>
          </a:p>
          <a:p>
            <a:r>
              <a:rPr lang="en-US" sz="3000" b="1"/>
              <a:t>5. I asked my mum, “When will there be a full moon?”</a:t>
            </a:r>
          </a:p>
          <a:p>
            <a:r>
              <a:rPr lang="en-US" sz="3000"/>
              <a:t>_______________________________.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241935" y="2820035"/>
            <a:ext cx="11527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sym typeface="+mn-ea"/>
              </a:rPr>
              <a:t>Our club president said (that) we were having a video conference with other clubs the next/following week.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19405" y="4623435"/>
            <a:ext cx="115271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sym typeface="+mn-ea"/>
              </a:rPr>
              <a:t>I asked my mum when there would be a full moon.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138160" y="57461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23" y="99905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96" y="2453580"/>
            <a:ext cx="977022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2800" dirty="0">
                <a:sym typeface="+mn-ea"/>
              </a:rPr>
              <a:t>Review the language they have studied from Unit 10 to 12.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055944"/>
            <a:ext cx="814985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Review vocabulary &amp; grammar </a:t>
            </a:r>
            <a:r>
              <a:rPr lang="en-US" sz="2800"/>
              <a:t>(unit 10-12)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Prepare for the next lesson.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90718" y="1839389"/>
            <a:ext cx="322643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 descr="основные-rgb-235513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295" y="2474595"/>
            <a:ext cx="7471410" cy="37357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15130" y="101600"/>
            <a:ext cx="828040" cy="709295"/>
            <a:chOff x="2180974" y="148629"/>
            <a:chExt cx="712319" cy="709214"/>
          </a:xfrm>
        </p:grpSpPr>
        <p:sp>
          <p:nvSpPr>
            <p:cNvPr id="8" name="Oval 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hord 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40"/>
          <p:cNvSpPr txBox="1"/>
          <p:nvPr/>
        </p:nvSpPr>
        <p:spPr>
          <a:xfrm>
            <a:off x="1618615" y="181610"/>
            <a:ext cx="36493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3987165" y="104140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5347970" y="110490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10-11-12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236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51585"/>
            <a:ext cx="4658995" cy="640270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435" y="4483100"/>
            <a:ext cx="1981200" cy="22580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0330" y="272986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3765" y="864235"/>
            <a:ext cx="738632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Work in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One students from each team comes to the board.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Teacher gives them a sentence.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-That person will then whisper what she/he heard to the next person. (Each person can only say, "Can you please repeat that?" one time)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The last student will speak out loud the sentence.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236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51585"/>
            <a:ext cx="4658995" cy="640270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0330" y="272986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9640" y="4361180"/>
            <a:ext cx="1981200" cy="22580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047615" y="2453005"/>
            <a:ext cx="63061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sym typeface="+mn-ea"/>
              </a:rPr>
              <a:t>1.We can’t connect the Internet in this room.</a:t>
            </a:r>
          </a:p>
          <a:p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236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51585"/>
            <a:ext cx="4658995" cy="640270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0330" y="272986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9640" y="4361180"/>
            <a:ext cx="1981200" cy="22580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047615" y="2453005"/>
            <a:ext cx="6306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sym typeface="+mn-ea"/>
              </a:rPr>
              <a:t>2.There are eigth planets in our solar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2361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51585"/>
            <a:ext cx="4658995" cy="640270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0330" y="272986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9640" y="4361180"/>
            <a:ext cx="1981200" cy="22580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047615" y="2453005"/>
            <a:ext cx="63061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FF0000"/>
                </a:solidFill>
                <a:sym typeface="+mn-ea"/>
              </a:rPr>
              <a:t>3.I have one TV, one radio and two tables.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9906" y="1264773"/>
            <a:ext cx="802263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word which has a different stress pattern from that of the others.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45" y="1254760"/>
            <a:ext cx="1364615" cy="502920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1152525"/>
            <a:ext cx="1312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1365250" y="2180590"/>
          <a:ext cx="10331450" cy="3369945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87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6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A. referee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B. amazing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C. historic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D. invention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A.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B.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C. Japanese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D. difficult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272665" y="2124075"/>
            <a:ext cx="38798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4525" y="3633470"/>
            <a:ext cx="38798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288030" y="2077720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824095" y="2040890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621905" y="2077720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764395" y="2071370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673985" y="3467100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619625" y="3467100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493885" y="3512185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8067040" y="3532505"/>
            <a:ext cx="634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6" grpId="0"/>
      <p:bldP spid="6" grpId="1"/>
      <p:bldP spid="2" grpId="0"/>
      <p:bldP spid="2" grpId="1"/>
      <p:bldP spid="3" grpId="0"/>
      <p:bldP spid="3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68830" y="1152525"/>
            <a:ext cx="961771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out loud with the correct stress. How many stressed words are there in each sentence?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45" y="1254760"/>
            <a:ext cx="1364615" cy="502920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1152525"/>
            <a:ext cx="1312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5605" y="2672080"/>
            <a:ext cx="1071054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3.</a:t>
            </a:r>
            <a:r>
              <a:rPr lang="en-US" sz="4000"/>
              <a:t> How will people travel to work in the future?</a:t>
            </a:r>
          </a:p>
          <a:p>
            <a:endParaRPr lang="en-US" sz="4000"/>
          </a:p>
          <a:p>
            <a:r>
              <a:rPr lang="en-US" sz="4000" b="1">
                <a:solidFill>
                  <a:schemeClr val="accent2"/>
                </a:solidFill>
              </a:rPr>
              <a:t>4.</a:t>
            </a:r>
            <a:r>
              <a:rPr lang="en-US" sz="4000"/>
              <a:t> </a:t>
            </a:r>
            <a:r>
              <a:rPr lang="en-US" sz="4000" b="1"/>
              <a:t>A:</a:t>
            </a:r>
            <a:r>
              <a:rPr lang="en-US" sz="4000"/>
              <a:t> Will technology replace humans in the future?</a:t>
            </a:r>
          </a:p>
          <a:p>
            <a:endParaRPr lang="en-US" sz="4000"/>
          </a:p>
          <a:p>
            <a:r>
              <a:rPr lang="en-US" sz="4000"/>
              <a:t>  </a:t>
            </a:r>
            <a:r>
              <a:rPr lang="en-US" sz="4000" b="1"/>
              <a:t>  B: </a:t>
            </a:r>
            <a:r>
              <a:rPr lang="en-US" sz="4000"/>
              <a:t>No, it won’t.</a:t>
            </a:r>
          </a:p>
        </p:txBody>
      </p:sp>
      <p:sp>
        <p:nvSpPr>
          <p:cNvPr id="3" name="Oval 2"/>
          <p:cNvSpPr/>
          <p:nvPr/>
        </p:nvSpPr>
        <p:spPr>
          <a:xfrm>
            <a:off x="1002030" y="2576830"/>
            <a:ext cx="106680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02255" y="2672080"/>
            <a:ext cx="96012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57675" y="2672080"/>
            <a:ext cx="83185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65850" y="2672080"/>
            <a:ext cx="113347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02345" y="2672080"/>
            <a:ext cx="594360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498475" y="3199765"/>
            <a:ext cx="11693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=&gt; 5 stressed words. </a:t>
            </a:r>
          </a:p>
        </p:txBody>
      </p:sp>
      <p:sp>
        <p:nvSpPr>
          <p:cNvPr id="15" name="Oval 14"/>
          <p:cNvSpPr/>
          <p:nvPr/>
        </p:nvSpPr>
        <p:spPr>
          <a:xfrm>
            <a:off x="3384550" y="3906520"/>
            <a:ext cx="62674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60340" y="3906520"/>
            <a:ext cx="112204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11290" y="3900805"/>
            <a:ext cx="62674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540875" y="3906520"/>
            <a:ext cx="55181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414020" y="4547235"/>
            <a:ext cx="11693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=&gt; 4 stressed words. </a:t>
            </a:r>
          </a:p>
        </p:txBody>
      </p:sp>
      <p:sp>
        <p:nvSpPr>
          <p:cNvPr id="26" name="Oval 25"/>
          <p:cNvSpPr/>
          <p:nvPr/>
        </p:nvSpPr>
        <p:spPr>
          <a:xfrm>
            <a:off x="1530350" y="5033010"/>
            <a:ext cx="62674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802255" y="5140960"/>
            <a:ext cx="1209675" cy="711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434340" y="5727065"/>
            <a:ext cx="11693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=&gt; 2 stressed words. </a:t>
            </a:r>
          </a:p>
        </p:txBody>
      </p:sp>
      <p:pic>
        <p:nvPicPr>
          <p:cNvPr id="30" name="08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123565" y="1767840"/>
            <a:ext cx="887095" cy="791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5" dur="3721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4" grpId="0"/>
      <p:bldP spid="14" grpId="1"/>
      <p:bldP spid="15" grpId="0" bldLvl="0" animBg="1"/>
      <p:bldP spid="15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/>
      <p:bldP spid="25" grpId="1"/>
      <p:bldP spid="26" grpId="0" bldLvl="0" animBg="1"/>
      <p:bldP spid="26" grpId="1" animBg="1"/>
      <p:bldP spid="27" grpId="0" bldLvl="0" animBg="1"/>
      <p:bldP spid="27" grpId="1" animBg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68830" y="1152525"/>
            <a:ext cx="961771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a suitable arrow above each underlined word to show intonation. Then listen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45" y="1254760"/>
            <a:ext cx="1364615" cy="502920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1152525"/>
            <a:ext cx="1312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08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7299325" y="1562100"/>
            <a:ext cx="779145" cy="7791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085215" y="2261235"/>
            <a:ext cx="10440035" cy="378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 </a:t>
            </a:r>
            <a:r>
              <a:rPr lang="en-US" sz="4000"/>
              <a:t>I can remember the names of some planets,</a:t>
            </a:r>
          </a:p>
          <a:p>
            <a:pPr algn="just"/>
            <a:endParaRPr lang="en-US" sz="4000"/>
          </a:p>
          <a:p>
            <a:pPr algn="just"/>
            <a:r>
              <a:rPr lang="en-US" sz="4000"/>
              <a:t> such as Venus, Neptune, and Mars.</a:t>
            </a:r>
          </a:p>
          <a:p>
            <a:pPr algn="just"/>
            <a:endParaRPr lang="en-US" sz="4000"/>
          </a:p>
          <a:p>
            <a:pPr algn="just"/>
            <a:r>
              <a:rPr lang="en-US" sz="4000" b="1"/>
              <a:t>6.</a:t>
            </a:r>
            <a:r>
              <a:rPr lang="en-US" sz="4000"/>
              <a:t> They have a TV, a fridge, a table, and four chairs.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81020" y="330009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97145" y="3299460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58075" y="3212465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70450" y="4497070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23025" y="453961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223250" y="4572000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39290" y="5304155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3" dur="38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775</Words>
  <Application>Microsoft Office PowerPoint</Application>
  <PresentationFormat>Widescreen</PresentationFormat>
  <Paragraphs>135</Paragraphs>
  <Slides>16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214</cp:revision>
  <dcterms:created xsi:type="dcterms:W3CDTF">2020-12-09T02:04:00Z</dcterms:created>
  <dcterms:modified xsi:type="dcterms:W3CDTF">2024-05-03T02:28:41Z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