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71" r:id="rId2"/>
    <p:sldId id="256" r:id="rId3"/>
    <p:sldId id="433" r:id="rId4"/>
    <p:sldId id="435" r:id="rId5"/>
    <p:sldId id="436" r:id="rId6"/>
    <p:sldId id="480" r:id="rId7"/>
    <p:sldId id="437" r:id="rId8"/>
    <p:sldId id="316" r:id="rId9"/>
    <p:sldId id="418" r:id="rId10"/>
    <p:sldId id="419" r:id="rId11"/>
    <p:sldId id="469" r:id="rId12"/>
    <p:sldId id="470" r:id="rId13"/>
    <p:sldId id="471" r:id="rId14"/>
    <p:sldId id="472" r:id="rId15"/>
    <p:sldId id="387" r:id="rId16"/>
    <p:sldId id="330"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4">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92A9"/>
    <a:srgbClr val="EF4B66"/>
    <a:srgbClr val="B21313"/>
    <a:srgbClr val="FBCDCD"/>
    <a:srgbClr val="F7A5A5"/>
    <a:srgbClr val="F37D91"/>
    <a:srgbClr val="F26649"/>
    <a:srgbClr val="F3F6F6"/>
    <a:srgbClr val="D8E5E5"/>
    <a:srgbClr val="3B87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69" autoAdjust="0"/>
    <p:restoredTop sz="94660"/>
  </p:normalViewPr>
  <p:slideViewPr>
    <p:cSldViewPr snapToGrid="0" showGuides="1">
      <p:cViewPr varScale="1">
        <p:scale>
          <a:sx n="63" d="100"/>
          <a:sy n="63" d="100"/>
        </p:scale>
        <p:origin x="933" y="51"/>
      </p:cViewPr>
      <p:guideLst>
        <p:guide orient="horz" pos="2114"/>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1">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AA37794-5E27-4DDA-B12E-298686F5888D}" type="doc">
      <dgm:prSet loTypeId="urn:microsoft.com/office/officeart/2005/8/layout/list1#1" loCatId="list" qsTypeId="urn:microsoft.com/office/officeart/2005/8/quickstyle/simple3#1" qsCatId="simple" csTypeId="urn:microsoft.com/office/officeart/2005/8/colors/colorful2#1" csCatId="colorful" phldr="1"/>
      <dgm:spPr/>
      <dgm:t>
        <a:bodyPr/>
        <a:lstStyle/>
        <a:p>
          <a:endParaRPr lang="en-US"/>
        </a:p>
      </dgm:t>
    </dgm:pt>
    <dgm:pt modelId="{8AE4A381-C505-4165-B0F6-72A547C19C85}">
      <dgm:prSet phldrT="[Text]" phldr="0" custT="1"/>
      <dgm:spPr>
        <a:solidFill>
          <a:srgbClr val="EF4B66"/>
        </a:solidFill>
      </dgm:spPr>
      <dgm:t>
        <a:bodyPr vert="horz" wrap="square"/>
        <a:lstStyle/>
        <a:p>
          <a:pPr algn="ctr">
            <a:lnSpc>
              <a:spcPct val="100000"/>
            </a:lnSpc>
            <a:spcBef>
              <a:spcPct val="0"/>
            </a:spcBef>
            <a:spcAft>
              <a:spcPct val="35000"/>
            </a:spcAft>
          </a:pPr>
          <a:r>
            <a:rPr lang="en-US" sz="4000" dirty="0">
              <a:solidFill>
                <a:schemeClr val="bg1"/>
              </a:solidFill>
            </a:rPr>
            <a:t>GRAMMAR</a:t>
          </a:r>
        </a:p>
      </dgm:t>
    </dgm:pt>
    <dgm:pt modelId="{5F988EE9-51EC-4EE7-9568-746F6FAF90B9}" type="parTrans" cxnId="{1112BBED-3E04-4E50-BF14-2117093176F6}">
      <dgm:prSet/>
      <dgm:spPr/>
      <dgm:t>
        <a:bodyPr/>
        <a:lstStyle/>
        <a:p>
          <a:endParaRPr lang="en-US"/>
        </a:p>
      </dgm:t>
    </dgm:pt>
    <dgm:pt modelId="{3591CDED-9223-497A-B3C9-B81FBCAA605A}" type="sibTrans" cxnId="{1112BBED-3E04-4E50-BF14-2117093176F6}">
      <dgm:prSet/>
      <dgm:spPr/>
      <dgm:t>
        <a:bodyPr/>
        <a:lstStyle/>
        <a:p>
          <a:endParaRPr lang="en-US"/>
        </a:p>
      </dgm:t>
    </dgm:pt>
    <dgm:pt modelId="{BEBFA14B-9B40-4103-84A4-38ECEF66E937}" type="pres">
      <dgm:prSet presAssocID="{AAA37794-5E27-4DDA-B12E-298686F5888D}" presName="linear" presStyleCnt="0">
        <dgm:presLayoutVars>
          <dgm:dir/>
          <dgm:animLvl val="lvl"/>
          <dgm:resizeHandles val="exact"/>
        </dgm:presLayoutVars>
      </dgm:prSet>
      <dgm:spPr/>
    </dgm:pt>
    <dgm:pt modelId="{65BDE73A-EF1C-4F0B-B738-EC9506EC3EB6}" type="pres">
      <dgm:prSet presAssocID="{8AE4A381-C505-4165-B0F6-72A547C19C85}" presName="parentLin" presStyleCnt="0"/>
      <dgm:spPr/>
    </dgm:pt>
    <dgm:pt modelId="{39089052-8674-4477-9BFB-07FBFFFFD8C8}" type="pres">
      <dgm:prSet presAssocID="{8AE4A381-C505-4165-B0F6-72A547C19C85}" presName="parentLeftMargin" presStyleLbl="node1" presStyleIdx="0" presStyleCnt="1"/>
      <dgm:spPr/>
    </dgm:pt>
    <dgm:pt modelId="{EF919B30-8E50-4BE5-BFF9-A011BC59CF55}" type="pres">
      <dgm:prSet presAssocID="{8AE4A381-C505-4165-B0F6-72A547C19C85}" presName="parentText" presStyleLbl="node1" presStyleIdx="0" presStyleCnt="1">
        <dgm:presLayoutVars>
          <dgm:chMax val="0"/>
          <dgm:bulletEnabled val="1"/>
        </dgm:presLayoutVars>
      </dgm:prSet>
      <dgm:spPr/>
    </dgm:pt>
    <dgm:pt modelId="{F8662491-2000-4CC6-BEEC-D1859AFD2268}" type="pres">
      <dgm:prSet presAssocID="{8AE4A381-C505-4165-B0F6-72A547C19C85}" presName="negativeSpace" presStyleCnt="0"/>
      <dgm:spPr/>
    </dgm:pt>
    <dgm:pt modelId="{E928C619-1DE9-419E-A5FA-3C9A247B8E43}" type="pres">
      <dgm:prSet presAssocID="{8AE4A381-C505-4165-B0F6-72A547C19C85}" presName="childText" presStyleLbl="conFgAcc1" presStyleIdx="0" presStyleCnt="1">
        <dgm:presLayoutVars>
          <dgm:bulletEnabled val="1"/>
        </dgm:presLayoutVars>
      </dgm:prSet>
      <dgm:spPr/>
    </dgm:pt>
  </dgm:ptLst>
  <dgm:cxnLst>
    <dgm:cxn modelId="{D4CCEF06-DDA4-4737-B3E0-492C45FB8802}" type="presOf" srcId="{8AE4A381-C505-4165-B0F6-72A547C19C85}" destId="{EF919B30-8E50-4BE5-BFF9-A011BC59CF55}" srcOrd="1" destOrd="0" presId="urn:microsoft.com/office/officeart/2005/8/layout/list1#1"/>
    <dgm:cxn modelId="{8F015AD3-7B87-4C3A-A7CE-C43010A04E5C}" type="presOf" srcId="{8AE4A381-C505-4165-B0F6-72A547C19C85}" destId="{39089052-8674-4477-9BFB-07FBFFFFD8C8}" srcOrd="0" destOrd="0" presId="urn:microsoft.com/office/officeart/2005/8/layout/list1#1"/>
    <dgm:cxn modelId="{86FAEEEC-9DB0-41A6-925A-3F45C9AE3EB6}" type="presOf" srcId="{AAA37794-5E27-4DDA-B12E-298686F5888D}" destId="{BEBFA14B-9B40-4103-84A4-38ECEF66E937}" srcOrd="0" destOrd="0" presId="urn:microsoft.com/office/officeart/2005/8/layout/list1#1"/>
    <dgm:cxn modelId="{1112BBED-3E04-4E50-BF14-2117093176F6}" srcId="{AAA37794-5E27-4DDA-B12E-298686F5888D}" destId="{8AE4A381-C505-4165-B0F6-72A547C19C85}" srcOrd="0" destOrd="0" parTransId="{5F988EE9-51EC-4EE7-9568-746F6FAF90B9}" sibTransId="{3591CDED-9223-497A-B3C9-B81FBCAA605A}"/>
    <dgm:cxn modelId="{AB01B55F-0B3D-4C7F-8959-66E3BC4E4033}" type="presParOf" srcId="{BEBFA14B-9B40-4103-84A4-38ECEF66E937}" destId="{65BDE73A-EF1C-4F0B-B738-EC9506EC3EB6}" srcOrd="0" destOrd="0" presId="urn:microsoft.com/office/officeart/2005/8/layout/list1#1"/>
    <dgm:cxn modelId="{2C8B4475-02E0-4C3F-9661-CB80EA70928A}" type="presParOf" srcId="{65BDE73A-EF1C-4F0B-B738-EC9506EC3EB6}" destId="{39089052-8674-4477-9BFB-07FBFFFFD8C8}" srcOrd="0" destOrd="0" presId="urn:microsoft.com/office/officeart/2005/8/layout/list1#1"/>
    <dgm:cxn modelId="{20D81254-2BCC-4B71-8F02-E3B10813009C}" type="presParOf" srcId="{65BDE73A-EF1C-4F0B-B738-EC9506EC3EB6}" destId="{EF919B30-8E50-4BE5-BFF9-A011BC59CF55}" srcOrd="1" destOrd="0" presId="urn:microsoft.com/office/officeart/2005/8/layout/list1#1"/>
    <dgm:cxn modelId="{2FCBCA88-7F46-4919-B20D-6A2DC6774F29}" type="presParOf" srcId="{BEBFA14B-9B40-4103-84A4-38ECEF66E937}" destId="{F8662491-2000-4CC6-BEEC-D1859AFD2268}" srcOrd="1" destOrd="0" presId="urn:microsoft.com/office/officeart/2005/8/layout/list1#1"/>
    <dgm:cxn modelId="{5C91F28A-F3E6-4CE1-9718-CF9259EA7CC5}" type="presParOf" srcId="{BEBFA14B-9B40-4103-84A4-38ECEF66E937}" destId="{E928C619-1DE9-419E-A5FA-3C9A247B8E43}" srcOrd="2" destOrd="0" presId="urn:microsoft.com/office/officeart/2005/8/layout/list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28C619-1DE9-419E-A5FA-3C9A247B8E43}">
      <dsp:nvSpPr>
        <dsp:cNvPr id="0" name=""/>
        <dsp:cNvSpPr/>
      </dsp:nvSpPr>
      <dsp:spPr>
        <a:xfrm>
          <a:off x="0" y="1171047"/>
          <a:ext cx="6280785" cy="16380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F919B30-8E50-4BE5-BFF9-A011BC59CF55}">
      <dsp:nvSpPr>
        <dsp:cNvPr id="0" name=""/>
        <dsp:cNvSpPr/>
      </dsp:nvSpPr>
      <dsp:spPr>
        <a:xfrm>
          <a:off x="314039" y="211647"/>
          <a:ext cx="4396549" cy="1918800"/>
        </a:xfrm>
        <a:prstGeom prst="roundRect">
          <a:avLst/>
        </a:prstGeom>
        <a:solidFill>
          <a:srgbClr val="EF4B6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6179" tIns="0" rIns="166179" bIns="0" numCol="1" spcCol="1270" anchor="ctr" anchorCtr="0">
          <a:noAutofit/>
        </a:bodyPr>
        <a:lstStyle/>
        <a:p>
          <a:pPr marL="0" lvl="0" indent="0" algn="ctr" defTabSz="1778000">
            <a:lnSpc>
              <a:spcPct val="100000"/>
            </a:lnSpc>
            <a:spcBef>
              <a:spcPct val="0"/>
            </a:spcBef>
            <a:spcAft>
              <a:spcPct val="35000"/>
            </a:spcAft>
            <a:buNone/>
          </a:pPr>
          <a:r>
            <a:rPr lang="en-US" sz="4000" kern="1200" dirty="0">
              <a:solidFill>
                <a:schemeClr val="bg1"/>
              </a:solidFill>
            </a:rPr>
            <a:t>GRAMMAR</a:t>
          </a:r>
        </a:p>
      </dsp:txBody>
      <dsp:txXfrm>
        <a:off x="407707" y="305315"/>
        <a:ext cx="4209213" cy="1731464"/>
      </dsp:txXfrm>
    </dsp:sp>
  </dsp:spTree>
</dsp:drawing>
</file>

<file path=ppt/diagrams/layout1.xml><?xml version="1.0" encoding="utf-8"?>
<dgm:layoutDef xmlns:dgm="http://schemas.openxmlformats.org/drawingml/2006/diagram" xmlns:a="http://schemas.openxmlformats.org/drawingml/2006/main" uniqueId="urn:microsoft.com/office/officeart/2005/8/layout/list1#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rSet qsTypeId="urn:microsoft.com/office/officeart/2005/8/quickstyle/simple5"/>
        </dgm:pt>
        <dgm:pt modelId="1"/>
        <dgm:pt modelId="2"/>
      </dgm:ptLst>
      <dgm:cxnLst>
        <dgm:cxn modelId="4" srcId="0" destId="1" srcOrd="0" destOrd="0"/>
        <dgm:cxn modelId="5"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1">
  <dgm:title val=""/>
  <dgm:desc val=""/>
  <dgm:catLst>
    <dgm:cat type="simple" pri="103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03/05/2024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03/05/2024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03/05/2024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03/05/2024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03/05/2024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03/05/2024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03/05/2024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03/05/2024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03/05/2024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03/05/2024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03/05/2024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03/05/2024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03/05/2024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07/relationships/hdphoto" Target="../media/hdphoto1.wdp"/><Relationship Id="rId7" Type="http://schemas.openxmlformats.org/officeDocument/2006/relationships/diagramColors" Target="../diagrams/colors1.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892810" y="1298575"/>
            <a:ext cx="11291570" cy="460375"/>
          </a:xfrm>
          <a:prstGeom prst="rect">
            <a:avLst/>
          </a:prstGeom>
          <a:noFill/>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 Put the words and phrases in the correct order to make reported questions.</a:t>
            </a:r>
          </a:p>
        </p:txBody>
      </p:sp>
      <p:sp>
        <p:nvSpPr>
          <p:cNvPr id="16" name="Rounded Rectangle 15"/>
          <p:cNvSpPr/>
          <p:nvPr/>
        </p:nvSpPr>
        <p:spPr>
          <a:xfrm>
            <a:off x="487067" y="1254947"/>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52" y="1152307"/>
            <a:ext cx="397035" cy="706755"/>
          </a:xfrm>
          <a:prstGeom prst="rect">
            <a:avLst/>
          </a:prstGeom>
          <a:noFill/>
        </p:spPr>
        <p:txBody>
          <a:bodyPr wrap="square" rtlCol="0">
            <a:spAutoFit/>
          </a:bodyPr>
          <a:lstStyle/>
          <a:p>
            <a:pPr algn="ctr"/>
            <a:r>
              <a:rPr lang="en-US" altLang="vi-VN" sz="4000" b="1" dirty="0">
                <a:solidFill>
                  <a:schemeClr val="bg1"/>
                </a:solidFill>
                <a:latin typeface="Myriad Pro" pitchFamily="34" charset="0"/>
              </a:rPr>
              <a:t>2</a:t>
            </a:r>
          </a:p>
        </p:txBody>
      </p:sp>
      <p:sp>
        <p:nvSpPr>
          <p:cNvPr id="8" name="TextBox 7"/>
          <p:cNvSpPr txBox="1"/>
          <p:nvPr/>
        </p:nvSpPr>
        <p:spPr>
          <a:xfrm>
            <a:off x="487067" y="186930"/>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PRACTICE</a:t>
            </a:r>
          </a:p>
        </p:txBody>
      </p:sp>
      <p:sp>
        <p:nvSpPr>
          <p:cNvPr id="5" name="Text Box 4"/>
          <p:cNvSpPr txBox="1"/>
          <p:nvPr/>
        </p:nvSpPr>
        <p:spPr>
          <a:xfrm>
            <a:off x="358775" y="1843405"/>
            <a:ext cx="12806680" cy="4707890"/>
          </a:xfrm>
          <a:prstGeom prst="rect">
            <a:avLst/>
          </a:prstGeom>
          <a:noFill/>
        </p:spPr>
        <p:txBody>
          <a:bodyPr wrap="square" rtlCol="0" anchor="t">
            <a:spAutoFit/>
          </a:bodyPr>
          <a:lstStyle/>
          <a:p>
            <a:r>
              <a:rPr lang="en-US" sz="2500"/>
              <a:t>1. how many moons / My little brother / asked me / had / Venus / .</a:t>
            </a:r>
          </a:p>
          <a:p>
            <a:r>
              <a:rPr lang="en-US" sz="2500"/>
              <a:t>-&gt;</a:t>
            </a:r>
            <a:r>
              <a:rPr lang="en-US" sz="2500" b="1">
                <a:solidFill>
                  <a:srgbClr val="C00000"/>
                </a:solidFill>
              </a:rPr>
              <a:t> My little brother asked me how many moons Venus had. </a:t>
            </a:r>
          </a:p>
          <a:p>
            <a:r>
              <a:rPr lang="en-US" sz="2500"/>
              <a:t>2. which / She / planet / the closest / wanted to know / was / to the sun / .</a:t>
            </a:r>
          </a:p>
          <a:p>
            <a:r>
              <a:rPr lang="en-US" sz="2500"/>
              <a:t>-&gt; </a:t>
            </a:r>
            <a:r>
              <a:rPr lang="en-US" sz="2500" b="1">
                <a:solidFill>
                  <a:srgbClr val="C00000"/>
                </a:solidFill>
                <a:sym typeface="+mn-ea"/>
              </a:rPr>
              <a:t>She wanted to know which planet was the closest to the sun. </a:t>
            </a:r>
          </a:p>
          <a:p>
            <a:r>
              <a:rPr lang="en-US" sz="2500"/>
              <a:t>3. asked the scientists / The journalist / what / for / were using / telescopes / </a:t>
            </a:r>
          </a:p>
          <a:p>
            <a:r>
              <a:rPr lang="en-US" sz="2500"/>
              <a:t>in space / they / .</a:t>
            </a:r>
          </a:p>
          <a:p>
            <a:r>
              <a:rPr lang="en-US" sz="2500"/>
              <a:t>-&gt; </a:t>
            </a:r>
            <a:r>
              <a:rPr lang="en-US" sz="2500" b="1">
                <a:solidFill>
                  <a:srgbClr val="C00000"/>
                </a:solidFill>
                <a:sym typeface="+mn-ea"/>
              </a:rPr>
              <a:t>The journalist asked the scientists what they were using telescopes in space for. </a:t>
            </a:r>
          </a:p>
          <a:p>
            <a:r>
              <a:rPr lang="en-US" sz="2500">
                <a:sym typeface="+mn-ea"/>
              </a:rPr>
              <a:t>4. wanted to know / when / The scientists / travel to Mars / would be able to / humans / .</a:t>
            </a:r>
            <a:endParaRPr lang="en-US" sz="2500"/>
          </a:p>
          <a:p>
            <a:r>
              <a:rPr lang="en-US" sz="2500">
                <a:sym typeface="+mn-ea"/>
              </a:rPr>
              <a:t>-&gt; </a:t>
            </a:r>
            <a:r>
              <a:rPr lang="en-US" sz="2500" b="1">
                <a:solidFill>
                  <a:srgbClr val="C00000"/>
                </a:solidFill>
                <a:sym typeface="+mn-ea"/>
              </a:rPr>
              <a:t>The scientists wanted to know when humans would be able to travel to Mars.</a:t>
            </a:r>
            <a:endParaRPr lang="en-US" sz="2500">
              <a:sym typeface="+mn-ea"/>
            </a:endParaRPr>
          </a:p>
          <a:p>
            <a:r>
              <a:rPr lang="en-US" sz="2500">
                <a:sym typeface="+mn-ea"/>
              </a:rPr>
              <a:t>5. He / what / were / asked the professor / to have life / for a planet / the conditions /</a:t>
            </a:r>
          </a:p>
          <a:p>
            <a:r>
              <a:rPr lang="en-US" sz="2500">
                <a:sym typeface="+mn-ea"/>
              </a:rPr>
              <a:t>on it / .</a:t>
            </a:r>
            <a:endParaRPr lang="en-US" sz="2500"/>
          </a:p>
          <a:p>
            <a:r>
              <a:rPr lang="en-US" sz="2500">
                <a:sym typeface="+mn-ea"/>
              </a:rPr>
              <a:t>-&gt; </a:t>
            </a:r>
            <a:r>
              <a:rPr lang="en-US" sz="2500" b="1">
                <a:solidFill>
                  <a:srgbClr val="C00000"/>
                </a:solidFill>
                <a:sym typeface="+mn-ea"/>
              </a:rPr>
              <a:t>He asked the professor what the conditions were for a planet to have life on it.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wipe(down)">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animEffect transition="in" filter="wipe(down)">
                                      <p:cBhvr>
                                        <p:cTn id="17" dur="500"/>
                                        <p:tgtEl>
                                          <p:spTgt spid="5">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8" end="8"/>
                                            </p:txEl>
                                          </p:spTgt>
                                        </p:tgtEl>
                                        <p:attrNameLst>
                                          <p:attrName>style.visibility</p:attrName>
                                        </p:attrNameLst>
                                      </p:cBhvr>
                                      <p:to>
                                        <p:strVal val="visible"/>
                                      </p:to>
                                    </p:set>
                                    <p:animEffect transition="in" filter="wipe(down)">
                                      <p:cBhvr>
                                        <p:cTn id="22" dur="500"/>
                                        <p:tgtEl>
                                          <p:spTgt spid="5">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11" end="11"/>
                                            </p:txEl>
                                          </p:spTgt>
                                        </p:tgtEl>
                                        <p:attrNameLst>
                                          <p:attrName>style.visibility</p:attrName>
                                        </p:attrNameLst>
                                      </p:cBhvr>
                                      <p:to>
                                        <p:strVal val="visible"/>
                                      </p:to>
                                    </p:set>
                                    <p:animEffect transition="in" filter="wipe(down)">
                                      <p:cBhvr>
                                        <p:cTn id="27"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974090" y="1298575"/>
            <a:ext cx="11291570" cy="460375"/>
          </a:xfrm>
          <a:prstGeom prst="rect">
            <a:avLst/>
          </a:prstGeom>
          <a:noFill/>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Change the following questions into reported questions. </a:t>
            </a:r>
          </a:p>
        </p:txBody>
      </p:sp>
      <p:sp>
        <p:nvSpPr>
          <p:cNvPr id="16" name="Rounded Rectangle 15"/>
          <p:cNvSpPr/>
          <p:nvPr/>
        </p:nvSpPr>
        <p:spPr>
          <a:xfrm>
            <a:off x="487067" y="1254947"/>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52" y="1152307"/>
            <a:ext cx="397035" cy="706755"/>
          </a:xfrm>
          <a:prstGeom prst="rect">
            <a:avLst/>
          </a:prstGeom>
          <a:noFill/>
        </p:spPr>
        <p:txBody>
          <a:bodyPr wrap="square" rtlCol="0">
            <a:spAutoFit/>
          </a:bodyPr>
          <a:lstStyle/>
          <a:p>
            <a:pPr algn="ctr"/>
            <a:r>
              <a:rPr lang="en-US" altLang="vi-VN" sz="4000" b="1" dirty="0">
                <a:solidFill>
                  <a:schemeClr val="bg1"/>
                </a:solidFill>
                <a:latin typeface="Myriad Pro" pitchFamily="34" charset="0"/>
              </a:rPr>
              <a:t>3</a:t>
            </a:r>
          </a:p>
        </p:txBody>
      </p:sp>
      <p:sp>
        <p:nvSpPr>
          <p:cNvPr id="8" name="TextBox 7"/>
          <p:cNvSpPr txBox="1"/>
          <p:nvPr/>
        </p:nvSpPr>
        <p:spPr>
          <a:xfrm>
            <a:off x="487067" y="186930"/>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PRACTICE</a:t>
            </a:r>
          </a:p>
        </p:txBody>
      </p:sp>
      <p:sp>
        <p:nvSpPr>
          <p:cNvPr id="5" name="Text Box 4"/>
          <p:cNvSpPr txBox="1"/>
          <p:nvPr/>
        </p:nvSpPr>
        <p:spPr>
          <a:xfrm>
            <a:off x="94615" y="1843405"/>
            <a:ext cx="12806680" cy="3938270"/>
          </a:xfrm>
          <a:prstGeom prst="rect">
            <a:avLst/>
          </a:prstGeom>
          <a:noFill/>
        </p:spPr>
        <p:txBody>
          <a:bodyPr wrap="square" rtlCol="0" anchor="t">
            <a:spAutoFit/>
          </a:bodyPr>
          <a:lstStyle/>
          <a:p>
            <a:r>
              <a:rPr lang="en-US" sz="2500"/>
              <a:t>1. “Who will be the first to step on Mars?” Mary asked the scientist.</a:t>
            </a:r>
          </a:p>
          <a:p>
            <a:r>
              <a:rPr lang="en-US" sz="2500"/>
              <a:t>-&gt;</a:t>
            </a:r>
            <a:r>
              <a:rPr lang="en-US" sz="2500" b="1">
                <a:solidFill>
                  <a:srgbClr val="C00000"/>
                </a:solidFill>
              </a:rPr>
              <a:t> Mary asked the scientist who would be the first to step on Mars.  </a:t>
            </a:r>
          </a:p>
          <a:p>
            <a:r>
              <a:rPr lang="en-US" sz="2500"/>
              <a:t>2. “How fast can a UFO travel?” I asked my father.</a:t>
            </a:r>
          </a:p>
          <a:p>
            <a:r>
              <a:rPr lang="en-US" sz="2500"/>
              <a:t>-&gt; </a:t>
            </a:r>
            <a:r>
              <a:rPr lang="en-US" sz="2500" b="1">
                <a:solidFill>
                  <a:srgbClr val="C00000"/>
                </a:solidFill>
                <a:sym typeface="+mn-ea"/>
              </a:rPr>
              <a:t> I asked my father how fast a UFO could travel.  </a:t>
            </a:r>
          </a:p>
          <a:p>
            <a:r>
              <a:rPr lang="en-US" sz="2500"/>
              <a:t>3. The student asked his friend, “How many craters does the moon have?”</a:t>
            </a:r>
          </a:p>
          <a:p>
            <a:r>
              <a:rPr lang="en-US" sz="2500"/>
              <a:t>-&gt; </a:t>
            </a:r>
            <a:r>
              <a:rPr lang="en-US" sz="2500" b="1">
                <a:solidFill>
                  <a:srgbClr val="C00000"/>
                </a:solidFill>
                <a:sym typeface="+mn-ea"/>
              </a:rPr>
              <a:t>The student asked his friend how many craters the moon had. </a:t>
            </a:r>
          </a:p>
          <a:p>
            <a:r>
              <a:rPr lang="en-US" sz="2500">
                <a:sym typeface="+mn-ea"/>
              </a:rPr>
              <a:t>4. The pupils asked the teacher, “Where can we find information about the solar system?”</a:t>
            </a:r>
          </a:p>
          <a:p>
            <a:r>
              <a:rPr lang="en-US" sz="2500">
                <a:sym typeface="+mn-ea"/>
              </a:rPr>
              <a:t>-&gt; </a:t>
            </a:r>
            <a:r>
              <a:rPr lang="en-US" sz="2500" b="1">
                <a:solidFill>
                  <a:srgbClr val="C00000"/>
                </a:solidFill>
                <a:sym typeface="+mn-ea"/>
              </a:rPr>
              <a:t>The pupils asked the teacher where they could find information about the solar system. </a:t>
            </a:r>
          </a:p>
          <a:p>
            <a:r>
              <a:rPr lang="en-US" sz="2500">
                <a:sym typeface="+mn-ea"/>
              </a:rPr>
              <a:t>5. “What is the weather on Mars like?” I asked my teacher.</a:t>
            </a:r>
          </a:p>
          <a:p>
            <a:r>
              <a:rPr lang="en-US" sz="2500">
                <a:sym typeface="+mn-ea"/>
              </a:rPr>
              <a:t>-&gt; </a:t>
            </a:r>
            <a:r>
              <a:rPr lang="en-US" sz="2500" b="1">
                <a:solidFill>
                  <a:srgbClr val="C00000"/>
                </a:solidFill>
                <a:sym typeface="+mn-ea"/>
              </a:rPr>
              <a:t>I asked my teacher what the weather on Mars was like.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wipe(down)">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wipe(down)">
                                      <p:cBhvr>
                                        <p:cTn id="17" dur="500"/>
                                        <p:tgtEl>
                                          <p:spTgt spid="5">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animEffect transition="in" filter="wipe(down)">
                                      <p:cBhvr>
                                        <p:cTn id="22" dur="500"/>
                                        <p:tgtEl>
                                          <p:spTgt spid="5">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animEffect transition="in" filter="wipe(down)">
                                      <p:cBhvr>
                                        <p:cTn id="27"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974090" y="1298575"/>
            <a:ext cx="11291570" cy="460375"/>
          </a:xfrm>
          <a:prstGeom prst="rect">
            <a:avLst/>
          </a:prstGeom>
          <a:noFill/>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Report the conversation between An and Mai.</a:t>
            </a:r>
          </a:p>
        </p:txBody>
      </p:sp>
      <p:sp>
        <p:nvSpPr>
          <p:cNvPr id="16" name="Rounded Rectangle 15"/>
          <p:cNvSpPr/>
          <p:nvPr/>
        </p:nvSpPr>
        <p:spPr>
          <a:xfrm>
            <a:off x="487067" y="1254947"/>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52" y="1152307"/>
            <a:ext cx="397035" cy="706755"/>
          </a:xfrm>
          <a:prstGeom prst="rect">
            <a:avLst/>
          </a:prstGeom>
          <a:noFill/>
        </p:spPr>
        <p:txBody>
          <a:bodyPr wrap="square" rtlCol="0">
            <a:spAutoFit/>
          </a:bodyPr>
          <a:lstStyle/>
          <a:p>
            <a:pPr algn="ctr"/>
            <a:r>
              <a:rPr lang="en-US" altLang="vi-VN" sz="4000" b="1" dirty="0">
                <a:solidFill>
                  <a:schemeClr val="bg1"/>
                </a:solidFill>
                <a:latin typeface="Myriad Pro" pitchFamily="34" charset="0"/>
              </a:rPr>
              <a:t>4</a:t>
            </a:r>
          </a:p>
        </p:txBody>
      </p:sp>
      <p:sp>
        <p:nvSpPr>
          <p:cNvPr id="8" name="TextBox 7"/>
          <p:cNvSpPr txBox="1"/>
          <p:nvPr/>
        </p:nvSpPr>
        <p:spPr>
          <a:xfrm>
            <a:off x="487067" y="186930"/>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PRACTICE</a:t>
            </a:r>
          </a:p>
        </p:txBody>
      </p:sp>
      <p:sp>
        <p:nvSpPr>
          <p:cNvPr id="5" name="Text Box 4"/>
          <p:cNvSpPr txBox="1"/>
          <p:nvPr/>
        </p:nvSpPr>
        <p:spPr>
          <a:xfrm>
            <a:off x="487045" y="1926590"/>
            <a:ext cx="11275695" cy="2861310"/>
          </a:xfrm>
          <a:prstGeom prst="rect">
            <a:avLst/>
          </a:prstGeom>
          <a:solidFill>
            <a:schemeClr val="accent4">
              <a:lumMod val="40000"/>
              <a:lumOff val="60000"/>
            </a:schemeClr>
          </a:solidFill>
        </p:spPr>
        <p:txBody>
          <a:bodyPr wrap="square" rtlCol="0" anchor="t">
            <a:spAutoFit/>
          </a:bodyPr>
          <a:lstStyle/>
          <a:p>
            <a:r>
              <a:rPr lang="en-US" sz="3000"/>
              <a:t>An: What are you reading, Mai?</a:t>
            </a:r>
          </a:p>
          <a:p>
            <a:r>
              <a:rPr lang="en-US" sz="3000"/>
              <a:t>Mai: I’m reading Aliens, and I’m almost done.</a:t>
            </a:r>
          </a:p>
          <a:p>
            <a:r>
              <a:rPr lang="en-US" sz="3000"/>
              <a:t>An: What kind of book is it? </a:t>
            </a:r>
          </a:p>
          <a:p>
            <a:r>
              <a:rPr lang="en-US" sz="3000"/>
              <a:t>Mai: It’s science fiction.</a:t>
            </a:r>
          </a:p>
          <a:p>
            <a:r>
              <a:rPr lang="en-US" sz="3000"/>
              <a:t>An:  What’s it about?</a:t>
            </a:r>
          </a:p>
          <a:p>
            <a:r>
              <a:rPr lang="en-US" sz="3000"/>
              <a:t>Mai: It’s about three aliens who try to take over Earth.</a:t>
            </a:r>
          </a:p>
        </p:txBody>
      </p:sp>
      <p:sp>
        <p:nvSpPr>
          <p:cNvPr id="2" name="Text Box 1"/>
          <p:cNvSpPr txBox="1"/>
          <p:nvPr/>
        </p:nvSpPr>
        <p:spPr>
          <a:xfrm>
            <a:off x="762000" y="5023485"/>
            <a:ext cx="5709285" cy="1476375"/>
          </a:xfrm>
          <a:prstGeom prst="rect">
            <a:avLst/>
          </a:prstGeom>
          <a:noFill/>
        </p:spPr>
        <p:txBody>
          <a:bodyPr wrap="square" rtlCol="0" anchor="t">
            <a:spAutoFit/>
          </a:bodyPr>
          <a:lstStyle/>
          <a:p>
            <a:r>
              <a:rPr lang="en-US" sz="3000" b="1" u="sng"/>
              <a:t>Example:</a:t>
            </a:r>
          </a:p>
          <a:p>
            <a:r>
              <a:rPr lang="en-US" sz="3000"/>
              <a:t>An asked Mai what she was reading. </a:t>
            </a:r>
          </a:p>
          <a:p>
            <a:r>
              <a:rPr lang="en-US" sz="3000"/>
              <a:t>Mai told An that she was reading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974090" y="1298575"/>
            <a:ext cx="11291570" cy="460375"/>
          </a:xfrm>
          <a:prstGeom prst="rect">
            <a:avLst/>
          </a:prstGeom>
          <a:noFill/>
          <a:effectLst/>
        </p:spPr>
        <p:txBody>
          <a:bodyPr wrap="square" rtlCol="0">
            <a:spAutoFit/>
          </a:bodyPr>
          <a:lstStyle/>
          <a:p>
            <a:r>
              <a:rPr lang="en-US" sz="2400" b="1" i="1" dirty="0">
                <a:solidFill>
                  <a:srgbClr val="C00000"/>
                </a:solidFill>
                <a:effectLst>
                  <a:glow rad="88900">
                    <a:schemeClr val="bg1"/>
                  </a:glow>
                </a:effectLst>
                <a:latin typeface="Arial" panose="020B0604020202020204" pitchFamily="34" charset="0"/>
                <a:cs typeface="Arial" panose="020B0604020202020204" pitchFamily="34" charset="0"/>
              </a:rPr>
              <a:t>MODEL ANSWERS</a:t>
            </a:r>
          </a:p>
        </p:txBody>
      </p:sp>
      <p:sp>
        <p:nvSpPr>
          <p:cNvPr id="16" name="Rounded Rectangle 15"/>
          <p:cNvSpPr/>
          <p:nvPr/>
        </p:nvSpPr>
        <p:spPr>
          <a:xfrm>
            <a:off x="487067" y="1254947"/>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52" y="1152307"/>
            <a:ext cx="397035" cy="706755"/>
          </a:xfrm>
          <a:prstGeom prst="rect">
            <a:avLst/>
          </a:prstGeom>
          <a:noFill/>
        </p:spPr>
        <p:txBody>
          <a:bodyPr wrap="square" rtlCol="0">
            <a:spAutoFit/>
          </a:bodyPr>
          <a:lstStyle/>
          <a:p>
            <a:pPr algn="ctr"/>
            <a:r>
              <a:rPr lang="en-US" altLang="vi-VN" sz="4000" b="1" dirty="0">
                <a:solidFill>
                  <a:schemeClr val="bg1"/>
                </a:solidFill>
                <a:latin typeface="Myriad Pro" pitchFamily="34" charset="0"/>
              </a:rPr>
              <a:t>4</a:t>
            </a:r>
          </a:p>
        </p:txBody>
      </p:sp>
      <p:sp>
        <p:nvSpPr>
          <p:cNvPr id="8" name="TextBox 7"/>
          <p:cNvSpPr txBox="1"/>
          <p:nvPr/>
        </p:nvSpPr>
        <p:spPr>
          <a:xfrm>
            <a:off x="487067" y="186930"/>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PRACTICE</a:t>
            </a:r>
          </a:p>
        </p:txBody>
      </p:sp>
      <p:sp>
        <p:nvSpPr>
          <p:cNvPr id="100" name="Text Box 99"/>
          <p:cNvSpPr txBox="1"/>
          <p:nvPr/>
        </p:nvSpPr>
        <p:spPr>
          <a:xfrm>
            <a:off x="838200" y="2012950"/>
            <a:ext cx="10320020" cy="2553335"/>
          </a:xfrm>
          <a:prstGeom prst="rect">
            <a:avLst/>
          </a:prstGeom>
          <a:solidFill>
            <a:schemeClr val="accent4">
              <a:lumMod val="40000"/>
              <a:lumOff val="60000"/>
            </a:schemeClr>
          </a:solidFill>
          <a:ln w="9525">
            <a:noFill/>
          </a:ln>
        </p:spPr>
        <p:txBody>
          <a:bodyPr wrap="square">
            <a:spAutoFit/>
          </a:bodyPr>
          <a:lstStyle/>
          <a:p>
            <a:pPr indent="0" algn="just"/>
            <a:r>
              <a:rPr lang="en-US" sz="3200" b="0">
                <a:solidFill>
                  <a:srgbClr val="000000"/>
                </a:solidFill>
                <a:latin typeface="Calibri" panose="020F0502020204030204" pitchFamily="34" charset="0"/>
                <a:cs typeface="Calibri" panose="020F0502020204030204" pitchFamily="34" charset="0"/>
              </a:rPr>
              <a:t>An asked Mai what she was reading. Mai told An that she was reading </a:t>
            </a:r>
            <a:r>
              <a:rPr lang="en-US" sz="3200" b="0" i="1">
                <a:solidFill>
                  <a:srgbClr val="000000"/>
                </a:solidFill>
                <a:latin typeface="Calibri" panose="020F0502020204030204" pitchFamily="34" charset="0"/>
                <a:cs typeface="Calibri" panose="020F0502020204030204" pitchFamily="34" charset="0"/>
              </a:rPr>
              <a:t>Aliens</a:t>
            </a:r>
            <a:r>
              <a:rPr lang="en-US" sz="3200" b="0">
                <a:solidFill>
                  <a:srgbClr val="000000"/>
                </a:solidFill>
                <a:latin typeface="Calibri" panose="020F0502020204030204" pitchFamily="34" charset="0"/>
                <a:cs typeface="Calibri" panose="020F0502020204030204" pitchFamily="34" charset="0"/>
              </a:rPr>
              <a:t> and she was almost done. Next, An asked Mai what kind of book it was. Mai said to An that it was science fiction. And An asked Mai what it was about. Mai told An that it was about three aliens who tried to take over Earth.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circle(in)">
                                      <p:cBhvr>
                                        <p:cTn id="7"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989965" y="1090295"/>
            <a:ext cx="11291570" cy="1198880"/>
          </a:xfrm>
          <a:prstGeom prst="rect">
            <a:avLst/>
          </a:prstGeom>
          <a:noFill/>
          <a:effectLst/>
        </p:spPr>
        <p:txBody>
          <a:bodyPr wrap="square" rtlCol="0">
            <a:spAutoFit/>
          </a:bodyPr>
          <a:lstStyle/>
          <a:p>
            <a:r>
              <a:rPr lang="en-US" sz="2400" b="1" dirty="0">
                <a:solidFill>
                  <a:schemeClr val="tx1"/>
                </a:solidFill>
                <a:effectLst>
                  <a:glow rad="88900">
                    <a:schemeClr val="bg1"/>
                  </a:glow>
                </a:effectLst>
                <a:latin typeface="Arial" panose="020B0604020202020204" pitchFamily="34" charset="0"/>
                <a:cs typeface="Arial" panose="020B0604020202020204" pitchFamily="34" charset="0"/>
              </a:rPr>
              <a:t>Work in pairs. Ask your partner five questions about his / her daily routine and make notes of his / her answers. Then report your questions and your partner’s answers to the class. </a:t>
            </a:r>
          </a:p>
        </p:txBody>
      </p:sp>
      <p:sp>
        <p:nvSpPr>
          <p:cNvPr id="16" name="Rounded Rectangle 15"/>
          <p:cNvSpPr/>
          <p:nvPr/>
        </p:nvSpPr>
        <p:spPr>
          <a:xfrm>
            <a:off x="487067" y="1254947"/>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52" y="1152307"/>
            <a:ext cx="397035" cy="706755"/>
          </a:xfrm>
          <a:prstGeom prst="rect">
            <a:avLst/>
          </a:prstGeom>
          <a:noFill/>
        </p:spPr>
        <p:txBody>
          <a:bodyPr wrap="square" rtlCol="0">
            <a:spAutoFit/>
          </a:bodyPr>
          <a:lstStyle/>
          <a:p>
            <a:pPr algn="ctr"/>
            <a:r>
              <a:rPr lang="en-US" altLang="vi-VN" sz="4000" b="1" dirty="0">
                <a:solidFill>
                  <a:schemeClr val="bg1"/>
                </a:solidFill>
                <a:latin typeface="Myriad Pro" pitchFamily="34" charset="0"/>
              </a:rPr>
              <a:t>5</a:t>
            </a:r>
          </a:p>
        </p:txBody>
      </p:sp>
      <p:sp>
        <p:nvSpPr>
          <p:cNvPr id="8" name="TextBox 7"/>
          <p:cNvSpPr txBox="1"/>
          <p:nvPr/>
        </p:nvSpPr>
        <p:spPr>
          <a:xfrm>
            <a:off x="487067" y="222490"/>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PRACTICE</a:t>
            </a:r>
          </a:p>
        </p:txBody>
      </p:sp>
      <p:sp>
        <p:nvSpPr>
          <p:cNvPr id="100" name="Text Box 99"/>
          <p:cNvSpPr txBox="1"/>
          <p:nvPr/>
        </p:nvSpPr>
        <p:spPr>
          <a:xfrm>
            <a:off x="772160" y="2463165"/>
            <a:ext cx="10320020" cy="1568450"/>
          </a:xfrm>
          <a:prstGeom prst="rect">
            <a:avLst/>
          </a:prstGeom>
          <a:noFill/>
          <a:ln w="9525">
            <a:noFill/>
          </a:ln>
          <a:extLst>
            <a:ext uri="{909E8E84-426E-40DD-AFC4-6F175D3DCCD1}">
              <a14:hiddenFill xmlns:a14="http://schemas.microsoft.com/office/drawing/2010/main">
                <a:solidFill>
                  <a:schemeClr val="accent4">
                    <a:lumMod val="40000"/>
                    <a:lumOff val="60000"/>
                  </a:schemeClr>
                </a:solidFill>
              </a14:hiddenFill>
            </a:ext>
          </a:extLst>
        </p:spPr>
        <p:txBody>
          <a:bodyPr wrap="square">
            <a:spAutoFit/>
          </a:bodyPr>
          <a:lstStyle/>
          <a:p>
            <a:pPr indent="0" algn="just"/>
            <a:r>
              <a:rPr lang="en-US" sz="3200" b="1" u="sng">
                <a:solidFill>
                  <a:srgbClr val="000000"/>
                </a:solidFill>
                <a:latin typeface="Calibri" panose="020F0502020204030204" pitchFamily="34" charset="0"/>
                <a:cs typeface="Calibri" panose="020F0502020204030204" pitchFamily="34" charset="0"/>
              </a:rPr>
              <a:t>Example:</a:t>
            </a:r>
          </a:p>
          <a:p>
            <a:pPr indent="0" algn="just"/>
            <a:r>
              <a:rPr lang="en-US" sz="3200" b="0">
                <a:solidFill>
                  <a:srgbClr val="000000"/>
                </a:solidFill>
                <a:latin typeface="Calibri" panose="020F0502020204030204" pitchFamily="34" charset="0"/>
                <a:cs typeface="Calibri" panose="020F0502020204030204" pitchFamily="34" charset="0"/>
              </a:rPr>
              <a:t>I asked ...........what time he/she got up in the morning and he told me (that) he got up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circle(in)">
                                      <p:cBhvr>
                                        <p:cTn id="7"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1589" y="1331912"/>
            <a:ext cx="10815315" cy="461665"/>
          </a:xfrm>
          <a:prstGeom prst="rect">
            <a:avLst/>
          </a:prstGeom>
          <a:noFill/>
          <a:effectLst/>
        </p:spPr>
        <p:txBody>
          <a:bodyPr wrap="square" rtlCol="0">
            <a:spAutoFit/>
          </a:bodyPr>
          <a:lstStyle/>
          <a:p>
            <a:r>
              <a:rPr lang="en-US" sz="2400" b="1">
                <a:effectLst>
                  <a:glow rad="88900">
                    <a:schemeClr val="bg1"/>
                  </a:glow>
                </a:effectLst>
                <a:latin typeface="Arial" panose="020B0604020202020204" pitchFamily="34" charset="0"/>
                <a:cs typeface="Arial" panose="020B0604020202020204" pitchFamily="34" charset="0"/>
              </a:rPr>
              <a:t>Wrap-up</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820346" y="1570295"/>
            <a:ext cx="9770226" cy="922020"/>
          </a:xfrm>
          <a:prstGeom prst="rect">
            <a:avLst/>
          </a:prstGeom>
          <a:noFill/>
        </p:spPr>
        <p:txBody>
          <a:bodyPr wrap="square" rtlCol="0">
            <a:spAutoFit/>
          </a:bodyPr>
          <a:lstStyle/>
          <a:p>
            <a:pPr>
              <a:lnSpc>
                <a:spcPct val="150000"/>
              </a:lnSpc>
            </a:pPr>
            <a:r>
              <a:rPr lang="en-US" sz="3600" b="1" dirty="0">
                <a:solidFill>
                  <a:srgbClr val="FF0000"/>
                </a:solidFill>
              </a:rPr>
              <a:t>Game: What did they ask you?</a:t>
            </a:r>
          </a:p>
        </p:txBody>
      </p:sp>
      <p:sp>
        <p:nvSpPr>
          <p:cNvPr id="2" name="Text Box 1"/>
          <p:cNvSpPr txBox="1"/>
          <p:nvPr/>
        </p:nvSpPr>
        <p:spPr>
          <a:xfrm>
            <a:off x="575945" y="2437130"/>
            <a:ext cx="11436985" cy="3784600"/>
          </a:xfrm>
          <a:prstGeom prst="rect">
            <a:avLst/>
          </a:prstGeom>
          <a:noFill/>
        </p:spPr>
        <p:txBody>
          <a:bodyPr wrap="square" rtlCol="0" anchor="t">
            <a:spAutoFit/>
          </a:bodyPr>
          <a:lstStyle/>
          <a:p>
            <a:pPr algn="just"/>
            <a:r>
              <a:rPr lang="en-US" sz="3000"/>
              <a:t>- Making a list of people who might ask you questions and what those questions might be: </a:t>
            </a:r>
            <a:r>
              <a:rPr lang="en-US" sz="3000" b="1"/>
              <a:t>a police officer, your mother/father, a teacher, a taxi driver, etc., </a:t>
            </a:r>
            <a:endParaRPr lang="en-US" sz="3000"/>
          </a:p>
          <a:p>
            <a:pPr algn="just"/>
            <a:r>
              <a:rPr lang="en-US" sz="3000"/>
              <a:t>- Then you report something that someone asked,</a:t>
            </a:r>
            <a:r>
              <a:rPr lang="en-US" sz="3000" i="1" u="sng"/>
              <a:t> without revealing</a:t>
            </a:r>
          </a:p>
          <a:p>
            <a:pPr algn="just"/>
            <a:r>
              <a:rPr lang="en-US" sz="3000"/>
              <a:t>who it was: </a:t>
            </a:r>
          </a:p>
          <a:p>
            <a:pPr algn="just"/>
            <a:r>
              <a:rPr lang="en-US" sz="3000">
                <a:solidFill>
                  <a:schemeClr val="accent5"/>
                </a:solidFill>
              </a:rPr>
              <a:t> + </a:t>
            </a:r>
            <a:r>
              <a:rPr lang="en-US" sz="3000" b="1">
                <a:solidFill>
                  <a:schemeClr val="accent5"/>
                </a:solidFill>
              </a:rPr>
              <a:t>This person asked me if I had my driver’s license. </a:t>
            </a:r>
          </a:p>
          <a:p>
            <a:pPr algn="just"/>
            <a:r>
              <a:rPr lang="en-US" sz="3000"/>
              <a:t>- You must guess it was the police officer: </a:t>
            </a:r>
            <a:r>
              <a:rPr lang="en-US" sz="3000" b="1">
                <a:solidFill>
                  <a:srgbClr val="FF0000"/>
                </a:solidFill>
              </a:rPr>
              <a:t>The police officer asked you if you had your driver’s license.</a:t>
            </a:r>
          </a:p>
        </p:txBody>
      </p:sp>
      <p:pic>
        <p:nvPicPr>
          <p:cNvPr id="3" name="Content Placeholder 2" descr="tải xuống"/>
          <p:cNvPicPr>
            <a:picLocks noGrp="1" noChangeAspect="1"/>
          </p:cNvPicPr>
          <p:nvPr>
            <p:ph idx="1"/>
          </p:nvPr>
        </p:nvPicPr>
        <p:blipFill>
          <a:blip r:embed="rId3"/>
          <a:stretch>
            <a:fillRect/>
          </a:stretch>
        </p:blipFill>
        <p:spPr>
          <a:xfrm>
            <a:off x="7842885" y="1003935"/>
            <a:ext cx="2102485" cy="14884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down)">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wipe(down)">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wipe(down)">
                                      <p:cBhvr>
                                        <p:cTn id="2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49944" y="1331913"/>
            <a:ext cx="10815315" cy="461665"/>
          </a:xfrm>
          <a:prstGeom prst="rect">
            <a:avLst/>
          </a:prstGeom>
          <a:noFill/>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Home Assignments</a:t>
            </a:r>
          </a:p>
        </p:txBody>
      </p:sp>
      <p:sp>
        <p:nvSpPr>
          <p:cNvPr id="16" name="Rounded Rectangle 15"/>
          <p:cNvSpPr/>
          <p:nvPr/>
        </p:nvSpPr>
        <p:spPr>
          <a:xfrm>
            <a:off x="576198" y="1290971"/>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6603" y="1195393"/>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1149985" y="2056130"/>
            <a:ext cx="9378950" cy="1318181"/>
          </a:xfrm>
          <a:prstGeom prst="rect">
            <a:avLst/>
          </a:prstGeom>
          <a:noFill/>
        </p:spPr>
        <p:txBody>
          <a:bodyPr wrap="square" rtlCol="0">
            <a:spAutoFit/>
          </a:bodyPr>
          <a:lstStyle/>
          <a:p>
            <a:pPr>
              <a:lnSpc>
                <a:spcPct val="150000"/>
              </a:lnSpc>
            </a:pPr>
            <a:r>
              <a:rPr lang="en-US" sz="2800" dirty="0"/>
              <a:t>- </a:t>
            </a:r>
            <a:r>
              <a:rPr lang="en-US" sz="2800"/>
              <a:t>Review grammar</a:t>
            </a:r>
            <a:endParaRPr lang="en-US" sz="2800" dirty="0"/>
          </a:p>
          <a:p>
            <a:pPr>
              <a:lnSpc>
                <a:spcPct val="150000"/>
              </a:lnSpc>
            </a:pPr>
            <a:r>
              <a:rPr lang="en-US" sz="2800" dirty="0"/>
              <a:t>- Make 5 sentences by using reported speech (questions).</a:t>
            </a: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100000" l="13736" r="86264"/>
                    </a14:imgEffect>
                  </a14:imgLayer>
                </a14:imgProps>
              </a:ext>
              <a:ext uri="{28A0092B-C50C-407E-A947-70E740481C1C}">
                <a14:useLocalDpi xmlns:a14="http://schemas.microsoft.com/office/drawing/2010/main" val="0"/>
              </a:ext>
            </a:extLst>
          </a:blip>
          <a:stretch>
            <a:fillRect/>
          </a:stretch>
        </p:blipFill>
        <p:spPr>
          <a:xfrm>
            <a:off x="6557601" y="3473121"/>
            <a:ext cx="4249429" cy="296526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26233"/>
            <a:ext cx="6096000" cy="646331"/>
          </a:xfrm>
          <a:prstGeom prst="rect">
            <a:avLst/>
          </a:prstGeom>
        </p:spPr>
        <p:txBody>
          <a:bodyPr>
            <a:spAutoFit/>
          </a:bodyPr>
          <a:lstStyle/>
          <a:p>
            <a:pPr algn="ctr"/>
            <a:r>
              <a:rPr lang="en-GB" b="1">
                <a:latin typeface="Calibri" panose="020F0502020204030204" pitchFamily="34" charset="0"/>
              </a:rPr>
              <a:t>Website: </a:t>
            </a:r>
            <a:r>
              <a:rPr lang="en-GB" b="1" i="1">
                <a:latin typeface="Calibri" panose="020F0502020204030204" pitchFamily="34" charset="0"/>
              </a:rPr>
              <a:t>hoclieu.vn</a:t>
            </a:r>
            <a:endParaRPr lang="en-GB"/>
          </a:p>
          <a:p>
            <a:pPr algn="ctr"/>
            <a:r>
              <a:rPr lang="en-GB" b="1">
                <a:latin typeface="Calibri" panose="020F0502020204030204" pitchFamily="34" charset="0"/>
              </a:rPr>
              <a:t>Fanpage: </a:t>
            </a:r>
            <a:r>
              <a:rPr lang="en-GB" b="1" i="1">
                <a:latin typeface="Calibri" panose="020F0502020204030204" pitchFamily="34" charset="0"/>
              </a:rPr>
              <a:t>facebook.com/sachmem.vn/</a:t>
            </a:r>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7620" y="-7620"/>
            <a:ext cx="12192000" cy="1083309"/>
            <a:chOff x="0" y="-3"/>
            <a:chExt cx="12192000" cy="1083309"/>
          </a:xfrm>
        </p:grpSpPr>
        <p:sp>
          <p:nvSpPr>
            <p:cNvPr id="23" name="Round Single Corner Rectangle 2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2261870" y="112395"/>
            <a:ext cx="828040" cy="709295"/>
            <a:chOff x="2180974" y="148629"/>
            <a:chExt cx="712319" cy="709214"/>
          </a:xfrm>
        </p:grpSpPr>
        <p:sp>
          <p:nvSpPr>
            <p:cNvPr id="30" name="Oval 29"/>
            <p:cNvSpPr/>
            <p:nvPr/>
          </p:nvSpPr>
          <p:spPr>
            <a:xfrm>
              <a:off x="2180974" y="148629"/>
              <a:ext cx="712319" cy="709214"/>
            </a:xfrm>
            <a:prstGeom prst="ellipse">
              <a:avLst/>
            </a:prstGeom>
            <a:solidFill>
              <a:srgbClr val="F7A5A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hord 30"/>
            <p:cNvSpPr/>
            <p:nvPr/>
          </p:nvSpPr>
          <p:spPr>
            <a:xfrm rot="4088942">
              <a:off x="2197459" y="160739"/>
              <a:ext cx="676824" cy="685834"/>
            </a:xfrm>
            <a:prstGeom prst="chord">
              <a:avLst>
                <a:gd name="adj1" fmla="val 2761841"/>
                <a:gd name="adj2" fmla="val 16200000"/>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3926840" y="1726565"/>
            <a:ext cx="4175760" cy="625475"/>
          </a:xfrm>
          <a:prstGeom prst="roundRect">
            <a:avLst>
              <a:gd name="adj" fmla="val 42661"/>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aturation sat="7000"/>
                    </a14:imgEffect>
                  </a14:imgLayer>
                </a14:imgProps>
              </a:ext>
              <a:ext uri="{28A0092B-C50C-407E-A947-70E740481C1C}">
                <a14:useLocalDpi xmlns:a14="http://schemas.microsoft.com/office/drawing/2010/main" val="0"/>
              </a:ext>
            </a:extLst>
          </a:blip>
          <a:stretch>
            <a:fillRect/>
          </a:stretch>
        </p:blipFill>
        <p:spPr>
          <a:xfrm>
            <a:off x="3330051" y="1558228"/>
            <a:ext cx="964452" cy="916490"/>
          </a:xfrm>
          <a:prstGeom prst="rect">
            <a:avLst/>
          </a:prstGeom>
        </p:spPr>
      </p:pic>
      <p:sp>
        <p:nvSpPr>
          <p:cNvPr id="40" name="TextBox 39"/>
          <p:cNvSpPr txBox="1"/>
          <p:nvPr/>
        </p:nvSpPr>
        <p:spPr>
          <a:xfrm>
            <a:off x="928438" y="132929"/>
            <a:ext cx="1252347"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41" name="TextBox 40"/>
          <p:cNvSpPr txBox="1"/>
          <p:nvPr/>
        </p:nvSpPr>
        <p:spPr>
          <a:xfrm>
            <a:off x="3150235" y="88265"/>
            <a:ext cx="7690485" cy="706755"/>
          </a:xfrm>
          <a:prstGeom prst="rect">
            <a:avLst/>
          </a:prstGeom>
          <a:noFill/>
        </p:spPr>
        <p:txBody>
          <a:bodyPr wrap="square" rtlCol="0">
            <a:spAutoFit/>
          </a:bodyPr>
          <a:lstStyle/>
          <a:p>
            <a:r>
              <a:rPr lang="en-US" sz="4000" b="1" dirty="0">
                <a:solidFill>
                  <a:schemeClr val="bg1"/>
                </a:solidFill>
                <a:latin typeface="Myriad Pro" pitchFamily="34" charset="0"/>
              </a:rPr>
              <a:t> LIFE ON OTHER PLANETS</a:t>
            </a:r>
          </a:p>
        </p:txBody>
      </p:sp>
      <p:sp>
        <p:nvSpPr>
          <p:cNvPr id="42" name="TextBox 41"/>
          <p:cNvSpPr txBox="1"/>
          <p:nvPr/>
        </p:nvSpPr>
        <p:spPr>
          <a:xfrm>
            <a:off x="1276300" y="3793403"/>
            <a:ext cx="722440" cy="830997"/>
          </a:xfrm>
          <a:prstGeom prst="rect">
            <a:avLst/>
          </a:prstGeom>
          <a:noFill/>
        </p:spPr>
        <p:txBody>
          <a:bodyPr wrap="square" rtlCol="0">
            <a:spAutoFit/>
          </a:bodyPr>
          <a:lstStyle/>
          <a:p>
            <a:pPr algn="ctr"/>
            <a:r>
              <a:rPr lang="en-US" sz="4800" b="1" dirty="0">
                <a:solidFill>
                  <a:schemeClr val="bg1"/>
                </a:solidFill>
                <a:latin typeface="Myriad Pro" pitchFamily="34" charset="0"/>
              </a:rPr>
              <a:t>1</a:t>
            </a:r>
          </a:p>
        </p:txBody>
      </p:sp>
      <p:sp>
        <p:nvSpPr>
          <p:cNvPr id="17" name="TextBox 16"/>
          <p:cNvSpPr txBox="1"/>
          <p:nvPr/>
        </p:nvSpPr>
        <p:spPr>
          <a:xfrm>
            <a:off x="2044700" y="99695"/>
            <a:ext cx="1280795" cy="706755"/>
          </a:xfrm>
          <a:prstGeom prst="rect">
            <a:avLst/>
          </a:prstGeom>
          <a:noFill/>
        </p:spPr>
        <p:txBody>
          <a:bodyPr wrap="square" rtlCol="0">
            <a:spAutoFit/>
          </a:bodyPr>
          <a:lstStyle/>
          <a:p>
            <a:pPr algn="ctr"/>
            <a:r>
              <a:rPr lang="en-US" sz="4000" b="1" dirty="0">
                <a:solidFill>
                  <a:schemeClr val="bg1"/>
                </a:solidFill>
                <a:latin typeface="Myriad Pro" pitchFamily="34" charset="0"/>
              </a:rPr>
              <a:t>12</a:t>
            </a:r>
          </a:p>
        </p:txBody>
      </p:sp>
      <p:sp>
        <p:nvSpPr>
          <p:cNvPr id="15" name="TextBox 14"/>
          <p:cNvSpPr txBox="1"/>
          <p:nvPr/>
        </p:nvSpPr>
        <p:spPr>
          <a:xfrm>
            <a:off x="4222493" y="1808276"/>
            <a:ext cx="4563618" cy="460375"/>
          </a:xfrm>
          <a:prstGeom prst="rect">
            <a:avLst/>
          </a:prstGeom>
          <a:noFill/>
        </p:spPr>
        <p:txBody>
          <a:bodyPr wrap="square" rtlCol="0">
            <a:spAutoFit/>
          </a:bodyPr>
          <a:lstStyle/>
          <a:p>
            <a:r>
              <a:rPr lang="en-US" sz="2400" b="1" dirty="0">
                <a:solidFill>
                  <a:schemeClr val="bg1"/>
                </a:solidFill>
              </a:rPr>
              <a:t>LESSON 3: A CLOSER LOOK 2</a:t>
            </a:r>
          </a:p>
        </p:txBody>
      </p:sp>
      <p:graphicFrame>
        <p:nvGraphicFramePr>
          <p:cNvPr id="19" name="Diagram 18"/>
          <p:cNvGraphicFramePr/>
          <p:nvPr/>
        </p:nvGraphicFramePr>
        <p:xfrm>
          <a:off x="3372485" y="3035300"/>
          <a:ext cx="6280785" cy="30206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grpSp>
        <p:nvGrpSpPr>
          <p:cNvPr id="37" name="Group 36"/>
          <p:cNvGrpSpPr/>
          <p:nvPr/>
        </p:nvGrpSpPr>
        <p:grpSpPr>
          <a:xfrm>
            <a:off x="0" y="0"/>
            <a:ext cx="12192000" cy="1083309"/>
            <a:chOff x="0" y="-3"/>
            <a:chExt cx="12192000" cy="1083309"/>
          </a:xfrm>
        </p:grpSpPr>
        <p:sp>
          <p:nvSpPr>
            <p:cNvPr id="38" name="Round Single Corner Rectangle 37"/>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ound Single Corner Rectangle 38"/>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ound Single Corner Rectangle 39"/>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useBgFill="1">
        <p:nvSpPr>
          <p:cNvPr id="18" name="Rectangle 17"/>
          <p:cNvSpPr>
            <a:spLocks noGrp="1" noRot="1" noChangeAspect="1" noMove="1" noResize="1" noEditPoints="1" noAdjustHandles="1" noChangeArrowheads="1" noChangeShapeType="1" noTextEdit="1"/>
          </p:cNvSpPr>
          <p:nvPr/>
        </p:nvSpPr>
        <p:spPr>
          <a:xfrm>
            <a:off x="0" y="1083306"/>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a:spLocks noGrp="1" noRot="1" noChangeAspect="1" noMove="1" noResize="1" noEditPoints="1" noAdjustHandles="1" noChangeArrowheads="1" noChangeShapeType="1" noTextEdit="1"/>
          </p:cNvSpPr>
          <p:nvPr/>
        </p:nvSpPr>
        <p:spPr>
          <a:xfrm>
            <a:off x="0" y="1083306"/>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27072" y="17541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2" name="TextBox 14"/>
          <p:cNvSpPr txBox="1"/>
          <p:nvPr/>
        </p:nvSpPr>
        <p:spPr>
          <a:xfrm>
            <a:off x="7664472" y="176049"/>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
        <p:nvSpPr>
          <p:cNvPr id="6" name="TextBox 3"/>
          <p:cNvSpPr txBox="1"/>
          <p:nvPr/>
        </p:nvSpPr>
        <p:spPr>
          <a:xfrm>
            <a:off x="1103630" y="2127885"/>
            <a:ext cx="9389110" cy="645160"/>
          </a:xfrm>
          <a:prstGeom prst="rect">
            <a:avLst/>
          </a:prstGeom>
          <a:noFill/>
        </p:spPr>
        <p:txBody>
          <a:bodyPr wrap="square" rtlCol="0">
            <a:spAutoFit/>
          </a:bodyPr>
          <a:lstStyle/>
          <a:p>
            <a:pPr algn="just"/>
            <a:r>
              <a:rPr lang="en-US" sz="3600" b="1" dirty="0">
                <a:solidFill>
                  <a:schemeClr val="tx1"/>
                </a:solidFill>
              </a:rPr>
              <a:t>“How often do you exercise in the morning?”</a:t>
            </a:r>
          </a:p>
        </p:txBody>
      </p:sp>
      <p:sp>
        <p:nvSpPr>
          <p:cNvPr id="9" name="TextBox 4"/>
          <p:cNvSpPr txBox="1"/>
          <p:nvPr/>
        </p:nvSpPr>
        <p:spPr>
          <a:xfrm>
            <a:off x="310515" y="1306195"/>
            <a:ext cx="4349115" cy="922020"/>
          </a:xfrm>
          <a:prstGeom prst="rect">
            <a:avLst/>
          </a:prstGeom>
          <a:noFill/>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rPr>
              <a:t>Questions:</a:t>
            </a:r>
          </a:p>
        </p:txBody>
      </p:sp>
      <p:sp>
        <p:nvSpPr>
          <p:cNvPr id="10" name="TextBox 3"/>
          <p:cNvSpPr txBox="1"/>
          <p:nvPr/>
        </p:nvSpPr>
        <p:spPr>
          <a:xfrm>
            <a:off x="660400" y="3496945"/>
            <a:ext cx="10693400" cy="1198880"/>
          </a:xfrm>
          <a:prstGeom prst="rect">
            <a:avLst/>
          </a:prstGeom>
          <a:noFill/>
        </p:spPr>
        <p:txBody>
          <a:bodyPr wrap="square" rtlCol="0">
            <a:spAutoFit/>
          </a:bodyPr>
          <a:lstStyle/>
          <a:p>
            <a:pPr algn="just"/>
            <a:r>
              <a:rPr lang="en-US" sz="3600" b="1" dirty="0">
                <a:solidFill>
                  <a:schemeClr val="tx1"/>
                </a:solidFill>
              </a:rPr>
              <a:t>=&gt; “I asked …. how often he/she did exercise in the morning.”</a:t>
            </a:r>
          </a:p>
        </p:txBody>
      </p:sp>
      <p:cxnSp>
        <p:nvCxnSpPr>
          <p:cNvPr id="11" name="Straight Connector 10"/>
          <p:cNvCxnSpPr/>
          <p:nvPr/>
        </p:nvCxnSpPr>
        <p:spPr>
          <a:xfrm>
            <a:off x="1426210" y="2712720"/>
            <a:ext cx="3337560" cy="31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792605" y="4074160"/>
            <a:ext cx="1192530" cy="1841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787140" y="4063365"/>
            <a:ext cx="4383405" cy="165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3"/>
          <p:cNvSpPr txBox="1"/>
          <p:nvPr/>
        </p:nvSpPr>
        <p:spPr>
          <a:xfrm>
            <a:off x="1528445" y="4845050"/>
            <a:ext cx="9389110" cy="645160"/>
          </a:xfrm>
          <a:prstGeom prst="rect">
            <a:avLst/>
          </a:prstGeom>
          <a:noFill/>
        </p:spPr>
        <p:txBody>
          <a:bodyPr wrap="square" rtlCol="0">
            <a:spAutoFit/>
          </a:bodyPr>
          <a:lstStyle/>
          <a:p>
            <a:pPr algn="just"/>
            <a:r>
              <a:rPr lang="en-US" sz="3600" b="1" dirty="0">
                <a:solidFill>
                  <a:schemeClr val="tx1"/>
                </a:solidFill>
              </a:rPr>
              <a:t>Present tense -&gt; past tense</a:t>
            </a:r>
          </a:p>
        </p:txBody>
      </p:sp>
      <p:sp>
        <p:nvSpPr>
          <p:cNvPr id="19" name="TextBox 3"/>
          <p:cNvSpPr txBox="1"/>
          <p:nvPr/>
        </p:nvSpPr>
        <p:spPr>
          <a:xfrm>
            <a:off x="1482725" y="5476875"/>
            <a:ext cx="9389110" cy="645160"/>
          </a:xfrm>
          <a:prstGeom prst="rect">
            <a:avLst/>
          </a:prstGeom>
          <a:noFill/>
        </p:spPr>
        <p:txBody>
          <a:bodyPr wrap="square" rtlCol="0">
            <a:spAutoFit/>
          </a:bodyPr>
          <a:lstStyle/>
          <a:p>
            <a:pPr algn="just"/>
            <a:r>
              <a:rPr lang="en-US" sz="3600" b="1" dirty="0">
                <a:solidFill>
                  <a:schemeClr val="tx1"/>
                </a:solidFill>
              </a:rPr>
              <a:t>Now, look at the Remember box (p.127)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Effect transition="in" filter="circle(in)">
                                      <p:cBhvr>
                                        <p:cTn id="37" dur="2000"/>
                                        <p:tgtEl>
                                          <p:spTgt spid="1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ircle(in)">
                                      <p:cBhvr>
                                        <p:cTn id="42" dur="20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9">
                                            <p:txEl>
                                              <p:pRg st="0" end="0"/>
                                            </p:txEl>
                                          </p:spTgt>
                                        </p:tgtEl>
                                        <p:attrNameLst>
                                          <p:attrName>style.visibility</p:attrName>
                                        </p:attrNameLst>
                                      </p:cBhvr>
                                      <p:to>
                                        <p:strVal val="visible"/>
                                      </p:to>
                                    </p:set>
                                    <p:animEffect transition="in" filter="circle(in)">
                                      <p:cBhvr>
                                        <p:cTn id="47" dur="20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0" grpId="0"/>
      <p:bldP spid="10" grpId="1"/>
      <p:bldP spid="17" grpId="0"/>
      <p:bldP spid="17" grpId="1"/>
      <p:bldP spid="19" grpId="0"/>
      <p:bldP spid="19"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grpSp>
        <p:nvGrpSpPr>
          <p:cNvPr id="37" name="Group 36"/>
          <p:cNvGrpSpPr/>
          <p:nvPr/>
        </p:nvGrpSpPr>
        <p:grpSpPr>
          <a:xfrm>
            <a:off x="0" y="0"/>
            <a:ext cx="12192000" cy="1083309"/>
            <a:chOff x="0" y="-3"/>
            <a:chExt cx="12192000" cy="1083309"/>
          </a:xfrm>
        </p:grpSpPr>
        <p:sp>
          <p:nvSpPr>
            <p:cNvPr id="38" name="Round Single Corner Rectangle 37"/>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ound Single Corner Rectangle 38"/>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ound Single Corner Rectangle 39"/>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useBgFill="1">
        <p:nvSpPr>
          <p:cNvPr id="18" name="Rectangle 17"/>
          <p:cNvSpPr>
            <a:spLocks noGrp="1" noRot="1" noChangeAspect="1" noMove="1" noResize="1" noEditPoints="1" noAdjustHandles="1" noChangeArrowheads="1" noChangeShapeType="1" noTextEdit="1"/>
          </p:cNvSpPr>
          <p:nvPr/>
        </p:nvSpPr>
        <p:spPr>
          <a:xfrm>
            <a:off x="0" y="1083306"/>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27072" y="17541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9" name="TextBox 3"/>
          <p:cNvSpPr txBox="1"/>
          <p:nvPr/>
        </p:nvSpPr>
        <p:spPr>
          <a:xfrm>
            <a:off x="459105" y="2103120"/>
            <a:ext cx="4948555" cy="645160"/>
          </a:xfrm>
          <a:prstGeom prst="rect">
            <a:avLst/>
          </a:prstGeom>
          <a:noFill/>
        </p:spPr>
        <p:txBody>
          <a:bodyPr wrap="square" rtlCol="0">
            <a:spAutoFit/>
          </a:bodyPr>
          <a:lstStyle/>
          <a:p>
            <a:pPr algn="just"/>
            <a:r>
              <a:rPr lang="en-US" sz="3600" b="1" dirty="0">
                <a:solidFill>
                  <a:schemeClr val="tx1"/>
                </a:solidFill>
              </a:rPr>
              <a:t>Remember box (p.127)</a:t>
            </a:r>
          </a:p>
        </p:txBody>
      </p:sp>
      <p:pic>
        <p:nvPicPr>
          <p:cNvPr id="3" name="Content Placeholder 2"/>
          <p:cNvPicPr>
            <a:picLocks noGrp="1" noChangeAspect="1"/>
          </p:cNvPicPr>
          <p:nvPr>
            <p:ph idx="1"/>
          </p:nvPr>
        </p:nvPicPr>
        <p:blipFill>
          <a:blip r:embed="rId3"/>
          <a:stretch>
            <a:fillRect/>
          </a:stretch>
        </p:blipFill>
        <p:spPr>
          <a:xfrm>
            <a:off x="6029960" y="1057910"/>
            <a:ext cx="5163185" cy="63938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circle(in)">
                                      <p:cBhvr>
                                        <p:cTn id="12" dur="20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grpSp>
        <p:nvGrpSpPr>
          <p:cNvPr id="37" name="Group 36"/>
          <p:cNvGrpSpPr/>
          <p:nvPr/>
        </p:nvGrpSpPr>
        <p:grpSpPr>
          <a:xfrm>
            <a:off x="64770" y="32385"/>
            <a:ext cx="12192000" cy="1083309"/>
            <a:chOff x="0" y="-3"/>
            <a:chExt cx="12192000" cy="1083309"/>
          </a:xfrm>
        </p:grpSpPr>
        <p:sp>
          <p:nvSpPr>
            <p:cNvPr id="38" name="Round Single Corner Rectangle 37"/>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ound Single Corner Rectangle 38"/>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ound Single Corner Rectangle 39"/>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useBgFill="1">
        <p:nvSpPr>
          <p:cNvPr id="18" name="Rectangle 17"/>
          <p:cNvSpPr>
            <a:spLocks noGrp="1" noRot="1" noChangeAspect="1" noMove="1" noResize="1" noEditPoints="1" noAdjustHandles="1" noChangeArrowheads="1" noChangeShapeType="1" noTextEdit="1"/>
          </p:cNvSpPr>
          <p:nvPr/>
        </p:nvSpPr>
        <p:spPr>
          <a:xfrm>
            <a:off x="64770" y="111569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a:spLocks noGrp="1" noRot="1" noChangeAspect="1" noMove="1" noResize="1" noEditPoints="1" noAdjustHandles="1" noChangeArrowheads="1" noChangeShapeType="1" noTextEdit="1"/>
          </p:cNvSpPr>
          <p:nvPr/>
        </p:nvSpPr>
        <p:spPr>
          <a:xfrm>
            <a:off x="64770" y="111569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https://www.youtube.com/watch?v=g2C7-nLkZ8I</a:t>
            </a:r>
          </a:p>
        </p:txBody>
      </p:sp>
      <p:sp>
        <p:nvSpPr>
          <p:cNvPr id="15" name="TextBox 14"/>
          <p:cNvSpPr txBox="1"/>
          <p:nvPr/>
        </p:nvSpPr>
        <p:spPr>
          <a:xfrm>
            <a:off x="591842" y="20779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2" name="TextBox 14"/>
          <p:cNvSpPr txBox="1"/>
          <p:nvPr/>
        </p:nvSpPr>
        <p:spPr>
          <a:xfrm>
            <a:off x="7729242" y="20843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9" name="TextBox 4"/>
          <p:cNvSpPr txBox="1"/>
          <p:nvPr/>
        </p:nvSpPr>
        <p:spPr>
          <a:xfrm>
            <a:off x="267335" y="1115695"/>
            <a:ext cx="6665595" cy="1753235"/>
          </a:xfrm>
          <a:prstGeom prst="rect">
            <a:avLst/>
          </a:prstGeom>
          <a:noFill/>
          <a:ln>
            <a:gradFill>
              <a:gsLst>
                <a:gs pos="0">
                  <a:srgbClr val="FE4444"/>
                </a:gs>
                <a:gs pos="100000">
                  <a:srgbClr val="832B2B"/>
                </a:gs>
              </a:gsLst>
            </a:gradFill>
          </a:ln>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rPr>
              <a:t>Watch video clip:</a:t>
            </a:r>
          </a:p>
          <a:p>
            <a:pPr algn="ctr"/>
            <a:r>
              <a:rPr lang="en-US" sz="5400" b="1" dirty="0">
                <a:solidFill>
                  <a:srgbClr val="C00000"/>
                </a:solidFill>
                <a:effectLst>
                  <a:outerShdw blurRad="38100" dist="38100" dir="2700000" algn="tl">
                    <a:srgbClr val="000000">
                      <a:alpha val="43137"/>
                    </a:srgbClr>
                  </a:outerShdw>
                </a:effectLst>
              </a:rPr>
              <a:t> </a:t>
            </a:r>
          </a:p>
        </p:txBody>
      </p:sp>
      <p:pic>
        <p:nvPicPr>
          <p:cNvPr id="3" name="Reported Speech 5- Reporting question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731010" y="2116455"/>
            <a:ext cx="9020810" cy="50342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grpSp>
        <p:nvGrpSpPr>
          <p:cNvPr id="37" name="Group 36"/>
          <p:cNvGrpSpPr/>
          <p:nvPr/>
        </p:nvGrpSpPr>
        <p:grpSpPr>
          <a:xfrm>
            <a:off x="64770" y="32385"/>
            <a:ext cx="12192000" cy="1083309"/>
            <a:chOff x="0" y="-3"/>
            <a:chExt cx="12192000" cy="1083309"/>
          </a:xfrm>
        </p:grpSpPr>
        <p:sp>
          <p:nvSpPr>
            <p:cNvPr id="38" name="Round Single Corner Rectangle 37"/>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ound Single Corner Rectangle 38"/>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ound Single Corner Rectangle 39"/>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useBgFill="1">
        <p:nvSpPr>
          <p:cNvPr id="18" name="Rectangle 17"/>
          <p:cNvSpPr>
            <a:spLocks noGrp="1" noRot="1" noChangeAspect="1" noMove="1" noResize="1" noEditPoints="1" noAdjustHandles="1" noChangeArrowheads="1" noChangeShapeType="1" noTextEdit="1"/>
          </p:cNvSpPr>
          <p:nvPr/>
        </p:nvSpPr>
        <p:spPr>
          <a:xfrm>
            <a:off x="64770" y="111569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a:spLocks noGrp="1" noRot="1" noChangeAspect="1" noMove="1" noResize="1" noEditPoints="1" noAdjustHandles="1" noChangeArrowheads="1" noChangeShapeType="1" noTextEdit="1"/>
          </p:cNvSpPr>
          <p:nvPr/>
        </p:nvSpPr>
        <p:spPr>
          <a:xfrm>
            <a:off x="64770" y="111569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https://www.youtube.com/watch?v=g2C7-nLkZ8I</a:t>
            </a:r>
          </a:p>
        </p:txBody>
      </p:sp>
      <p:sp>
        <p:nvSpPr>
          <p:cNvPr id="15" name="TextBox 14"/>
          <p:cNvSpPr txBox="1"/>
          <p:nvPr/>
        </p:nvSpPr>
        <p:spPr>
          <a:xfrm>
            <a:off x="591842" y="20779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2" name="TextBox 14"/>
          <p:cNvSpPr txBox="1"/>
          <p:nvPr/>
        </p:nvSpPr>
        <p:spPr>
          <a:xfrm>
            <a:off x="7729242" y="20843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17" name="TextBox 3"/>
          <p:cNvSpPr txBox="1"/>
          <p:nvPr/>
        </p:nvSpPr>
        <p:spPr>
          <a:xfrm>
            <a:off x="1064260" y="1996440"/>
            <a:ext cx="9389110" cy="645160"/>
          </a:xfrm>
          <a:prstGeom prst="rect">
            <a:avLst/>
          </a:prstGeom>
          <a:noFill/>
        </p:spPr>
        <p:txBody>
          <a:bodyPr wrap="square" rtlCol="0">
            <a:spAutoFit/>
          </a:bodyPr>
          <a:lstStyle/>
          <a:p>
            <a:pPr algn="just"/>
            <a:r>
              <a:rPr lang="en-US" sz="3600" b="1" dirty="0">
                <a:solidFill>
                  <a:schemeClr val="tx1"/>
                </a:solidFill>
              </a:rPr>
              <a:t>How we use reported speech (Questions)?</a:t>
            </a:r>
          </a:p>
        </p:txBody>
      </p:sp>
      <p:sp>
        <p:nvSpPr>
          <p:cNvPr id="19" name="TextBox 3"/>
          <p:cNvSpPr txBox="1"/>
          <p:nvPr/>
        </p:nvSpPr>
        <p:spPr>
          <a:xfrm>
            <a:off x="1087755" y="2724785"/>
            <a:ext cx="9389110" cy="645160"/>
          </a:xfrm>
          <a:prstGeom prst="rect">
            <a:avLst/>
          </a:prstGeom>
          <a:noFill/>
        </p:spPr>
        <p:txBody>
          <a:bodyPr wrap="square" rtlCol="0">
            <a:spAutoFit/>
          </a:bodyPr>
          <a:lstStyle/>
          <a:p>
            <a:pPr algn="just"/>
            <a:r>
              <a:rPr lang="en-US" sz="3600" b="1" dirty="0">
                <a:solidFill>
                  <a:schemeClr val="tx1"/>
                </a:solidFill>
              </a:rPr>
              <a:t>Now, look at the Remember box (p.127)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circle(in)">
                                      <p:cBhvr>
                                        <p:cTn id="7" dur="20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1"/>
      <p:bldP spid="1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grpSp>
        <p:nvGrpSpPr>
          <p:cNvPr id="37" name="Group 36"/>
          <p:cNvGrpSpPr/>
          <p:nvPr/>
        </p:nvGrpSpPr>
        <p:grpSpPr>
          <a:xfrm>
            <a:off x="0" y="0"/>
            <a:ext cx="12192000" cy="1083309"/>
            <a:chOff x="0" y="-3"/>
            <a:chExt cx="12192000" cy="1083309"/>
          </a:xfrm>
        </p:grpSpPr>
        <p:sp>
          <p:nvSpPr>
            <p:cNvPr id="38" name="Round Single Corner Rectangle 37"/>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ound Single Corner Rectangle 38"/>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ound Single Corner Rectangle 39"/>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useBgFill="1">
        <p:nvSpPr>
          <p:cNvPr id="18" name="Rectangle 17"/>
          <p:cNvSpPr>
            <a:spLocks noGrp="1" noRot="1" noChangeAspect="1" noMove="1" noResize="1" noEditPoints="1" noAdjustHandles="1" noChangeArrowheads="1" noChangeShapeType="1" noTextEdit="1"/>
          </p:cNvSpPr>
          <p:nvPr/>
        </p:nvSpPr>
        <p:spPr>
          <a:xfrm>
            <a:off x="0" y="1083306"/>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27072" y="17541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2" name="TextBox 14"/>
          <p:cNvSpPr txBox="1"/>
          <p:nvPr/>
        </p:nvSpPr>
        <p:spPr>
          <a:xfrm>
            <a:off x="7664472" y="176049"/>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
        <p:nvSpPr>
          <p:cNvPr id="19" name="TextBox 3"/>
          <p:cNvSpPr txBox="1"/>
          <p:nvPr/>
        </p:nvSpPr>
        <p:spPr>
          <a:xfrm>
            <a:off x="459105" y="2103120"/>
            <a:ext cx="4948555" cy="645160"/>
          </a:xfrm>
          <a:prstGeom prst="rect">
            <a:avLst/>
          </a:prstGeom>
          <a:noFill/>
        </p:spPr>
        <p:txBody>
          <a:bodyPr wrap="square" rtlCol="0">
            <a:spAutoFit/>
          </a:bodyPr>
          <a:lstStyle/>
          <a:p>
            <a:pPr algn="just"/>
            <a:r>
              <a:rPr lang="en-US" sz="3600" b="1" dirty="0">
                <a:solidFill>
                  <a:schemeClr val="tx1"/>
                </a:solidFill>
              </a:rPr>
              <a:t>Remember box (p.127)</a:t>
            </a:r>
          </a:p>
        </p:txBody>
      </p:sp>
      <p:pic>
        <p:nvPicPr>
          <p:cNvPr id="3" name="Content Placeholder 2"/>
          <p:cNvPicPr>
            <a:picLocks noGrp="1" noChangeAspect="1"/>
          </p:cNvPicPr>
          <p:nvPr>
            <p:ph idx="1"/>
          </p:nvPr>
        </p:nvPicPr>
        <p:blipFill>
          <a:blip r:embed="rId3"/>
          <a:stretch>
            <a:fillRect/>
          </a:stretch>
        </p:blipFill>
        <p:spPr>
          <a:xfrm>
            <a:off x="6029960" y="1057910"/>
            <a:ext cx="5163185" cy="63938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circle(in)">
                                      <p:cBhvr>
                                        <p:cTn id="12" dur="20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354965"/>
            <a:ext cx="10515600" cy="1325563"/>
          </a:xfrm>
        </p:spPr>
        <p:txBody>
          <a:bodyPr/>
          <a:lstStyle/>
          <a:p>
            <a:endParaRPr lang="en-US"/>
          </a:p>
        </p:txBody>
      </p:sp>
      <p:grpSp>
        <p:nvGrpSpPr>
          <p:cNvPr id="19" name="Group 18"/>
          <p:cNvGrpSpPr/>
          <p:nvPr/>
        </p:nvGrpSpPr>
        <p:grpSpPr>
          <a:xfrm>
            <a:off x="-1905" y="1905"/>
            <a:ext cx="12192000" cy="1083309"/>
            <a:chOff x="0" y="-3"/>
            <a:chExt cx="12192000" cy="1083309"/>
          </a:xfrm>
        </p:grpSpPr>
        <p:sp>
          <p:nvSpPr>
            <p:cNvPr id="20" name="Round Single Corner Rectangle 19"/>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3593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Content Placeholder 4"/>
          <p:cNvSpPr>
            <a:spLocks noGrp="1"/>
          </p:cNvSpPr>
          <p:nvPr>
            <p:ph idx="1"/>
          </p:nvPr>
        </p:nvSpPr>
        <p:spPr>
          <a:xfrm>
            <a:off x="838200" y="1175385"/>
            <a:ext cx="10515600" cy="869950"/>
          </a:xfrm>
        </p:spPr>
        <p:txBody>
          <a:bodyPr/>
          <a:lstStyle/>
          <a:p>
            <a:pPr marL="0" indent="0">
              <a:buNone/>
            </a:pPr>
            <a:r>
              <a:rPr lang="en-US" sz="4000" b="1" u="sng"/>
              <a:t>Structure:</a:t>
            </a:r>
          </a:p>
        </p:txBody>
      </p:sp>
      <p:sp>
        <p:nvSpPr>
          <p:cNvPr id="100" name="Text Box 99"/>
          <p:cNvSpPr txBox="1"/>
          <p:nvPr/>
        </p:nvSpPr>
        <p:spPr>
          <a:xfrm>
            <a:off x="838835" y="1781175"/>
            <a:ext cx="11751310" cy="645160"/>
          </a:xfrm>
          <a:prstGeom prst="rect">
            <a:avLst/>
          </a:prstGeom>
          <a:noFill/>
          <a:ln w="9525">
            <a:noFill/>
          </a:ln>
        </p:spPr>
        <p:txBody>
          <a:bodyPr wrap="square">
            <a:spAutoFit/>
          </a:bodyPr>
          <a:lstStyle/>
          <a:p>
            <a:pPr indent="0"/>
            <a:r>
              <a:rPr lang="en-US" sz="3600" b="0">
                <a:solidFill>
                  <a:srgbClr val="191919"/>
                </a:solidFill>
                <a:latin typeface="Calibri" panose="020F0502020204030204" pitchFamily="34" charset="0"/>
                <a:cs typeface="EF Circular Latin" charset="0"/>
              </a:rPr>
              <a:t>S +</a:t>
            </a:r>
            <a:r>
              <a:rPr lang="en-US" sz="3600" b="0">
                <a:solidFill>
                  <a:srgbClr val="FF0000"/>
                </a:solidFill>
                <a:latin typeface="Calibri" panose="020F0502020204030204" pitchFamily="34" charset="0"/>
                <a:cs typeface="EF Circular Latin" charset="0"/>
              </a:rPr>
              <a:t> 'ask' (wonder, want to know)</a:t>
            </a:r>
            <a:r>
              <a:rPr lang="en-US" sz="3600" b="0">
                <a:solidFill>
                  <a:srgbClr val="191919"/>
                </a:solidFill>
                <a:latin typeface="Calibri" panose="020F0502020204030204" pitchFamily="34" charset="0"/>
                <a:cs typeface="EF Circular Latin" charset="0"/>
              </a:rPr>
              <a:t> + </a:t>
            </a:r>
            <a:r>
              <a:rPr lang="en-US" sz="3600" b="0">
                <a:solidFill>
                  <a:srgbClr val="00B050"/>
                </a:solidFill>
                <a:latin typeface="Calibri" panose="020F0502020204030204" pitchFamily="34" charset="0"/>
                <a:cs typeface="EF Circular Latin" charset="0"/>
              </a:rPr>
              <a:t>question word </a:t>
            </a:r>
            <a:r>
              <a:rPr lang="en-US" sz="3600" b="0">
                <a:solidFill>
                  <a:srgbClr val="191919"/>
                </a:solidFill>
                <a:latin typeface="Calibri" panose="020F0502020204030204" pitchFamily="34" charset="0"/>
                <a:cs typeface="EF Circular Latin" charset="0"/>
              </a:rPr>
              <a:t>+</a:t>
            </a:r>
            <a:r>
              <a:rPr lang="en-US" sz="3600" b="0">
                <a:solidFill>
                  <a:srgbClr val="FFFF00"/>
                </a:solidFill>
                <a:latin typeface="Calibri" panose="020F0502020204030204" pitchFamily="34" charset="0"/>
                <a:cs typeface="EF Circular Latin" charset="0"/>
              </a:rPr>
              <a:t> </a:t>
            </a:r>
            <a:r>
              <a:rPr lang="en-US" sz="3600" b="0">
                <a:solidFill>
                  <a:schemeClr val="accent5"/>
                </a:solidFill>
                <a:latin typeface="Calibri" panose="020F0502020204030204" pitchFamily="34" charset="0"/>
                <a:cs typeface="EF Circular Latin" charset="0"/>
              </a:rPr>
              <a:t>clause</a:t>
            </a:r>
            <a:r>
              <a:rPr lang="en-US" sz="3600" b="0">
                <a:solidFill>
                  <a:srgbClr val="FFFF00"/>
                </a:solidFill>
                <a:latin typeface="Calibri" panose="020F0502020204030204" pitchFamily="34" charset="0"/>
                <a:cs typeface="EF Circular Latin" charset="0"/>
              </a:rPr>
              <a:t>.</a:t>
            </a:r>
          </a:p>
        </p:txBody>
      </p:sp>
      <p:sp>
        <p:nvSpPr>
          <p:cNvPr id="8" name="Content Placeholder 4"/>
          <p:cNvSpPr/>
          <p:nvPr/>
        </p:nvSpPr>
        <p:spPr>
          <a:xfrm>
            <a:off x="747395" y="2524125"/>
            <a:ext cx="10515600" cy="8699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u="sng"/>
              <a:t>Example:</a:t>
            </a:r>
          </a:p>
        </p:txBody>
      </p:sp>
      <p:sp>
        <p:nvSpPr>
          <p:cNvPr id="10" name="Text Box 9"/>
          <p:cNvSpPr txBox="1"/>
          <p:nvPr/>
        </p:nvSpPr>
        <p:spPr>
          <a:xfrm>
            <a:off x="747395" y="3136265"/>
            <a:ext cx="11751310" cy="3415030"/>
          </a:xfrm>
          <a:prstGeom prst="rect">
            <a:avLst/>
          </a:prstGeom>
          <a:noFill/>
          <a:ln w="9525">
            <a:noFill/>
          </a:ln>
        </p:spPr>
        <p:txBody>
          <a:bodyPr wrap="square">
            <a:spAutoFit/>
          </a:bodyPr>
          <a:lstStyle/>
          <a:p>
            <a:pPr indent="0"/>
            <a:r>
              <a:rPr lang="en-US" sz="3600" b="0" i="1">
                <a:solidFill>
                  <a:srgbClr val="191919"/>
                </a:solidFill>
                <a:latin typeface="Calibri" panose="020F0502020204030204" pitchFamily="34" charset="0"/>
                <a:cs typeface="EF Circular Latin" charset="0"/>
              </a:rPr>
              <a:t>”What time does the train leave?”</a:t>
            </a:r>
          </a:p>
          <a:p>
            <a:pPr indent="0"/>
            <a:r>
              <a:rPr lang="en-US" sz="3600" b="0">
                <a:solidFill>
                  <a:srgbClr val="191919"/>
                </a:solidFill>
                <a:latin typeface="Calibri" panose="020F0502020204030204" pitchFamily="34" charset="0"/>
                <a:cs typeface="EF Circular Latin" charset="0"/>
              </a:rPr>
              <a:t>-&gt; He </a:t>
            </a:r>
            <a:r>
              <a:rPr lang="en-US" sz="3600" b="0">
                <a:solidFill>
                  <a:srgbClr val="FF0000"/>
                </a:solidFill>
                <a:latin typeface="Calibri" panose="020F0502020204030204" pitchFamily="34" charset="0"/>
                <a:cs typeface="EF Circular Latin" charset="0"/>
              </a:rPr>
              <a:t>asked</a:t>
            </a:r>
            <a:r>
              <a:rPr lang="en-US" sz="3600" b="0">
                <a:solidFill>
                  <a:srgbClr val="191919"/>
                </a:solidFill>
                <a:latin typeface="Calibri" panose="020F0502020204030204" pitchFamily="34" charset="0"/>
                <a:cs typeface="EF Circular Latin" charset="0"/>
              </a:rPr>
              <a:t> me </a:t>
            </a:r>
            <a:r>
              <a:rPr lang="en-US" sz="3600" b="0">
                <a:solidFill>
                  <a:srgbClr val="00B050"/>
                </a:solidFill>
                <a:latin typeface="Calibri" panose="020F0502020204030204" pitchFamily="34" charset="0"/>
                <a:cs typeface="EF Circular Latin" charset="0"/>
              </a:rPr>
              <a:t>what time</a:t>
            </a:r>
            <a:r>
              <a:rPr lang="en-US" sz="3600" b="0">
                <a:solidFill>
                  <a:srgbClr val="191919"/>
                </a:solidFill>
                <a:latin typeface="Calibri" panose="020F0502020204030204" pitchFamily="34" charset="0"/>
                <a:cs typeface="EF Circular Latin" charset="0"/>
              </a:rPr>
              <a:t> </a:t>
            </a:r>
            <a:r>
              <a:rPr lang="en-US" sz="3600" b="0">
                <a:solidFill>
                  <a:schemeClr val="accent5"/>
                </a:solidFill>
                <a:latin typeface="Calibri" panose="020F0502020204030204" pitchFamily="34" charset="0"/>
                <a:cs typeface="EF Circular Latin" charset="0"/>
              </a:rPr>
              <a:t>the train left.</a:t>
            </a:r>
          </a:p>
          <a:p>
            <a:pPr indent="0"/>
            <a:r>
              <a:rPr lang="en-US" sz="3600" b="0" i="1">
                <a:solidFill>
                  <a:srgbClr val="191919"/>
                </a:solidFill>
                <a:latin typeface="Calibri" panose="020F0502020204030204" pitchFamily="34" charset="0"/>
                <a:cs typeface="EF Circular Latin" charset="0"/>
              </a:rPr>
              <a:t>“Where did he go?” </a:t>
            </a:r>
          </a:p>
          <a:p>
            <a:pPr indent="0"/>
            <a:r>
              <a:rPr lang="en-US" sz="3600" b="0">
                <a:solidFill>
                  <a:srgbClr val="191919"/>
                </a:solidFill>
                <a:latin typeface="Calibri" panose="020F0502020204030204" pitchFamily="34" charset="0"/>
                <a:cs typeface="EF Circular Latin" charset="0"/>
              </a:rPr>
              <a:t>-&gt; She </a:t>
            </a:r>
            <a:r>
              <a:rPr lang="en-US" sz="3600" b="0">
                <a:solidFill>
                  <a:srgbClr val="FF0000"/>
                </a:solidFill>
                <a:latin typeface="Calibri" panose="020F0502020204030204" pitchFamily="34" charset="0"/>
                <a:cs typeface="EF Circular Latin" charset="0"/>
              </a:rPr>
              <a:t>wanted to know</a:t>
            </a:r>
            <a:r>
              <a:rPr lang="en-US" sz="3600" b="0">
                <a:solidFill>
                  <a:srgbClr val="191919"/>
                </a:solidFill>
                <a:latin typeface="Calibri" panose="020F0502020204030204" pitchFamily="34" charset="0"/>
                <a:cs typeface="EF Circular Latin" charset="0"/>
              </a:rPr>
              <a:t> </a:t>
            </a:r>
            <a:r>
              <a:rPr lang="en-US" sz="3600" b="0">
                <a:solidFill>
                  <a:srgbClr val="00B050"/>
                </a:solidFill>
                <a:latin typeface="Calibri" panose="020F0502020204030204" pitchFamily="34" charset="0"/>
                <a:cs typeface="EF Circular Latin" charset="0"/>
              </a:rPr>
              <a:t>where</a:t>
            </a:r>
            <a:r>
              <a:rPr lang="en-US" sz="3600" b="0">
                <a:solidFill>
                  <a:srgbClr val="191919"/>
                </a:solidFill>
                <a:latin typeface="Calibri" panose="020F0502020204030204" pitchFamily="34" charset="0"/>
                <a:cs typeface="EF Circular Latin" charset="0"/>
              </a:rPr>
              <a:t> </a:t>
            </a:r>
            <a:r>
              <a:rPr lang="en-US" sz="3600" b="0">
                <a:solidFill>
                  <a:schemeClr val="accent5"/>
                </a:solidFill>
                <a:latin typeface="Calibri" panose="020F0502020204030204" pitchFamily="34" charset="0"/>
                <a:cs typeface="EF Circular Latin" charset="0"/>
              </a:rPr>
              <a:t>he had gone</a:t>
            </a:r>
            <a:endParaRPr lang="en-US" sz="3600" b="0">
              <a:solidFill>
                <a:srgbClr val="191919"/>
              </a:solidFill>
              <a:latin typeface="Calibri" panose="020F0502020204030204" pitchFamily="34" charset="0"/>
              <a:cs typeface="EF Circular Latin" charset="0"/>
            </a:endParaRPr>
          </a:p>
          <a:p>
            <a:pPr indent="0"/>
            <a:r>
              <a:rPr lang="en-US" sz="3600" b="0" i="1">
                <a:solidFill>
                  <a:srgbClr val="191919"/>
                </a:solidFill>
                <a:latin typeface="Calibri" panose="020F0502020204030204" pitchFamily="34" charset="0"/>
                <a:cs typeface="EF Circular Latin" charset="0"/>
              </a:rPr>
              <a:t>“When could you get this done by?”</a:t>
            </a:r>
          </a:p>
          <a:p>
            <a:pPr indent="0"/>
            <a:r>
              <a:rPr lang="en-US" sz="3600" b="0">
                <a:solidFill>
                  <a:srgbClr val="191919"/>
                </a:solidFill>
                <a:latin typeface="Calibri" panose="020F0502020204030204" pitchFamily="34" charset="0"/>
                <a:cs typeface="EF Circular Latin" charset="0"/>
              </a:rPr>
              <a:t>-&gt; He </a:t>
            </a:r>
            <a:r>
              <a:rPr lang="en-US" sz="3600" b="0">
                <a:solidFill>
                  <a:srgbClr val="FF0000"/>
                </a:solidFill>
                <a:latin typeface="Calibri" panose="020F0502020204030204" pitchFamily="34" charset="0"/>
                <a:cs typeface="EF Circular Latin" charset="0"/>
              </a:rPr>
              <a:t>wondered</a:t>
            </a:r>
            <a:r>
              <a:rPr lang="en-US" sz="3600" b="0">
                <a:solidFill>
                  <a:srgbClr val="191919"/>
                </a:solidFill>
                <a:latin typeface="Calibri" panose="020F0502020204030204" pitchFamily="34" charset="0"/>
                <a:cs typeface="EF Circular Latin" charset="0"/>
              </a:rPr>
              <a:t> </a:t>
            </a:r>
            <a:r>
              <a:rPr lang="en-US" sz="3600" b="0">
                <a:solidFill>
                  <a:srgbClr val="00B050"/>
                </a:solidFill>
                <a:latin typeface="Calibri" panose="020F0502020204030204" pitchFamily="34" charset="0"/>
                <a:cs typeface="EF Circular Latin" charset="0"/>
              </a:rPr>
              <a:t>when </a:t>
            </a:r>
            <a:r>
              <a:rPr lang="en-US" sz="3600" b="0">
                <a:solidFill>
                  <a:schemeClr val="accent5"/>
                </a:solidFill>
                <a:latin typeface="Calibri" panose="020F0502020204030204" pitchFamily="34" charset="0"/>
                <a:cs typeface="EF Circular Latin" charset="0"/>
              </a:rPr>
              <a:t>we could get it done by.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ox(in)">
                                      <p:cBhvr>
                                        <p:cTn id="7" dur="20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
                                            <p:txEl>
                                              <p:pRg st="3" end="3"/>
                                            </p:txEl>
                                          </p:spTgt>
                                        </p:tgtEl>
                                        <p:attrNameLst>
                                          <p:attrName>style.visibility</p:attrName>
                                        </p:attrNameLst>
                                      </p:cBhvr>
                                      <p:to>
                                        <p:strVal val="visible"/>
                                      </p:to>
                                    </p:set>
                                    <p:animEffect transition="in" filter="box(in)">
                                      <p:cBhvr>
                                        <p:cTn id="12" dur="2000"/>
                                        <p:tgtEl>
                                          <p:spTgt spid="10">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animEffect transition="in" filter="box(in)">
                                      <p:cBhvr>
                                        <p:cTn id="17" dur="20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989965" y="1298575"/>
            <a:ext cx="10060305" cy="460375"/>
          </a:xfrm>
          <a:prstGeom prst="rect">
            <a:avLst/>
          </a:prstGeom>
          <a:noFill/>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Underline the correct word or phrase for each sentence.</a:t>
            </a:r>
          </a:p>
        </p:txBody>
      </p:sp>
      <p:sp>
        <p:nvSpPr>
          <p:cNvPr id="16" name="Rounded Rectangle 15"/>
          <p:cNvSpPr/>
          <p:nvPr/>
        </p:nvSpPr>
        <p:spPr>
          <a:xfrm>
            <a:off x="487067" y="1254947"/>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52" y="1152307"/>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8" name="TextBox 7"/>
          <p:cNvSpPr txBox="1"/>
          <p:nvPr/>
        </p:nvSpPr>
        <p:spPr>
          <a:xfrm>
            <a:off x="487067" y="186930"/>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6" name="Text Box 25"/>
          <p:cNvSpPr txBox="1"/>
          <p:nvPr/>
        </p:nvSpPr>
        <p:spPr>
          <a:xfrm>
            <a:off x="11101070" y="2372360"/>
            <a:ext cx="309880" cy="368300"/>
          </a:xfrm>
          <a:prstGeom prst="rect">
            <a:avLst/>
          </a:prstGeom>
          <a:noFill/>
        </p:spPr>
        <p:txBody>
          <a:bodyPr wrap="none" rtlCol="0">
            <a:spAutoFit/>
          </a:bodyPr>
          <a:lstStyle/>
          <a:p>
            <a:endParaRPr lang="en-US"/>
          </a:p>
        </p:txBody>
      </p:sp>
      <p:sp>
        <p:nvSpPr>
          <p:cNvPr id="3" name="Text Box 2"/>
          <p:cNvSpPr txBox="1"/>
          <p:nvPr/>
        </p:nvSpPr>
        <p:spPr>
          <a:xfrm>
            <a:off x="683260" y="1972310"/>
            <a:ext cx="10643870" cy="4246245"/>
          </a:xfrm>
          <a:prstGeom prst="rect">
            <a:avLst/>
          </a:prstGeom>
          <a:noFill/>
        </p:spPr>
        <p:txBody>
          <a:bodyPr wrap="square" rtlCol="0" anchor="t">
            <a:spAutoFit/>
          </a:bodyPr>
          <a:lstStyle/>
          <a:p>
            <a:r>
              <a:rPr lang="en-US" sz="3000" b="1"/>
              <a:t>1.</a:t>
            </a:r>
            <a:r>
              <a:rPr lang="en-US" sz="3000"/>
              <a:t> He phoned to ask his mother what she was doing </a:t>
            </a:r>
            <a:r>
              <a:rPr lang="en-US" sz="3000" b="1" i="1"/>
              <a:t>now / then.</a:t>
            </a:r>
            <a:r>
              <a:rPr lang="en-US" sz="3000" b="1"/>
              <a:t> </a:t>
            </a:r>
          </a:p>
          <a:p>
            <a:r>
              <a:rPr lang="en-US" sz="3000" b="1"/>
              <a:t>2. </a:t>
            </a:r>
            <a:r>
              <a:rPr lang="en-US" sz="3000"/>
              <a:t>Ann wondered what plants Vietnamese people</a:t>
            </a:r>
            <a:r>
              <a:rPr lang="en-US" sz="3000" b="1" i="1"/>
              <a:t> grow / grew</a:t>
            </a:r>
            <a:r>
              <a:rPr lang="en-US" sz="3000"/>
              <a:t> for food.</a:t>
            </a:r>
          </a:p>
          <a:p>
            <a:r>
              <a:rPr lang="en-US" sz="3000" b="1"/>
              <a:t>3.</a:t>
            </a:r>
            <a:r>
              <a:rPr lang="en-US" sz="3000"/>
              <a:t> Peter phoned the shop to ask what specialities they are selling </a:t>
            </a:r>
            <a:r>
              <a:rPr lang="en-US" sz="3000" b="1" i="1"/>
              <a:t>there / here. </a:t>
            </a:r>
            <a:endParaRPr lang="en-US" sz="3000"/>
          </a:p>
          <a:p>
            <a:r>
              <a:rPr lang="en-US" sz="3000" b="1"/>
              <a:t>4.</a:t>
            </a:r>
            <a:r>
              <a:rPr lang="en-US" sz="3000"/>
              <a:t> The student asked his professor what forms of life </a:t>
            </a:r>
            <a:r>
              <a:rPr lang="en-US" sz="3000" b="1" i="1"/>
              <a:t>can / could</a:t>
            </a:r>
            <a:r>
              <a:rPr lang="en-US" sz="3000"/>
              <a:t> exist on Mars.</a:t>
            </a:r>
          </a:p>
          <a:p>
            <a:r>
              <a:rPr lang="en-US" sz="3000" b="1"/>
              <a:t>5.</a:t>
            </a:r>
            <a:r>
              <a:rPr lang="en-US" sz="3000"/>
              <a:t> He wanted to know how many planets </a:t>
            </a:r>
            <a:r>
              <a:rPr lang="en-US" sz="3000" b="1" i="1"/>
              <a:t>there were / were there </a:t>
            </a:r>
            <a:r>
              <a:rPr lang="en-US" sz="3000"/>
              <a:t>in our solar system.</a:t>
            </a:r>
          </a:p>
        </p:txBody>
      </p:sp>
      <p:cxnSp>
        <p:nvCxnSpPr>
          <p:cNvPr id="4" name="Straight Connector 3"/>
          <p:cNvCxnSpPr/>
          <p:nvPr/>
        </p:nvCxnSpPr>
        <p:spPr>
          <a:xfrm>
            <a:off x="9802495" y="2437130"/>
            <a:ext cx="812800" cy="101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9672955" y="2976245"/>
            <a:ext cx="812800" cy="101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68985" y="4302125"/>
            <a:ext cx="812800" cy="101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9888855" y="4711700"/>
            <a:ext cx="812800" cy="101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7226300" y="5627370"/>
            <a:ext cx="1653540" cy="1143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down)">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down)">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down)">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down)">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TotalTime>
  <Words>1045</Words>
  <Application>Microsoft Office PowerPoint</Application>
  <PresentationFormat>Widescreen</PresentationFormat>
  <Paragraphs>126</Paragraphs>
  <Slides>17</Slides>
  <Notes>15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Myriad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This MC</cp:lastModifiedBy>
  <cp:revision>219</cp:revision>
  <dcterms:created xsi:type="dcterms:W3CDTF">2020-12-09T02:04:00Z</dcterms:created>
  <dcterms:modified xsi:type="dcterms:W3CDTF">2024-05-03T02:18:22Z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61CBA64395B3416883B3918E27C1C585</vt:lpwstr>
  </property>
  <property fmtid="{D5CDD505-2E9C-101B-9397-08002B2CF9AE}" pid="3" name="KSOProductBuildVer">
    <vt:lpwstr>1033-11.2.0.11440</vt:lpwstr>
  </property>
</Properties>
</file>