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9" r:id="rId14"/>
    <p:sldId id="358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0" r:id="rId24"/>
    <p:sldId id="3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CDBF-5518-8688-91FF-1554DC62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9CCC7-5597-80A3-0088-51CA6A241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BB15-E902-8C68-E4E7-B9655631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351C3-2A40-A010-3A82-22844091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91EE-A12F-1A5F-021C-C2A453D1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3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F965-72B3-EA5D-1591-E79FF664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D038-B4AA-80CB-74A1-915D0662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E3F7-8936-CCF9-921F-4B47459B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87DC-7F59-B6BD-19B0-1EFE5845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D7FC5-0D77-EE9F-BDDB-9981C06C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42BDE-B7C2-3E15-B4AF-089C420AE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520F4-52AB-3FF3-6442-4047C4CEE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A8DB-322E-FA92-5BED-51F3CE45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CA73-438D-DCB3-327B-B452223A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CA2E-CBF1-304E-0D72-2B06C908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748B-85EA-4AFF-47C8-0D68C7EA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F0EC-FF6E-F076-0507-1B943E43F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7352-CA4A-C9D9-AC5D-F0235DCB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25E2-AB2A-64CA-1B27-E087A13D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CBE8-7A76-9838-6BF8-68E1E5A1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6E27-9733-E1C1-FFE1-3F92C860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D4B33-7F8B-2466-B2DA-D8592DE1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B4EF7-5BF1-9A88-396E-31BD4F5D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877BE-6D35-3188-6EEC-97D98A09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0931-1F21-EDCE-F433-782B949B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D0F8-AA95-3EDF-3074-937E17F7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53A7-4B7C-45C2-2319-BDC4464BD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CB01C-40B7-CE26-B446-0208FE128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B1FF-51CC-9D8A-1586-EC1E3D80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7B0A7-4BC1-B6FE-D4CA-B56553D9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A386D-E7B6-714E-03F2-3CF48BB1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4657-23B1-E6D1-892A-81D05936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5C4B2-59DE-DC97-2C19-26665DC30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07BC6-2B2D-DF09-7675-833FABF3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E798A-6165-B9B7-162A-B897AD8B3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7B7B0-D91F-1C26-540B-147ABA763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31645-94CF-4849-587B-419F5F08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1C8EF-EEFF-98FE-79DF-25253141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A1FEE-A6FE-1D10-4BBA-A3EC7B3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D1EA-2287-23CD-A5EE-28CCBB98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D526D-8DC1-FD1B-A0AC-80CEB05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610A0-4751-E415-C68B-4F4421F0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98023-B884-365B-1389-F08A89BF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0F797-FD80-4732-0A99-0F0FD561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0D060-4AC9-4AAE-8245-81CEE447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60FF3-68F0-80E8-B232-4069DF46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1F8D-DAED-5D0F-56AE-25550E3B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A844-9F15-8BD5-903E-31AAF74F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41E0F-D159-94FC-7D0D-0AAA302A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EAEC-43E6-A502-8F7E-1A5CCBC6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96110-B7A4-D942-E890-819C2C9A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9BBC0-4B6D-9250-7DFD-0519E27D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F69A-138D-34B6-86AE-7308D577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963B9-82B7-35F8-A5B9-B049C1CBF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1846A-302C-407F-A92C-4CA143511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221B-B1BD-CA54-4062-D03C03F7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3DB9F-C6AA-1373-2240-D8AF2974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B3460-9EFD-A035-BC4B-AD602AA5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B2961-33CA-EE21-454A-B9633C5B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C47ED-8F07-28D2-6A0C-4188DB74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4A75-214C-E24A-3A7D-41BB95689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9C9F-8CCD-4CFD-8F6B-176C32F828E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1E209-5E82-6AF5-8556-4A128D3C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BBD6-C7AF-3DAA-8D1E-11B1ECFBF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63F2-D7A0-4853-8F95-934D117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BC72F-4EEB-52DF-76D9-C5A174AF8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 MINH “</a:t>
            </a:r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CỜ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NGỜ</a:t>
            </a:r>
            <a:r>
              <a:rPr lang="en-US" sz="4200" b="1" i="1" dirty="0">
                <a:latin typeface="Baguet Script" panose="00000500000000000000" pitchFamily="2" charset="0"/>
                <a:ea typeface="Times New Roman" panose="02020603050405020304" pitchFamily="18" charset="0"/>
              </a:rPr>
              <a:t>” </a:t>
            </a:r>
          </a:p>
          <a:p>
            <a:r>
              <a:rPr lang="en-US" sz="4200" b="1" dirty="0">
                <a:latin typeface="Baguet Script" panose="00000500000000000000" pitchFamily="2" charset="0"/>
                <a:ea typeface="Times New Roman" panose="02020603050405020304" pitchFamily="18" charset="0"/>
              </a:rPr>
              <a:t>                       (</a:t>
            </a:r>
            <a:r>
              <a:rPr lang="en-US" sz="4200" b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Theo:khoahọc.tv</a:t>
            </a:r>
            <a:r>
              <a:rPr lang="en-US" sz="4200" b="1" dirty="0">
                <a:latin typeface="Baguet Script" panose="00000500000000000000" pitchFamily="2" charset="0"/>
                <a:ea typeface="Times New Roman" panose="02020603050405020304" pitchFamily="18" charset="0"/>
              </a:rPr>
              <a:t>)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67FD8-69E4-2939-22AC-95161CAB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Male Teacher, Male, Class, Male Teachers PNG White Transparent And Clipart  Image For Free Download - Lovepik | 401957932">
            <a:extLst>
              <a:ext uri="{FF2B5EF4-FFF2-40B4-BE49-F238E27FC236}">
                <a16:creationId xmlns:a16="http://schemas.microsoft.com/office/drawing/2014/main" id="{307A1A2A-92CE-87E2-CD9C-01125330E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55" y="1033632"/>
            <a:ext cx="3643946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849" y="1503093"/>
            <a:ext cx="8241359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pô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94" y="1997799"/>
            <a:ext cx="10858500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” ở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một danh từ nói về những phát minh được truyền từ đời này sang đời khác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mang tính chất lịch sử hay những điểu ai ai cũng biết tới, làm nên thành công cho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ra.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794" y="4019037"/>
            <a:ext cx="10858500" cy="2683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sapô</a:t>
            </a:r>
            <a:r>
              <a:rPr lang="en-US" sz="2800" dirty="0">
                <a:solidFill>
                  <a:srgbClr val="262626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hút người đọc.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rãi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nay.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50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458" y="1196333"/>
            <a:ext cx="109727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“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ngờ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quả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5" y="1738020"/>
            <a:ext cx="1700931" cy="3365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37" y="1978529"/>
            <a:ext cx="6096000" cy="15716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56039" y="3661171"/>
            <a:ext cx="6096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1: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minh 1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2: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minh 2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3: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minh 3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4: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minh 4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48315" y="3493413"/>
            <a:ext cx="6889620" cy="2468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evron 18"/>
          <p:cNvSpPr/>
          <p:nvPr/>
        </p:nvSpPr>
        <p:spPr>
          <a:xfrm>
            <a:off x="1638068" y="4173722"/>
            <a:ext cx="672731" cy="1049311"/>
          </a:xfrm>
          <a:prstGeom prst="chevron">
            <a:avLst>
              <a:gd name="adj" fmla="val 72222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1950" y="4241177"/>
            <a:ext cx="914400" cy="91440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9266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951" y="1164431"/>
            <a:ext cx="108585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PHIẾU HỌC TẬP 01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Tìm hiểu những phát minh “tình cờ và bất ngờ”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0400" y="2315427"/>
          <a:ext cx="10858501" cy="3802128"/>
        </p:xfrm>
        <a:graphic>
          <a:graphicData uri="http://schemas.openxmlformats.org/drawingml/2006/table">
            <a:tbl>
              <a:tblPr firstRow="1" firstCol="1" bandRow="1"/>
              <a:tblGrid>
                <a:gridCol w="1639019">
                  <a:extLst>
                    <a:ext uri="{9D8B030D-6E8A-4147-A177-3AD203B41FA5}">
                      <a16:colId xmlns:a16="http://schemas.microsoft.com/office/drawing/2014/main" val="1044717728"/>
                    </a:ext>
                  </a:extLst>
                </a:gridCol>
                <a:gridCol w="2356090">
                  <a:extLst>
                    <a:ext uri="{9D8B030D-6E8A-4147-A177-3AD203B41FA5}">
                      <a16:colId xmlns:a16="http://schemas.microsoft.com/office/drawing/2014/main" val="2165946374"/>
                    </a:ext>
                  </a:extLst>
                </a:gridCol>
                <a:gridCol w="1741458">
                  <a:extLst>
                    <a:ext uri="{9D8B030D-6E8A-4147-A177-3AD203B41FA5}">
                      <a16:colId xmlns:a16="http://schemas.microsoft.com/office/drawing/2014/main" val="3935635017"/>
                    </a:ext>
                  </a:extLst>
                </a:gridCol>
                <a:gridCol w="2560967">
                  <a:extLst>
                    <a:ext uri="{9D8B030D-6E8A-4147-A177-3AD203B41FA5}">
                      <a16:colId xmlns:a16="http://schemas.microsoft.com/office/drawing/2014/main" val="4248728663"/>
                    </a:ext>
                  </a:extLst>
                </a:gridCol>
                <a:gridCol w="2560967">
                  <a:extLst>
                    <a:ext uri="{9D8B030D-6E8A-4147-A177-3AD203B41FA5}">
                      <a16:colId xmlns:a16="http://schemas.microsoft.com/office/drawing/2014/main" val="1272097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345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Đất nặn 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17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Kem que 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595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38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1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08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458" y="1196333"/>
            <a:ext cx="109727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minh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ngờ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5" y="1738020"/>
            <a:ext cx="1700931" cy="3365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37" y="1978529"/>
            <a:ext cx="6096000" cy="15716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130961" y="3493413"/>
            <a:ext cx="9141642" cy="28474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458230" y="4428555"/>
            <a:ext cx="672731" cy="1049311"/>
          </a:xfrm>
          <a:prstGeom prst="chevron">
            <a:avLst>
              <a:gd name="adj" fmla="val 72222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2112" y="4496010"/>
            <a:ext cx="914400" cy="91440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0135" y="3879919"/>
            <a:ext cx="7610480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1.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Việc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lặp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lại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cách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trình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bày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thông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tin ở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các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phát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minh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trong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tác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dụng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?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2.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Nhận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xét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hình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thức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trình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bày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(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gợi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ý: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sapô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hình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ảnh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minh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hoạ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số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thứ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tự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đề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mục</a:t>
            </a:r>
            <a:r>
              <a:rPr lang="en-US" sz="2800" i="1" kern="100" dirty="0">
                <a:solidFill>
                  <a:srgbClr val="000000"/>
                </a:solidFill>
                <a:latin typeface="Baguet Script" panose="00000500000000000000" pitchFamily="2" charset="0"/>
                <a:ea typeface="SimSun" panose="02010600030101010101" pitchFamily="2" charset="-122"/>
              </a:rPr>
              <a:t>,...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9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555" y="1189191"/>
            <a:ext cx="108260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“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ngờ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quả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7555" y="2259843"/>
          <a:ext cx="11169783" cy="3735578"/>
        </p:xfrm>
        <a:graphic>
          <a:graphicData uri="http://schemas.openxmlformats.org/drawingml/2006/table">
            <a:tbl>
              <a:tblPr firstRow="1" firstCol="1" bandRow="1"/>
              <a:tblGrid>
                <a:gridCol w="2715330">
                  <a:extLst>
                    <a:ext uri="{9D8B030D-6E8A-4147-A177-3AD203B41FA5}">
                      <a16:colId xmlns:a16="http://schemas.microsoft.com/office/drawing/2014/main" val="2880245430"/>
                    </a:ext>
                  </a:extLst>
                </a:gridCol>
                <a:gridCol w="5186597">
                  <a:extLst>
                    <a:ext uri="{9D8B030D-6E8A-4147-A177-3AD203B41FA5}">
                      <a16:colId xmlns:a16="http://schemas.microsoft.com/office/drawing/2014/main" val="1279115434"/>
                    </a:ext>
                  </a:extLst>
                </a:gridCol>
                <a:gridCol w="3267856">
                  <a:extLst>
                    <a:ext uri="{9D8B030D-6E8A-4147-A177-3AD203B41FA5}">
                      <a16:colId xmlns:a16="http://schemas.microsoft.com/office/drawing/2014/main" val="241207587"/>
                    </a:ext>
                  </a:extLst>
                </a:gridCol>
              </a:tblGrid>
              <a:tr h="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– </a:t>
                      </a: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7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7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7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7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42313"/>
                  </a:ext>
                </a:extLst>
              </a:tr>
              <a:tr h="95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Đất nặn </a:t>
                      </a:r>
                      <a:endParaRPr lang="en-US" sz="27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Giô-sép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Vích-cơ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G.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Vích-cơ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thua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(do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sét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G.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Vích-cơ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nhão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sét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G.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Vích-cơ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7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802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80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555" y="1189191"/>
            <a:ext cx="108260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minh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ngờ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60399" y="2272565"/>
          <a:ext cx="10858499" cy="3383217"/>
        </p:xfrm>
        <a:graphic>
          <a:graphicData uri="http://schemas.openxmlformats.org/drawingml/2006/table">
            <a:tbl>
              <a:tblPr firstRow="1" firstCol="1" bandRow="1"/>
              <a:tblGrid>
                <a:gridCol w="2896286">
                  <a:extLst>
                    <a:ext uri="{9D8B030D-6E8A-4147-A177-3AD203B41FA5}">
                      <a16:colId xmlns:a16="http://schemas.microsoft.com/office/drawing/2014/main" val="2880245430"/>
                    </a:ext>
                  </a:extLst>
                </a:gridCol>
                <a:gridCol w="4090831">
                  <a:extLst>
                    <a:ext uri="{9D8B030D-6E8A-4147-A177-3AD203B41FA5}">
                      <a16:colId xmlns:a16="http://schemas.microsoft.com/office/drawing/2014/main" val="1279115434"/>
                    </a:ext>
                  </a:extLst>
                </a:gridCol>
                <a:gridCol w="3871382">
                  <a:extLst>
                    <a:ext uri="{9D8B030D-6E8A-4147-A177-3AD203B41FA5}">
                      <a16:colId xmlns:a16="http://schemas.microsoft.com/office/drawing/2014/main" val="241207587"/>
                    </a:ext>
                  </a:extLst>
                </a:gridCol>
              </a:tblGrid>
              <a:tr h="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42313"/>
                  </a:ext>
                </a:extLst>
              </a:tr>
              <a:tr h="71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Kem que </a:t>
                      </a:r>
                      <a:b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(Ep-po-xơn).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Ep-po-xơn vô tình dùng chiếc que trộn bột soda khô và nước lại với nhau trong một cái cốc để đùa nghịch và để quên ngoài trời.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Kem que ra đời, trở thành sản phẩm bán chạy nhất mọi thời đại khi hè đến.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6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555" y="1189191"/>
            <a:ext cx="108260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minh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ngờ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60399" y="2236391"/>
          <a:ext cx="10858499" cy="4052825"/>
        </p:xfrm>
        <a:graphic>
          <a:graphicData uri="http://schemas.openxmlformats.org/drawingml/2006/table">
            <a:tbl>
              <a:tblPr firstRow="1" firstCol="1" bandRow="1"/>
              <a:tblGrid>
                <a:gridCol w="2896286">
                  <a:extLst>
                    <a:ext uri="{9D8B030D-6E8A-4147-A177-3AD203B41FA5}">
                      <a16:colId xmlns:a16="http://schemas.microsoft.com/office/drawing/2014/main" val="2880245430"/>
                    </a:ext>
                  </a:extLst>
                </a:gridCol>
                <a:gridCol w="4612954">
                  <a:extLst>
                    <a:ext uri="{9D8B030D-6E8A-4147-A177-3AD203B41FA5}">
                      <a16:colId xmlns:a16="http://schemas.microsoft.com/office/drawing/2014/main" val="1279115434"/>
                    </a:ext>
                  </a:extLst>
                </a:gridCol>
                <a:gridCol w="3349259">
                  <a:extLst>
                    <a:ext uri="{9D8B030D-6E8A-4147-A177-3AD203B41FA5}">
                      <a16:colId xmlns:a16="http://schemas.microsoft.com/office/drawing/2014/main" val="241207587"/>
                    </a:ext>
                  </a:extLst>
                </a:gridCol>
              </a:tblGrid>
              <a:tr h="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– </a:t>
                      </a: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6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6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6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6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42313"/>
                  </a:ext>
                </a:extLst>
              </a:tr>
              <a:tr h="11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(Cram).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Cram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6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1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02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555" y="1189191"/>
            <a:ext cx="108260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minh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ngờ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quả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60399" y="2241565"/>
          <a:ext cx="10858499" cy="3741547"/>
        </p:xfrm>
        <a:graphic>
          <a:graphicData uri="http://schemas.openxmlformats.org/drawingml/2006/table">
            <a:tbl>
              <a:tblPr firstRow="1" firstCol="1" bandRow="1"/>
              <a:tblGrid>
                <a:gridCol w="2896286">
                  <a:extLst>
                    <a:ext uri="{9D8B030D-6E8A-4147-A177-3AD203B41FA5}">
                      <a16:colId xmlns:a16="http://schemas.microsoft.com/office/drawing/2014/main" val="2880245430"/>
                    </a:ext>
                  </a:extLst>
                </a:gridCol>
                <a:gridCol w="4090831">
                  <a:extLst>
                    <a:ext uri="{9D8B030D-6E8A-4147-A177-3AD203B41FA5}">
                      <a16:colId xmlns:a16="http://schemas.microsoft.com/office/drawing/2014/main" val="1279115434"/>
                    </a:ext>
                  </a:extLst>
                </a:gridCol>
                <a:gridCol w="3871382">
                  <a:extLst>
                    <a:ext uri="{9D8B030D-6E8A-4147-A177-3AD203B41FA5}">
                      <a16:colId xmlns:a16="http://schemas.microsoft.com/office/drawing/2014/main" val="241207587"/>
                    </a:ext>
                  </a:extLst>
                </a:gridCol>
              </a:tblGrid>
              <a:tr h="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– </a:t>
                      </a: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3636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42313"/>
                  </a:ext>
                </a:extLst>
              </a:tr>
              <a:tr h="11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(Xin-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vơ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Xin-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vơ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ồng nghiệp của </a:t>
                      </a:r>
                      <a:r>
                        <a:rPr lang="en-US" sz="2400" dirty="0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Xin-</a:t>
                      </a:r>
                      <a:r>
                        <a:rPr lang="en-US" sz="2400" dirty="0" err="1"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vơ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không tìm ra cách gì để dán một số giấy tờ lên cuốn sách hợp ca.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Hai ý tưởng lớn gặp nhau.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1980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55" marR="24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67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8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555" y="1171573"/>
            <a:ext cx="5429050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bày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041442" y="1815748"/>
            <a:ext cx="839449" cy="1532568"/>
          </a:xfrm>
          <a:prstGeom prst="chevron">
            <a:avLst>
              <a:gd name="adj" fmla="val 7765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0400" y="1818046"/>
            <a:ext cx="1606058" cy="15659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Baguet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cấu</a:t>
            </a:r>
            <a:endParaRPr lang="en-US" sz="3200" dirty="0"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3185576" y="1866076"/>
            <a:ext cx="6060280" cy="1499016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cập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tin: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minh,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473216" y="3577358"/>
            <a:ext cx="3006413" cy="62958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aguet Script" panose="00000500000000000000" pitchFamily="2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latin typeface="Baguet Script" panose="00000500000000000000" pitchFamily="2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Baguet Scrip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1321722" y="4395324"/>
            <a:ext cx="9535855" cy="1499016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khoa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dõi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555" y="1171573"/>
            <a:ext cx="5429050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bày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794596" y="1902179"/>
            <a:ext cx="839449" cy="1286687"/>
          </a:xfrm>
          <a:prstGeom prst="chevron">
            <a:avLst>
              <a:gd name="adj" fmla="val 7765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3059510" y="1866076"/>
            <a:ext cx="6060280" cy="1499016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hoạ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2723081" y="4635084"/>
            <a:ext cx="6733138" cy="1499016"/>
          </a:xfrm>
          <a:prstGeom prst="plaqu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Thu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hút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đoc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nắm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bắt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dễ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dàng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312379" y="1918955"/>
            <a:ext cx="839449" cy="1286687"/>
          </a:xfrm>
          <a:prstGeom prst="chevron">
            <a:avLst>
              <a:gd name="adj" fmla="val 7765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hevron 22"/>
          <p:cNvSpPr/>
          <p:nvPr/>
        </p:nvSpPr>
        <p:spPr>
          <a:xfrm rot="5400000">
            <a:off x="5676275" y="2990901"/>
            <a:ext cx="839449" cy="1532568"/>
          </a:xfrm>
          <a:prstGeom prst="chevron">
            <a:avLst>
              <a:gd name="adj" fmla="val 7765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5669925" y="3395288"/>
            <a:ext cx="839449" cy="1532568"/>
          </a:xfrm>
          <a:prstGeom prst="chevron">
            <a:avLst>
              <a:gd name="adj" fmla="val 7765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790" y="1130300"/>
            <a:ext cx="2581224" cy="185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58" y="4227050"/>
            <a:ext cx="2356234" cy="1907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5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1" grpId="0" animBg="1"/>
      <p:bldP spid="20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VĂN BẢN</a:t>
            </a:r>
            <a:r>
              <a:rPr lang="en-US" sz="2400" b="1" dirty="0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: NHỮNG PHÁT MINH “TÌNH CỜ VÀ BẤT NGỜ” </a:t>
            </a:r>
          </a:p>
          <a:p>
            <a:r>
              <a:rPr lang="en-US" sz="2400" b="1" dirty="0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(Theo khoahọc.tv)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83793" y="733781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động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83" y="2143185"/>
            <a:ext cx="3966342" cy="264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Flowchart: Stored Data 11"/>
          <p:cNvSpPr/>
          <p:nvPr/>
        </p:nvSpPr>
        <p:spPr>
          <a:xfrm>
            <a:off x="5036695" y="2079709"/>
            <a:ext cx="6250898" cy="3162924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kể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khoa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xưa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ấn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sẻ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5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78834" y="1130300"/>
            <a:ext cx="2450104" cy="88441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kết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613254" y="1150936"/>
            <a:ext cx="869429" cy="84314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73682" y="1431597"/>
            <a:ext cx="9631937" cy="4114409"/>
            <a:chOff x="2062979" y="2074438"/>
            <a:chExt cx="9631937" cy="4114409"/>
          </a:xfrm>
        </p:grpSpPr>
        <p:sp>
          <p:nvSpPr>
            <p:cNvPr id="19" name="Freeform 18"/>
            <p:cNvSpPr/>
            <p:nvPr/>
          </p:nvSpPr>
          <p:spPr>
            <a:xfrm>
              <a:off x="6674787" y="3076162"/>
              <a:ext cx="3636259" cy="4207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362"/>
                  </a:lnTo>
                  <a:lnTo>
                    <a:pt x="3636259" y="210362"/>
                  </a:lnTo>
                  <a:lnTo>
                    <a:pt x="3636259" y="42072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74787" y="3076162"/>
              <a:ext cx="1212086" cy="4207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362"/>
                  </a:lnTo>
                  <a:lnTo>
                    <a:pt x="1212086" y="210362"/>
                  </a:lnTo>
                  <a:lnTo>
                    <a:pt x="1212086" y="42072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62700" y="3076162"/>
              <a:ext cx="1212086" cy="4207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12086" y="0"/>
                  </a:moveTo>
                  <a:lnTo>
                    <a:pt x="1212086" y="210362"/>
                  </a:lnTo>
                  <a:lnTo>
                    <a:pt x="0" y="210362"/>
                  </a:lnTo>
                  <a:lnTo>
                    <a:pt x="0" y="42072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038527" y="3076162"/>
              <a:ext cx="3636259" cy="4207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36259" y="0"/>
                  </a:moveTo>
                  <a:lnTo>
                    <a:pt x="3636259" y="210362"/>
                  </a:lnTo>
                  <a:lnTo>
                    <a:pt x="0" y="210362"/>
                  </a:lnTo>
                  <a:lnTo>
                    <a:pt x="0" y="420724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462699" y="2074438"/>
              <a:ext cx="2541548" cy="1001724"/>
            </a:xfrm>
            <a:custGeom>
              <a:avLst/>
              <a:gdLst>
                <a:gd name="connsiteX0" fmla="*/ 0 w 2003448"/>
                <a:gd name="connsiteY0" fmla="*/ 0 h 1001724"/>
                <a:gd name="connsiteX1" fmla="*/ 2003448 w 2003448"/>
                <a:gd name="connsiteY1" fmla="*/ 0 h 1001724"/>
                <a:gd name="connsiteX2" fmla="*/ 2003448 w 2003448"/>
                <a:gd name="connsiteY2" fmla="*/ 1001724 h 1001724"/>
                <a:gd name="connsiteX3" fmla="*/ 0 w 2003448"/>
                <a:gd name="connsiteY3" fmla="*/ 1001724 h 1001724"/>
                <a:gd name="connsiteX4" fmla="*/ 0 w 2003448"/>
                <a:gd name="connsiteY4" fmla="*/ 0 h 10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448" h="1001724">
                  <a:moveTo>
                    <a:pt x="0" y="0"/>
                  </a:moveTo>
                  <a:lnTo>
                    <a:pt x="2003448" y="0"/>
                  </a:lnTo>
                  <a:lnTo>
                    <a:pt x="2003448" y="1001724"/>
                  </a:lnTo>
                  <a:lnTo>
                    <a:pt x="0" y="100172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1. </a:t>
              </a:r>
              <a:r>
                <a:rPr lang="en-US" sz="2800" b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thuật</a:t>
              </a:r>
              <a:endParaRPr lang="en-US" sz="2800" kern="1200" dirty="0">
                <a:latin typeface="Baguet Scrip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062979" y="3463601"/>
              <a:ext cx="2359418" cy="2725246"/>
            </a:xfrm>
            <a:custGeom>
              <a:avLst/>
              <a:gdLst>
                <a:gd name="connsiteX0" fmla="*/ 0 w 2003448"/>
                <a:gd name="connsiteY0" fmla="*/ 0 h 1001724"/>
                <a:gd name="connsiteX1" fmla="*/ 2003448 w 2003448"/>
                <a:gd name="connsiteY1" fmla="*/ 0 h 1001724"/>
                <a:gd name="connsiteX2" fmla="*/ 2003448 w 2003448"/>
                <a:gd name="connsiteY2" fmla="*/ 1001724 h 1001724"/>
                <a:gd name="connsiteX3" fmla="*/ 0 w 2003448"/>
                <a:gd name="connsiteY3" fmla="*/ 1001724 h 1001724"/>
                <a:gd name="connsiteX4" fmla="*/ 0 w 2003448"/>
                <a:gd name="connsiteY4" fmla="*/ 0 h 10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448" h="1001724">
                  <a:moveTo>
                    <a:pt x="0" y="0"/>
                  </a:moveTo>
                  <a:lnTo>
                    <a:pt x="2003448" y="0"/>
                  </a:lnTo>
                  <a:lnTo>
                    <a:pt x="2003448" y="1001724"/>
                  </a:lnTo>
                  <a:lnTo>
                    <a:pt x="0" y="100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Sa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pô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nằm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tiêu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in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đậm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hút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chú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87152" y="3463601"/>
              <a:ext cx="2359418" cy="2725246"/>
            </a:xfrm>
            <a:custGeom>
              <a:avLst/>
              <a:gdLst>
                <a:gd name="connsiteX0" fmla="*/ 0 w 2003448"/>
                <a:gd name="connsiteY0" fmla="*/ 0 h 1001724"/>
                <a:gd name="connsiteX1" fmla="*/ 2003448 w 2003448"/>
                <a:gd name="connsiteY1" fmla="*/ 0 h 1001724"/>
                <a:gd name="connsiteX2" fmla="*/ 2003448 w 2003448"/>
                <a:gd name="connsiteY2" fmla="*/ 1001724 h 1001724"/>
                <a:gd name="connsiteX3" fmla="*/ 0 w 2003448"/>
                <a:gd name="connsiteY3" fmla="*/ 1001724 h 1001724"/>
                <a:gd name="connsiteX4" fmla="*/ 0 w 2003448"/>
                <a:gd name="connsiteY4" fmla="*/ 0 h 10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448" h="1001724">
                  <a:moveTo>
                    <a:pt x="0" y="0"/>
                  </a:moveTo>
                  <a:lnTo>
                    <a:pt x="2003448" y="0"/>
                  </a:lnTo>
                  <a:lnTo>
                    <a:pt x="2003448" y="1001724"/>
                  </a:lnTo>
                  <a:lnTo>
                    <a:pt x="0" y="100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Lặp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cạc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thông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tin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thống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nhất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khoa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học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11325" y="3463601"/>
              <a:ext cx="2359418" cy="2725246"/>
            </a:xfrm>
            <a:custGeom>
              <a:avLst/>
              <a:gdLst>
                <a:gd name="connsiteX0" fmla="*/ 0 w 2003448"/>
                <a:gd name="connsiteY0" fmla="*/ 0 h 1001724"/>
                <a:gd name="connsiteX1" fmla="*/ 2003448 w 2003448"/>
                <a:gd name="connsiteY1" fmla="*/ 0 h 1001724"/>
                <a:gd name="connsiteX2" fmla="*/ 2003448 w 2003448"/>
                <a:gd name="connsiteY2" fmla="*/ 1001724 h 1001724"/>
                <a:gd name="connsiteX3" fmla="*/ 0 w 2003448"/>
                <a:gd name="connsiteY3" fmla="*/ 1001724 h 1001724"/>
                <a:gd name="connsiteX4" fmla="*/ 0 w 2003448"/>
                <a:gd name="connsiteY4" fmla="*/ 0 h 10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448" h="1001724">
                  <a:moveTo>
                    <a:pt x="0" y="0"/>
                  </a:moveTo>
                  <a:lnTo>
                    <a:pt x="2003448" y="0"/>
                  </a:lnTo>
                  <a:lnTo>
                    <a:pt x="2003448" y="1001724"/>
                  </a:lnTo>
                  <a:lnTo>
                    <a:pt x="0" y="100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kiểu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chữ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in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đậm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cách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đánh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mục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liệu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ảnh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nổi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bật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9335498" y="3463601"/>
              <a:ext cx="2359418" cy="2725246"/>
            </a:xfrm>
            <a:custGeom>
              <a:avLst/>
              <a:gdLst>
                <a:gd name="connsiteX0" fmla="*/ 0 w 2003448"/>
                <a:gd name="connsiteY0" fmla="*/ 0 h 1001724"/>
                <a:gd name="connsiteX1" fmla="*/ 2003448 w 2003448"/>
                <a:gd name="connsiteY1" fmla="*/ 0 h 1001724"/>
                <a:gd name="connsiteX2" fmla="*/ 2003448 w 2003448"/>
                <a:gd name="connsiteY2" fmla="*/ 1001724 h 1001724"/>
                <a:gd name="connsiteX3" fmla="*/ 0 w 2003448"/>
                <a:gd name="connsiteY3" fmla="*/ 1001724 h 1001724"/>
                <a:gd name="connsiteX4" fmla="*/ 0 w 2003448"/>
                <a:gd name="connsiteY4" fmla="*/ 0 h 10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448" h="1001724">
                  <a:moveTo>
                    <a:pt x="0" y="0"/>
                  </a:moveTo>
                  <a:lnTo>
                    <a:pt x="2003448" y="0"/>
                  </a:lnTo>
                  <a:lnTo>
                    <a:pt x="2003448" y="1001724"/>
                  </a:lnTo>
                  <a:lnTo>
                    <a:pt x="0" y="100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Cách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kiện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trật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tự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0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78834" y="1130300"/>
            <a:ext cx="2450104" cy="88441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IV.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MS Mincho"/>
                <a:cs typeface="+mn-cs"/>
              </a:rPr>
              <a:t>kết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guet Script" panose="000005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613254" y="1150936"/>
            <a:ext cx="869429" cy="84314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2321" y="1529906"/>
            <a:ext cx="7974658" cy="4182342"/>
            <a:chOff x="2210789" y="2793557"/>
            <a:chExt cx="7974658" cy="4182342"/>
          </a:xfrm>
        </p:grpSpPr>
        <p:sp>
          <p:nvSpPr>
            <p:cNvPr id="9" name="Freeform 8"/>
            <p:cNvSpPr/>
            <p:nvPr/>
          </p:nvSpPr>
          <p:spPr>
            <a:xfrm>
              <a:off x="6096000" y="3798271"/>
              <a:ext cx="1992907" cy="6917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5876"/>
                  </a:lnTo>
                  <a:lnTo>
                    <a:pt x="1992907" y="345876"/>
                  </a:lnTo>
                  <a:lnTo>
                    <a:pt x="1992907" y="691753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03092" y="3798271"/>
              <a:ext cx="1992907" cy="6917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92907" y="0"/>
                  </a:moveTo>
                  <a:lnTo>
                    <a:pt x="1992907" y="345876"/>
                  </a:lnTo>
                  <a:lnTo>
                    <a:pt x="0" y="345876"/>
                  </a:lnTo>
                  <a:lnTo>
                    <a:pt x="0" y="691753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26481" y="2793557"/>
              <a:ext cx="3294062" cy="1055071"/>
            </a:xfrm>
            <a:custGeom>
              <a:avLst/>
              <a:gdLst>
                <a:gd name="connsiteX0" fmla="*/ 0 w 3294062"/>
                <a:gd name="connsiteY0" fmla="*/ 0 h 1647031"/>
                <a:gd name="connsiteX1" fmla="*/ 3294062 w 3294062"/>
                <a:gd name="connsiteY1" fmla="*/ 0 h 1647031"/>
                <a:gd name="connsiteX2" fmla="*/ 3294062 w 3294062"/>
                <a:gd name="connsiteY2" fmla="*/ 1647031 h 1647031"/>
                <a:gd name="connsiteX3" fmla="*/ 0 w 3294062"/>
                <a:gd name="connsiteY3" fmla="*/ 1647031 h 1647031"/>
                <a:gd name="connsiteX4" fmla="*/ 0 w 3294062"/>
                <a:gd name="connsiteY4" fmla="*/ 0 h 16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4062" h="1647031">
                  <a:moveTo>
                    <a:pt x="0" y="0"/>
                  </a:moveTo>
                  <a:lnTo>
                    <a:pt x="3294062" y="0"/>
                  </a:lnTo>
                  <a:lnTo>
                    <a:pt x="3294062" y="1647031"/>
                  </a:lnTo>
                  <a:lnTo>
                    <a:pt x="0" y="1647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2. </a:t>
              </a:r>
              <a:r>
                <a:rPr lang="en-US" sz="2800" b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lang="en-US" sz="2800" b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dung</a:t>
              </a:r>
              <a:endParaRPr lang="en-US" sz="2800" kern="1200" dirty="0">
                <a:latin typeface="Baguet Scrip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10789" y="4477219"/>
              <a:ext cx="3768878" cy="2498680"/>
            </a:xfrm>
            <a:custGeom>
              <a:avLst/>
              <a:gdLst>
                <a:gd name="connsiteX0" fmla="*/ 0 w 3294062"/>
                <a:gd name="connsiteY0" fmla="*/ 0 h 1647031"/>
                <a:gd name="connsiteX1" fmla="*/ 3294062 w 3294062"/>
                <a:gd name="connsiteY1" fmla="*/ 0 h 1647031"/>
                <a:gd name="connsiteX2" fmla="*/ 3294062 w 3294062"/>
                <a:gd name="connsiteY2" fmla="*/ 1647031 h 1647031"/>
                <a:gd name="connsiteX3" fmla="*/ 0 w 3294062"/>
                <a:gd name="connsiteY3" fmla="*/ 1647031 h 1647031"/>
                <a:gd name="connsiteX4" fmla="*/ 0 w 3294062"/>
                <a:gd name="connsiteY4" fmla="*/ 0 h 16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4062" h="1647031">
                  <a:moveTo>
                    <a:pt x="0" y="0"/>
                  </a:moveTo>
                  <a:lnTo>
                    <a:pt x="3294062" y="0"/>
                  </a:lnTo>
                  <a:lnTo>
                    <a:pt x="3294062" y="1647031"/>
                  </a:lnTo>
                  <a:lnTo>
                    <a:pt x="0" y="1647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thông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tin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minh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cờ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bất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ngờ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tự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–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96605" y="4477219"/>
              <a:ext cx="3988842" cy="2498680"/>
            </a:xfrm>
            <a:custGeom>
              <a:avLst/>
              <a:gdLst>
                <a:gd name="connsiteX0" fmla="*/ 0 w 3294062"/>
                <a:gd name="connsiteY0" fmla="*/ 0 h 1647031"/>
                <a:gd name="connsiteX1" fmla="*/ 3294062 w 3294062"/>
                <a:gd name="connsiteY1" fmla="*/ 0 h 1647031"/>
                <a:gd name="connsiteX2" fmla="*/ 3294062 w 3294062"/>
                <a:gd name="connsiteY2" fmla="*/ 1647031 h 1647031"/>
                <a:gd name="connsiteX3" fmla="*/ 0 w 3294062"/>
                <a:gd name="connsiteY3" fmla="*/ 1647031 h 1647031"/>
                <a:gd name="connsiteX4" fmla="*/ 0 w 3294062"/>
                <a:gd name="connsiteY4" fmla="*/ 0 h 16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4062" h="1647031">
                  <a:moveTo>
                    <a:pt x="0" y="0"/>
                  </a:moveTo>
                  <a:lnTo>
                    <a:pt x="3294062" y="0"/>
                  </a:lnTo>
                  <a:lnTo>
                    <a:pt x="3294062" y="1647031"/>
                  </a:lnTo>
                  <a:lnTo>
                    <a:pt x="0" y="1647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Dù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minh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sau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quá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nghiên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cứu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dài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lâu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hay do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cờ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bất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ngờ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nếu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đem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giá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trị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cuộc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thì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đáng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trọng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14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424" y="648862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tập</a:t>
            </a:r>
            <a:endParaRPr lang="en-US" sz="3200" dirty="0"/>
          </a:p>
        </p:txBody>
      </p:sp>
      <p:sp>
        <p:nvSpPr>
          <p:cNvPr id="18" name="Pentagon 17"/>
          <p:cNvSpPr/>
          <p:nvPr/>
        </p:nvSpPr>
        <p:spPr>
          <a:xfrm>
            <a:off x="764354" y="1693890"/>
            <a:ext cx="7206075" cy="3612628"/>
          </a:xfrm>
          <a:prstGeom prst="homePlate">
            <a:avLst>
              <a:gd name="adj" fmla="val 3170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"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cờ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ngờ</a:t>
            </a:r>
            <a:r>
              <a:rPr lang="en-US" sz="2800" b="1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" 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Phạm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Tuyên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khúc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mừng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, 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đá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nam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thắng</a:t>
            </a:r>
            <a:r>
              <a:rPr lang="en-US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64544"/>
          <a:stretch/>
        </p:blipFill>
        <p:spPr>
          <a:xfrm>
            <a:off x="8287690" y="1397694"/>
            <a:ext cx="3208913" cy="11606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68293"/>
          <a:stretch/>
        </p:blipFill>
        <p:spPr>
          <a:xfrm>
            <a:off x="8287690" y="4730034"/>
            <a:ext cx="3208913" cy="1152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6211" b="31706"/>
          <a:stretch/>
        </p:blipFill>
        <p:spPr>
          <a:xfrm>
            <a:off x="8287690" y="3170707"/>
            <a:ext cx="3150938" cy="11014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Chevron 20"/>
          <p:cNvSpPr/>
          <p:nvPr/>
        </p:nvSpPr>
        <p:spPr>
          <a:xfrm>
            <a:off x="7325852" y="1556133"/>
            <a:ext cx="644577" cy="607218"/>
          </a:xfrm>
          <a:prstGeom prst="chevron">
            <a:avLst>
              <a:gd name="adj" fmla="val 593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5400000">
            <a:off x="9505705" y="2417712"/>
            <a:ext cx="644577" cy="868067"/>
          </a:xfrm>
          <a:prstGeom prst="chevron">
            <a:avLst>
              <a:gd name="adj" fmla="val 593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5400000">
            <a:off x="9613670" y="4067082"/>
            <a:ext cx="644577" cy="868067"/>
          </a:xfrm>
          <a:prstGeom prst="chevron">
            <a:avLst>
              <a:gd name="adj" fmla="val 593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8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016" y="0"/>
            <a:ext cx="7758855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So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sánh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cách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trình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bày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thông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tin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03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Baguet Script" panose="00000500000000000000" pitchFamily="2" charset="0"/>
                <a:ea typeface="MS Mincho"/>
              </a:rPr>
              <a:t>: 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5950" y="587853"/>
          <a:ext cx="11587397" cy="6562979"/>
        </p:xfrm>
        <a:graphic>
          <a:graphicData uri="http://schemas.openxmlformats.org/drawingml/2006/table">
            <a:tbl>
              <a:tblPr firstRow="1" firstCol="1" bandRow="1"/>
              <a:tblGrid>
                <a:gridCol w="2128604">
                  <a:extLst>
                    <a:ext uri="{9D8B030D-6E8A-4147-A177-3AD203B41FA5}">
                      <a16:colId xmlns:a16="http://schemas.microsoft.com/office/drawing/2014/main" val="1935901101"/>
                    </a:ext>
                  </a:extLst>
                </a:gridCol>
                <a:gridCol w="3117954">
                  <a:extLst>
                    <a:ext uri="{9D8B030D-6E8A-4147-A177-3AD203B41FA5}">
                      <a16:colId xmlns:a16="http://schemas.microsoft.com/office/drawing/2014/main" val="1803139557"/>
                    </a:ext>
                  </a:extLst>
                </a:gridCol>
                <a:gridCol w="3102964">
                  <a:extLst>
                    <a:ext uri="{9D8B030D-6E8A-4147-A177-3AD203B41FA5}">
                      <a16:colId xmlns:a16="http://schemas.microsoft.com/office/drawing/2014/main" val="1348979179"/>
                    </a:ext>
                  </a:extLst>
                </a:gridCol>
                <a:gridCol w="3237875">
                  <a:extLst>
                    <a:ext uri="{9D8B030D-6E8A-4147-A177-3AD203B41FA5}">
                      <a16:colId xmlns:a16="http://schemas.microsoft.com/office/drawing/2014/main" val="2873928719"/>
                    </a:ext>
                  </a:extLst>
                </a:gridCol>
              </a:tblGrid>
              <a:tr h="169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 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269"/>
                  </a:ext>
                </a:extLst>
              </a:tr>
              <a:tr h="257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25337"/>
                  </a:ext>
                </a:extLst>
              </a:tr>
              <a:tr h="34516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01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01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Nam “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Nam Á ở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tin: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nặn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kem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que,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855048"/>
                  </a:ext>
                </a:extLst>
              </a:tr>
              <a:tr h="25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114560"/>
                  </a:ext>
                </a:extLst>
              </a:tr>
              <a:tr h="16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Baguet Script" panose="00000500000000000000" pitchFamily="2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Baguet Scrip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86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11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7418" y="698061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51113" y="1424066"/>
            <a:ext cx="6877897" cy="3942413"/>
            <a:chOff x="1421956" y="1424066"/>
            <a:chExt cx="7677074" cy="3942413"/>
          </a:xfrm>
        </p:grpSpPr>
        <p:sp>
          <p:nvSpPr>
            <p:cNvPr id="10" name="Bevel 9"/>
            <p:cNvSpPr/>
            <p:nvPr/>
          </p:nvSpPr>
          <p:spPr>
            <a:xfrm>
              <a:off x="2233534" y="1918741"/>
              <a:ext cx="6865496" cy="3447738"/>
            </a:xfrm>
            <a:prstGeom prst="bevel">
              <a:avLst>
                <a:gd name="adj" fmla="val 3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38007" y="2482387"/>
              <a:ext cx="5256551" cy="287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?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Trong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những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phát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minh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được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nhắc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đến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trong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văn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bản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trên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em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thích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phát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minh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nào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nhất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?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Vì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sao</a:t>
              </a:r>
              <a:r>
                <a:rPr lang="en-US" sz="3200" b="1" i="1" dirty="0">
                  <a:solidFill>
                    <a:srgbClr val="00000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?</a:t>
              </a:r>
              <a:endParaRPr lang="en-US" sz="3200" dirty="0">
                <a:effectLst/>
                <a:latin typeface="Baguet Script" panose="00000500000000000000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ardrop 11"/>
            <p:cNvSpPr/>
            <p:nvPr/>
          </p:nvSpPr>
          <p:spPr>
            <a:xfrm>
              <a:off x="1421956" y="1424066"/>
              <a:ext cx="2786916" cy="899409"/>
            </a:xfrm>
            <a:prstGeom prst="teardrop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 err="1">
                  <a:solidFill>
                    <a:srgbClr val="0070C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0070C0"/>
                  </a:solidFill>
                  <a:latin typeface="Baguet Script" panose="00000500000000000000" pitchFamily="2" charset="0"/>
                  <a:ea typeface="Times New Roman" panose="02020603050405020304" pitchFamily="18" charset="0"/>
                </a:rPr>
                <a:t> 1:</a:t>
              </a:r>
              <a:endParaRPr lang="en-US" sz="2800" dirty="0">
                <a:effectLst/>
                <a:latin typeface="Baguet Script" panose="00000500000000000000" pitchFamily="2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35" y="926375"/>
            <a:ext cx="11363929" cy="5005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916" y="4523733"/>
            <a:ext cx="2321170" cy="13934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1" y="1736299"/>
            <a:ext cx="1898387" cy="1072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25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3793" y="733781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93947" y="1318632"/>
            <a:ext cx="10005421" cy="4927537"/>
            <a:chOff x="1951856" y="1321335"/>
            <a:chExt cx="8947517" cy="4927537"/>
          </a:xfrm>
        </p:grpSpPr>
        <p:sp>
          <p:nvSpPr>
            <p:cNvPr id="18" name="Frame 17"/>
            <p:cNvSpPr/>
            <p:nvPr/>
          </p:nvSpPr>
          <p:spPr>
            <a:xfrm>
              <a:off x="2222085" y="1769598"/>
              <a:ext cx="2717515" cy="1933814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ame 18"/>
            <p:cNvSpPr/>
            <p:nvPr/>
          </p:nvSpPr>
          <p:spPr>
            <a:xfrm>
              <a:off x="2222085" y="4151676"/>
              <a:ext cx="2717515" cy="1933814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ame 19"/>
            <p:cNvSpPr/>
            <p:nvPr/>
          </p:nvSpPr>
          <p:spPr>
            <a:xfrm>
              <a:off x="6828808" y="1769598"/>
              <a:ext cx="2717515" cy="1933814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7599" y="1321335"/>
              <a:ext cx="2613029" cy="2045772"/>
            </a:xfrm>
            <a:prstGeom prst="rect">
              <a:avLst/>
            </a:prstGeom>
            <a:blipFill>
              <a:blip r:embed="rId5"/>
              <a:srcRect/>
              <a:stretch>
                <a:fillRect l="-27000" r="-27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51856" y="3381443"/>
              <a:ext cx="3115085" cy="470900"/>
            </a:xfrm>
            <a:custGeom>
              <a:avLst/>
              <a:gdLst>
                <a:gd name="connsiteX0" fmla="*/ 0 w 2506786"/>
                <a:gd name="connsiteY0" fmla="*/ 0 h 229545"/>
                <a:gd name="connsiteX1" fmla="*/ 2506786 w 2506786"/>
                <a:gd name="connsiteY1" fmla="*/ 0 h 229545"/>
                <a:gd name="connsiteX2" fmla="*/ 2506786 w 2506786"/>
                <a:gd name="connsiteY2" fmla="*/ 229545 h 229545"/>
                <a:gd name="connsiteX3" fmla="*/ 0 w 2506786"/>
                <a:gd name="connsiteY3" fmla="*/ 229545 h 229545"/>
                <a:gd name="connsiteX4" fmla="*/ 0 w 2506786"/>
                <a:gd name="connsiteY4" fmla="*/ 0 h 2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86" h="229545">
                  <a:moveTo>
                    <a:pt x="0" y="0"/>
                  </a:moveTo>
                  <a:lnTo>
                    <a:pt x="2506786" y="0"/>
                  </a:lnTo>
                  <a:lnTo>
                    <a:pt x="2506786" y="229545"/>
                  </a:lnTo>
                  <a:lnTo>
                    <a:pt x="0" y="229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840" tIns="91440" rIns="2438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ĐỘNG CƠ HƠI NƯỚC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50233" y="1769598"/>
              <a:ext cx="1242418" cy="1933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ame 24"/>
            <p:cNvSpPr/>
            <p:nvPr/>
          </p:nvSpPr>
          <p:spPr>
            <a:xfrm>
              <a:off x="6828808" y="4151676"/>
              <a:ext cx="2717515" cy="1933814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17599" y="3919965"/>
              <a:ext cx="2613029" cy="1935980"/>
            </a:xfrm>
            <a:prstGeom prst="rect">
              <a:avLst/>
            </a:prstGeom>
            <a:blipFill>
              <a:blip r:embed="rId6"/>
              <a:srcRect/>
              <a:stretch>
                <a:fillRect l="-31000" r="-31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97835" y="6004459"/>
              <a:ext cx="2506786" cy="229545"/>
            </a:xfrm>
            <a:custGeom>
              <a:avLst/>
              <a:gdLst>
                <a:gd name="connsiteX0" fmla="*/ 0 w 2506786"/>
                <a:gd name="connsiteY0" fmla="*/ 0 h 229545"/>
                <a:gd name="connsiteX1" fmla="*/ 2506786 w 2506786"/>
                <a:gd name="connsiteY1" fmla="*/ 0 h 229545"/>
                <a:gd name="connsiteX2" fmla="*/ 2506786 w 2506786"/>
                <a:gd name="connsiteY2" fmla="*/ 229545 h 229545"/>
                <a:gd name="connsiteX3" fmla="*/ 0 w 2506786"/>
                <a:gd name="connsiteY3" fmla="*/ 229545 h 229545"/>
                <a:gd name="connsiteX4" fmla="*/ 0 w 2506786"/>
                <a:gd name="connsiteY4" fmla="*/ 0 h 2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86" h="229545">
                  <a:moveTo>
                    <a:pt x="0" y="0"/>
                  </a:moveTo>
                  <a:lnTo>
                    <a:pt x="2506786" y="0"/>
                  </a:lnTo>
                  <a:lnTo>
                    <a:pt x="2506786" y="229545"/>
                  </a:lnTo>
                  <a:lnTo>
                    <a:pt x="0" y="229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840" tIns="91440" rIns="2438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GIẤY VIẾT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50233" y="4151676"/>
              <a:ext cx="1242418" cy="1933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24322" y="1392245"/>
              <a:ext cx="2613029" cy="1974861"/>
            </a:xfrm>
            <a:prstGeom prst="rect">
              <a:avLst/>
            </a:prstGeom>
            <a:blipFill>
              <a:blip r:embed="rId7"/>
              <a:srcRect/>
              <a:stretch>
                <a:fillRect l="-26000" r="-26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796463" y="3432996"/>
              <a:ext cx="2887113" cy="591005"/>
            </a:xfrm>
            <a:custGeom>
              <a:avLst/>
              <a:gdLst>
                <a:gd name="connsiteX0" fmla="*/ 0 w 2506786"/>
                <a:gd name="connsiteY0" fmla="*/ 0 h 229545"/>
                <a:gd name="connsiteX1" fmla="*/ 2506786 w 2506786"/>
                <a:gd name="connsiteY1" fmla="*/ 0 h 229545"/>
                <a:gd name="connsiteX2" fmla="*/ 2506786 w 2506786"/>
                <a:gd name="connsiteY2" fmla="*/ 229545 h 229545"/>
                <a:gd name="connsiteX3" fmla="*/ 0 w 2506786"/>
                <a:gd name="connsiteY3" fmla="*/ 229545 h 229545"/>
                <a:gd name="connsiteX4" fmla="*/ 0 w 2506786"/>
                <a:gd name="connsiteY4" fmla="*/ 0 h 2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86" h="229545">
                  <a:moveTo>
                    <a:pt x="0" y="0"/>
                  </a:moveTo>
                  <a:lnTo>
                    <a:pt x="2506786" y="0"/>
                  </a:lnTo>
                  <a:lnTo>
                    <a:pt x="2506786" y="229545"/>
                  </a:lnTo>
                  <a:lnTo>
                    <a:pt x="0" y="229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840" tIns="91440" rIns="2438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BÓNG ĐÈN ĐIỆN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24322" y="3919965"/>
              <a:ext cx="2613029" cy="2084494"/>
            </a:xfrm>
            <a:prstGeom prst="rect">
              <a:avLst/>
            </a:prstGeom>
            <a:blipFill>
              <a:blip r:embed="rId8"/>
              <a:srcRect/>
              <a:stretch>
                <a:fillRect l="-28000" r="-28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96410" y="6019327"/>
              <a:ext cx="2506786" cy="229545"/>
            </a:xfrm>
            <a:custGeom>
              <a:avLst/>
              <a:gdLst>
                <a:gd name="connsiteX0" fmla="*/ 0 w 2506786"/>
                <a:gd name="connsiteY0" fmla="*/ 0 h 229545"/>
                <a:gd name="connsiteX1" fmla="*/ 2506786 w 2506786"/>
                <a:gd name="connsiteY1" fmla="*/ 0 h 229545"/>
                <a:gd name="connsiteX2" fmla="*/ 2506786 w 2506786"/>
                <a:gd name="connsiteY2" fmla="*/ 229545 h 229545"/>
                <a:gd name="connsiteX3" fmla="*/ 0 w 2506786"/>
                <a:gd name="connsiteY3" fmla="*/ 229545 h 229545"/>
                <a:gd name="connsiteX4" fmla="*/ 0 w 2506786"/>
                <a:gd name="connsiteY4" fmla="*/ 0 h 2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786" h="229545">
                  <a:moveTo>
                    <a:pt x="0" y="0"/>
                  </a:moveTo>
                  <a:lnTo>
                    <a:pt x="2506786" y="0"/>
                  </a:lnTo>
                  <a:lnTo>
                    <a:pt x="2506786" y="229545"/>
                  </a:lnTo>
                  <a:lnTo>
                    <a:pt x="0" y="229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840" tIns="91440" rIns="2438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TI VI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56955" y="4151676"/>
              <a:ext cx="1242418" cy="1933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678028" y="1532872"/>
            <a:ext cx="1431802" cy="52322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MỘT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PHÁT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MINH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TRÊN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THẾ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GIỚI</a:t>
            </a: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59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3793" y="733781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98729" y="1523781"/>
            <a:ext cx="1431802" cy="52322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PHÁT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CỦA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NAM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59215" y="1333018"/>
            <a:ext cx="10072584" cy="4883525"/>
            <a:chOff x="2866300" y="1710457"/>
            <a:chExt cx="8157061" cy="4154992"/>
          </a:xfrm>
        </p:grpSpPr>
        <p:sp>
          <p:nvSpPr>
            <p:cNvPr id="16" name="Frame 15"/>
            <p:cNvSpPr/>
            <p:nvPr/>
          </p:nvSpPr>
          <p:spPr>
            <a:xfrm>
              <a:off x="3095216" y="1922164"/>
              <a:ext cx="2482902" cy="1766861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ame 33"/>
            <p:cNvSpPr/>
            <p:nvPr/>
          </p:nvSpPr>
          <p:spPr>
            <a:xfrm>
              <a:off x="3095216" y="4098588"/>
              <a:ext cx="2482902" cy="1766861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Frame 38"/>
            <p:cNvSpPr/>
            <p:nvPr/>
          </p:nvSpPr>
          <p:spPr>
            <a:xfrm>
              <a:off x="7304223" y="1922164"/>
              <a:ext cx="2482902" cy="1766861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99750" y="1710457"/>
              <a:ext cx="2387436" cy="1671296"/>
            </a:xfrm>
            <a:prstGeom prst="rect">
              <a:avLst/>
            </a:prstGeom>
            <a:blipFill>
              <a:blip r:embed="rId5"/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161431" y="3466435"/>
              <a:ext cx="2290366" cy="209728"/>
            </a:xfrm>
            <a:custGeom>
              <a:avLst/>
              <a:gdLst>
                <a:gd name="connsiteX0" fmla="*/ 0 w 2290366"/>
                <a:gd name="connsiteY0" fmla="*/ 0 h 209728"/>
                <a:gd name="connsiteX1" fmla="*/ 2290366 w 2290366"/>
                <a:gd name="connsiteY1" fmla="*/ 0 h 209728"/>
                <a:gd name="connsiteX2" fmla="*/ 2290366 w 2290366"/>
                <a:gd name="connsiteY2" fmla="*/ 209728 h 209728"/>
                <a:gd name="connsiteX3" fmla="*/ 0 w 2290366"/>
                <a:gd name="connsiteY3" fmla="*/ 209728 h 209728"/>
                <a:gd name="connsiteX4" fmla="*/ 0 w 2290366"/>
                <a:gd name="connsiteY4" fmla="*/ 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366" h="209728">
                  <a:moveTo>
                    <a:pt x="0" y="0"/>
                  </a:moveTo>
                  <a:lnTo>
                    <a:pt x="2290366" y="0"/>
                  </a:lnTo>
                  <a:lnTo>
                    <a:pt x="2290366" y="209728"/>
                  </a:lnTo>
                  <a:lnTo>
                    <a:pt x="0" y="2097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34290" rIns="91440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XE BỌC THÉP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79199" y="1922164"/>
              <a:ext cx="1135155" cy="1766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Frame 42"/>
            <p:cNvSpPr/>
            <p:nvPr/>
          </p:nvSpPr>
          <p:spPr>
            <a:xfrm>
              <a:off x="7304223" y="4098588"/>
              <a:ext cx="2482902" cy="1766861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99750" y="3886881"/>
              <a:ext cx="2387436" cy="1671296"/>
            </a:xfrm>
            <a:prstGeom prst="rect">
              <a:avLst/>
            </a:prstGeom>
            <a:blipFill>
              <a:blip r:embed="rId6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66300" y="5630825"/>
              <a:ext cx="2792746" cy="131093"/>
            </a:xfrm>
            <a:custGeom>
              <a:avLst/>
              <a:gdLst>
                <a:gd name="connsiteX0" fmla="*/ 0 w 2290366"/>
                <a:gd name="connsiteY0" fmla="*/ 0 h 209728"/>
                <a:gd name="connsiteX1" fmla="*/ 2290366 w 2290366"/>
                <a:gd name="connsiteY1" fmla="*/ 0 h 209728"/>
                <a:gd name="connsiteX2" fmla="*/ 2290366 w 2290366"/>
                <a:gd name="connsiteY2" fmla="*/ 209728 h 209728"/>
                <a:gd name="connsiteX3" fmla="*/ 0 w 2290366"/>
                <a:gd name="connsiteY3" fmla="*/ 209728 h 209728"/>
                <a:gd name="connsiteX4" fmla="*/ 0 w 2290366"/>
                <a:gd name="connsiteY4" fmla="*/ 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366" h="209728">
                  <a:moveTo>
                    <a:pt x="0" y="0"/>
                  </a:moveTo>
                  <a:lnTo>
                    <a:pt x="2290366" y="0"/>
                  </a:lnTo>
                  <a:lnTo>
                    <a:pt x="2290366" y="209728"/>
                  </a:lnTo>
                  <a:lnTo>
                    <a:pt x="0" y="2097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34290" rIns="91440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XE LĂN ĐIỀU KHIỂN BẰNG Ý NGHĨ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79199" y="4098588"/>
              <a:ext cx="1135155" cy="1766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08757" y="1710457"/>
              <a:ext cx="2387436" cy="1671296"/>
            </a:xfrm>
            <a:prstGeom prst="rect">
              <a:avLst/>
            </a:prstGeom>
            <a:blipFill>
              <a:blip r:embed="rId7"/>
              <a:srcRect/>
              <a:stretch>
                <a:fillRect t="-5000" b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373274" y="3455341"/>
              <a:ext cx="2290366" cy="209728"/>
            </a:xfrm>
            <a:custGeom>
              <a:avLst/>
              <a:gdLst>
                <a:gd name="connsiteX0" fmla="*/ 0 w 2290366"/>
                <a:gd name="connsiteY0" fmla="*/ 0 h 209728"/>
                <a:gd name="connsiteX1" fmla="*/ 2290366 w 2290366"/>
                <a:gd name="connsiteY1" fmla="*/ 0 h 209728"/>
                <a:gd name="connsiteX2" fmla="*/ 2290366 w 2290366"/>
                <a:gd name="connsiteY2" fmla="*/ 209728 h 209728"/>
                <a:gd name="connsiteX3" fmla="*/ 0 w 2290366"/>
                <a:gd name="connsiteY3" fmla="*/ 209728 h 209728"/>
                <a:gd name="connsiteX4" fmla="*/ 0 w 2290366"/>
                <a:gd name="connsiteY4" fmla="*/ 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366" h="209728">
                  <a:moveTo>
                    <a:pt x="0" y="0"/>
                  </a:moveTo>
                  <a:lnTo>
                    <a:pt x="2290366" y="0"/>
                  </a:lnTo>
                  <a:lnTo>
                    <a:pt x="2290366" y="209728"/>
                  </a:lnTo>
                  <a:lnTo>
                    <a:pt x="0" y="2097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34290" rIns="91440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CÂY ATM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888206" y="1922164"/>
              <a:ext cx="1135155" cy="1766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08757" y="3886881"/>
              <a:ext cx="2387436" cy="1671296"/>
            </a:xfrm>
            <a:prstGeom prst="rect">
              <a:avLst/>
            </a:prstGeom>
            <a:blipFill>
              <a:blip r:embed="rId8"/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242105" y="5647714"/>
              <a:ext cx="2290366" cy="209728"/>
            </a:xfrm>
            <a:custGeom>
              <a:avLst/>
              <a:gdLst>
                <a:gd name="connsiteX0" fmla="*/ 0 w 2290366"/>
                <a:gd name="connsiteY0" fmla="*/ 0 h 209728"/>
                <a:gd name="connsiteX1" fmla="*/ 2290366 w 2290366"/>
                <a:gd name="connsiteY1" fmla="*/ 0 h 209728"/>
                <a:gd name="connsiteX2" fmla="*/ 2290366 w 2290366"/>
                <a:gd name="connsiteY2" fmla="*/ 209728 h 209728"/>
                <a:gd name="connsiteX3" fmla="*/ 0 w 2290366"/>
                <a:gd name="connsiteY3" fmla="*/ 209728 h 209728"/>
                <a:gd name="connsiteX4" fmla="*/ 0 w 2290366"/>
                <a:gd name="connsiteY4" fmla="*/ 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366" h="209728">
                  <a:moveTo>
                    <a:pt x="0" y="0"/>
                  </a:moveTo>
                  <a:lnTo>
                    <a:pt x="2290366" y="0"/>
                  </a:lnTo>
                  <a:lnTo>
                    <a:pt x="2290366" y="209728"/>
                  </a:lnTo>
                  <a:lnTo>
                    <a:pt x="0" y="2097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34290" rIns="91440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TẠO TẾ BÀO GỐC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888206" y="4098588"/>
              <a:ext cx="1135155" cy="1766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4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89915" y="1083997"/>
            <a:ext cx="3014287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4" y="2831970"/>
            <a:ext cx="2197923" cy="3133210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507556" y="2503357"/>
            <a:ext cx="8426582" cy="2381064"/>
          </a:xfrm>
          <a:custGeom>
            <a:avLst/>
            <a:gdLst>
              <a:gd name="connsiteX0" fmla="*/ 0 w 6202143"/>
              <a:gd name="connsiteY0" fmla="*/ 0 h 2672925"/>
              <a:gd name="connsiteX1" fmla="*/ 2157751 w 6202143"/>
              <a:gd name="connsiteY1" fmla="*/ 0 h 2672925"/>
              <a:gd name="connsiteX2" fmla="*/ 2157751 w 6202143"/>
              <a:gd name="connsiteY2" fmla="*/ 37030 h 2672925"/>
              <a:gd name="connsiteX3" fmla="*/ 2160694 w 6202143"/>
              <a:gd name="connsiteY3" fmla="*/ 37030 h 2672925"/>
              <a:gd name="connsiteX4" fmla="*/ 2160694 w 6202143"/>
              <a:gd name="connsiteY4" fmla="*/ 1296787 h 2672925"/>
              <a:gd name="connsiteX5" fmla="*/ 4028157 w 6202143"/>
              <a:gd name="connsiteY5" fmla="*/ 1296787 h 2672925"/>
              <a:gd name="connsiteX6" fmla="*/ 4181002 w 6202143"/>
              <a:gd name="connsiteY6" fmla="*/ 1296787 h 2672925"/>
              <a:gd name="connsiteX7" fmla="*/ 4181002 w 6202143"/>
              <a:gd name="connsiteY7" fmla="*/ 1423757 h 2672925"/>
              <a:gd name="connsiteX8" fmla="*/ 4181002 w 6202143"/>
              <a:gd name="connsiteY8" fmla="*/ 2545955 h 2672925"/>
              <a:gd name="connsiteX9" fmla="*/ 6202143 w 6202143"/>
              <a:gd name="connsiteY9" fmla="*/ 2545955 h 2672925"/>
              <a:gd name="connsiteX10" fmla="*/ 6202143 w 6202143"/>
              <a:gd name="connsiteY10" fmla="*/ 2672925 h 2672925"/>
              <a:gd name="connsiteX11" fmla="*/ 4044392 w 6202143"/>
              <a:gd name="connsiteY11" fmla="*/ 2672925 h 2672925"/>
              <a:gd name="connsiteX12" fmla="*/ 4044392 w 6202143"/>
              <a:gd name="connsiteY12" fmla="*/ 2660892 h 2672925"/>
              <a:gd name="connsiteX13" fmla="*/ 4028157 w 6202143"/>
              <a:gd name="connsiteY13" fmla="*/ 2660892 h 2672925"/>
              <a:gd name="connsiteX14" fmla="*/ 4028157 w 6202143"/>
              <a:gd name="connsiteY14" fmla="*/ 1423757 h 2672925"/>
              <a:gd name="connsiteX15" fmla="*/ 2023251 w 6202143"/>
              <a:gd name="connsiteY15" fmla="*/ 1423757 h 2672925"/>
              <a:gd name="connsiteX16" fmla="*/ 2023251 w 6202143"/>
              <a:gd name="connsiteY16" fmla="*/ 1401135 h 2672925"/>
              <a:gd name="connsiteX17" fmla="*/ 2007849 w 6202143"/>
              <a:gd name="connsiteY17" fmla="*/ 1401135 h 2672925"/>
              <a:gd name="connsiteX18" fmla="*/ 2007849 w 6202143"/>
              <a:gd name="connsiteY18" fmla="*/ 126970 h 2672925"/>
              <a:gd name="connsiteX19" fmla="*/ 0 w 6202143"/>
              <a:gd name="connsiteY19" fmla="*/ 126970 h 267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2143" h="2672925">
                <a:moveTo>
                  <a:pt x="0" y="0"/>
                </a:moveTo>
                <a:lnTo>
                  <a:pt x="2157751" y="0"/>
                </a:lnTo>
                <a:lnTo>
                  <a:pt x="2157751" y="37030"/>
                </a:lnTo>
                <a:lnTo>
                  <a:pt x="2160694" y="37030"/>
                </a:lnTo>
                <a:lnTo>
                  <a:pt x="2160694" y="1296787"/>
                </a:lnTo>
                <a:lnTo>
                  <a:pt x="4028157" y="1296787"/>
                </a:lnTo>
                <a:lnTo>
                  <a:pt x="4181002" y="1296787"/>
                </a:lnTo>
                <a:lnTo>
                  <a:pt x="4181002" y="1423757"/>
                </a:lnTo>
                <a:lnTo>
                  <a:pt x="4181002" y="2545955"/>
                </a:lnTo>
                <a:lnTo>
                  <a:pt x="6202143" y="2545955"/>
                </a:lnTo>
                <a:lnTo>
                  <a:pt x="6202143" y="2672925"/>
                </a:lnTo>
                <a:lnTo>
                  <a:pt x="4044392" y="2672925"/>
                </a:lnTo>
                <a:lnTo>
                  <a:pt x="4044392" y="2660892"/>
                </a:lnTo>
                <a:lnTo>
                  <a:pt x="4028157" y="2660892"/>
                </a:lnTo>
                <a:lnTo>
                  <a:pt x="4028157" y="1423757"/>
                </a:lnTo>
                <a:lnTo>
                  <a:pt x="2023251" y="1423757"/>
                </a:lnTo>
                <a:lnTo>
                  <a:pt x="2023251" y="1401135"/>
                </a:lnTo>
                <a:lnTo>
                  <a:pt x="2007849" y="1401135"/>
                </a:lnTo>
                <a:lnTo>
                  <a:pt x="2007849" y="126970"/>
                </a:ln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0707" y="1807094"/>
            <a:ext cx="1247777" cy="626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Đọc</a:t>
            </a:r>
            <a:endParaRPr lang="en-US" sz="32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3576" y="2351026"/>
            <a:ext cx="6096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32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 xứ</a:t>
            </a:r>
            <a:endParaRPr lang="en-US" sz="32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 trích theo khoahoc.tv.</a:t>
            </a:r>
            <a:endParaRPr lang="en-US" sz="32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0769" y="3643599"/>
            <a:ext cx="38856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4A4A4A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loại</a:t>
            </a:r>
            <a:endParaRPr lang="en-US" sz="32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thông tin .</a:t>
            </a:r>
            <a:endParaRPr lang="en-US" sz="32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435" y="3881334"/>
            <a:ext cx="2419702" cy="2419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274" y="4948046"/>
            <a:ext cx="2439337" cy="1289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280" y="1267397"/>
            <a:ext cx="2712133" cy="2032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3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213" y="2303371"/>
            <a:ext cx="5790577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4A4A4A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 dung khái quát: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607" y="2070697"/>
            <a:ext cx="4584499" cy="25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480" y="1533667"/>
            <a:ext cx="10402340" cy="3784009"/>
            <a:chOff x="666751" y="2313172"/>
            <a:chExt cx="10402340" cy="3784009"/>
          </a:xfrm>
        </p:grpSpPr>
        <p:sp>
          <p:nvSpPr>
            <p:cNvPr id="11" name="Freeform 10"/>
            <p:cNvSpPr/>
            <p:nvPr/>
          </p:nvSpPr>
          <p:spPr>
            <a:xfrm>
              <a:off x="609600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50280" y="3179489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2069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87422" y="2313172"/>
              <a:ext cx="3567944" cy="94016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5.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thích nhan đề</a:t>
              </a:r>
              <a:endParaRPr lang="en-US" sz="2800" kern="1200" dirty="0">
                <a:latin typeface="Baguet Scrip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6751" y="3678508"/>
              <a:ext cx="3742084" cy="2418673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i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800" i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minh:</a:t>
              </a:r>
              <a:r>
                <a:rPr lang="en-US" sz="2800" b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à s</a:t>
              </a: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ự phát hiện một sự vật, một hiện tượng hoặc một quy luật tồn tại khách quan của tự nhiên mà con người chưa từng biết tới.</a:t>
              </a:r>
              <a:endParaRPr lang="en-US" sz="2800" kern="1200" dirty="0">
                <a:latin typeface="Baguet Scrip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41427" y="3678508"/>
              <a:ext cx="3109146" cy="2418673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Tì</a:t>
              </a:r>
              <a:r>
                <a:rPr lang="en-US" sz="2800" i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</a:t>
              </a:r>
              <a:r>
                <a:rPr lang="en-US" sz="2800" i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cờ</a:t>
              </a:r>
              <a:r>
                <a:rPr lang="en-US" sz="2800" i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chủ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tâm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do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ngẫu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nhiên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vô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tình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gặp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783165" y="3678508"/>
              <a:ext cx="3285926" cy="2418673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i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Bất</a:t>
              </a:r>
              <a:r>
                <a:rPr lang="en-US" sz="2800" i="1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ngờ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ngờ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tới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dự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tính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Baguet Script" panose="00000500000000000000" pitchFamily="2" charset="0"/>
                  <a:cs typeface="Times New Roman" panose="02020603050405020304" pitchFamily="18" charset="0"/>
                </a:rPr>
                <a:t>trước</a:t>
              </a:r>
              <a:r>
                <a:rPr lang="en-US" sz="2800" kern="1200" dirty="0">
                  <a:latin typeface="Baguet Script" panose="000005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5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380" y="2304689"/>
            <a:ext cx="3736610" cy="2241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52859" y="1677126"/>
            <a:ext cx="5578452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Baguet Script" panose="00000500000000000000" pitchFamily="2" charset="0"/>
                <a:ea typeface="Times New Roman" panose="02020603050405020304" pitchFamily="18" charset="0"/>
              </a:rPr>
              <a:t>Ý </a:t>
            </a:r>
            <a:r>
              <a:rPr lang="en-US" sz="3200" b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nhan</a:t>
            </a:r>
            <a:r>
              <a:rPr lang="en-US" sz="3200" b="1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latin typeface="Baguet Script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minh: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minh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nghiên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lâu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ngẫu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chưa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Baguet Script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Baguet Script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07555" y="1753850"/>
            <a:ext cx="404734" cy="38474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931573" y="1770046"/>
            <a:ext cx="404734" cy="384742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596" y="-6280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VĂN 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: NHỮNG PHÁT MINH “TÌNH CỜ VÀ BẤT NGỜ”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(Theo khoahọc.tv)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340" y="7337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guet Script" panose="000005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55" y="1033632"/>
            <a:ext cx="3643946" cy="560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guet Script" panose="00000500000000000000" pitchFamily="2" charset="0"/>
                <a:ea typeface="MS Mincho"/>
              </a:rPr>
              <a:t>bản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2298621"/>
            <a:ext cx="3244116" cy="2141046"/>
          </a:xfrm>
          <a:prstGeom prst="rightArrow">
            <a:avLst>
              <a:gd name="adj1" fmla="val 50000"/>
              <a:gd name="adj2" fmla="val 36697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THẢO LUẬN  THEO CẶP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464190" y="1657205"/>
            <a:ext cx="8079697" cy="372558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+ Đọc lại phần in đậm (sa pô) của văn bản.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+ Giải thích nghĩa của từ </a:t>
            </a:r>
            <a:r>
              <a:rPr lang="pt-BR" sz="2800" i="1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“huyền thoại”</a:t>
            </a:r>
            <a:endParaRPr lang="en-US" sz="2800" dirty="0">
              <a:latin typeface="Baguet Script" panose="000005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0D0D0D"/>
                </a:solidFill>
                <a:latin typeface="Baguet Script" panose="00000500000000000000" pitchFamily="2" charset="0"/>
                <a:ea typeface="Times New Roman" panose="02020603050405020304" pitchFamily="18" charset="0"/>
              </a:rPr>
              <a:t>+ Cho biết tác dụng, ý nghĩa của phần in đậm này.</a:t>
            </a:r>
            <a:endParaRPr lang="en-US" sz="2800" dirty="0">
              <a:effectLst/>
              <a:latin typeface="Baguet Scrip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4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2290</Words>
  <Application>Microsoft Office PowerPoint</Application>
  <PresentationFormat>Widescreen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Baguet Script</vt:lpstr>
      <vt:lpstr>Calibri</vt:lpstr>
      <vt:lpstr>Calibri Light</vt:lpstr>
      <vt:lpstr>Lucida Handwriting</vt:lpstr>
      <vt:lpstr>Times New Roman</vt:lpstr>
      <vt:lpstr>Wingdings</vt:lpstr>
      <vt:lpstr>Office Theme</vt:lpstr>
      <vt:lpstr>NHỮNG PHÁT MINH “TÌNH CỜ VÀ BẤT NGỜ”                         (Theo:khoahọc.tv)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</cp:revision>
  <dcterms:created xsi:type="dcterms:W3CDTF">2024-02-05T01:47:20Z</dcterms:created>
  <dcterms:modified xsi:type="dcterms:W3CDTF">2024-02-05T12:32:46Z</dcterms:modified>
</cp:coreProperties>
</file>