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2.wav" ContentType="audio/wav"/>
  <Override PartName="/ppt/media/audio3.wav" ContentType="audio/wav"/>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79" r:id="rId3"/>
    <p:sldId id="1286" r:id="rId4"/>
    <p:sldId id="275" r:id="rId5"/>
    <p:sldId id="257" r:id="rId6"/>
    <p:sldId id="1300" r:id="rId7"/>
    <p:sldId id="1301" r:id="rId8"/>
    <p:sldId id="1302" r:id="rId9"/>
    <p:sldId id="1297" r:id="rId10"/>
    <p:sldId id="1303" r:id="rId11"/>
    <p:sldId id="1304" r:id="rId12"/>
    <p:sldId id="263" r:id="rId13"/>
    <p:sldId id="1305" r:id="rId14"/>
    <p:sldId id="1307" r:id="rId15"/>
    <p:sldId id="264" r:id="rId16"/>
    <p:sldId id="292" r:id="rId17"/>
    <p:sldId id="293" r:id="rId18"/>
    <p:sldId id="309" r:id="rId19"/>
    <p:sldId id="294" r:id="rId20"/>
    <p:sldId id="304" r:id="rId21"/>
    <p:sldId id="296" r:id="rId22"/>
    <p:sldId id="297" r:id="rId23"/>
    <p:sldId id="319" r:id="rId24"/>
    <p:sldId id="299" r:id="rId25"/>
    <p:sldId id="625"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8BB"/>
    <a:srgbClr val="1C1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t>‹#›</a:t>
            </a:fld>
            <a:endParaRPr lang="en-US"/>
          </a:p>
        </p:txBody>
      </p:sp>
    </p:spTree>
    <p:extLst>
      <p:ext uri="{BB962C8B-B14F-4D97-AF65-F5344CB8AC3E}">
        <p14:creationId xmlns:p14="http://schemas.microsoft.com/office/powerpoint/2010/main" val="176353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a:t>
            </a:fld>
            <a:endParaRPr lang="en-US"/>
          </a:p>
        </p:txBody>
      </p:sp>
    </p:spTree>
    <p:extLst>
      <p:ext uri="{BB962C8B-B14F-4D97-AF65-F5344CB8AC3E}">
        <p14:creationId xmlns:p14="http://schemas.microsoft.com/office/powerpoint/2010/main" val="133797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10</a:t>
            </a:fld>
            <a:endParaRPr lang="en-US"/>
          </a:p>
        </p:txBody>
      </p:sp>
    </p:spTree>
    <p:extLst>
      <p:ext uri="{BB962C8B-B14F-4D97-AF65-F5344CB8AC3E}">
        <p14:creationId xmlns:p14="http://schemas.microsoft.com/office/powerpoint/2010/main" val="2249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11</a:t>
            </a:fld>
            <a:endParaRPr lang="en-US"/>
          </a:p>
        </p:txBody>
      </p:sp>
    </p:spTree>
    <p:extLst>
      <p:ext uri="{BB962C8B-B14F-4D97-AF65-F5344CB8AC3E}">
        <p14:creationId xmlns:p14="http://schemas.microsoft.com/office/powerpoint/2010/main" val="168147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13</a:t>
            </a:fld>
            <a:endParaRPr lang="en-US"/>
          </a:p>
        </p:txBody>
      </p:sp>
    </p:spTree>
    <p:extLst>
      <p:ext uri="{BB962C8B-B14F-4D97-AF65-F5344CB8AC3E}">
        <p14:creationId xmlns:p14="http://schemas.microsoft.com/office/powerpoint/2010/main" val="344339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14</a:t>
            </a:fld>
            <a:endParaRPr lang="en-US"/>
          </a:p>
        </p:txBody>
      </p:sp>
    </p:spTree>
    <p:extLst>
      <p:ext uri="{BB962C8B-B14F-4D97-AF65-F5344CB8AC3E}">
        <p14:creationId xmlns:p14="http://schemas.microsoft.com/office/powerpoint/2010/main" val="374415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47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A9DD8023-B7E8-41EF-B5DB-464AA30189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F2855F93-94AE-4CA5-B21C-60877A4B3A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2</a:t>
            </a:fld>
            <a:endParaRPr lang="en-US" altLang="en-US" sz="1200"/>
          </a:p>
        </p:txBody>
      </p:sp>
    </p:spTree>
    <p:extLst>
      <p:ext uri="{BB962C8B-B14F-4D97-AF65-F5344CB8AC3E}">
        <p14:creationId xmlns:p14="http://schemas.microsoft.com/office/powerpoint/2010/main" val="130333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3</a:t>
            </a:fld>
            <a:endParaRPr lang="en-US"/>
          </a:p>
        </p:txBody>
      </p:sp>
    </p:spTree>
    <p:extLst>
      <p:ext uri="{BB962C8B-B14F-4D97-AF65-F5344CB8AC3E}">
        <p14:creationId xmlns:p14="http://schemas.microsoft.com/office/powerpoint/2010/main" val="163157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75988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5</a:t>
            </a:fld>
            <a:endParaRPr lang="en-US"/>
          </a:p>
        </p:txBody>
      </p:sp>
    </p:spTree>
    <p:extLst>
      <p:ext uri="{BB962C8B-B14F-4D97-AF65-F5344CB8AC3E}">
        <p14:creationId xmlns:p14="http://schemas.microsoft.com/office/powerpoint/2010/main" val="269835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6</a:t>
            </a:fld>
            <a:endParaRPr lang="en-US"/>
          </a:p>
        </p:txBody>
      </p:sp>
    </p:spTree>
    <p:extLst>
      <p:ext uri="{BB962C8B-B14F-4D97-AF65-F5344CB8AC3E}">
        <p14:creationId xmlns:p14="http://schemas.microsoft.com/office/powerpoint/2010/main" val="267903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7</a:t>
            </a:fld>
            <a:endParaRPr lang="en-US"/>
          </a:p>
        </p:txBody>
      </p:sp>
    </p:spTree>
    <p:extLst>
      <p:ext uri="{BB962C8B-B14F-4D97-AF65-F5344CB8AC3E}">
        <p14:creationId xmlns:p14="http://schemas.microsoft.com/office/powerpoint/2010/main" val="99588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8</a:t>
            </a:fld>
            <a:endParaRPr lang="en-US"/>
          </a:p>
        </p:txBody>
      </p:sp>
    </p:spTree>
    <p:extLst>
      <p:ext uri="{BB962C8B-B14F-4D97-AF65-F5344CB8AC3E}">
        <p14:creationId xmlns:p14="http://schemas.microsoft.com/office/powerpoint/2010/main" val="82890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9</a:t>
            </a:fld>
            <a:endParaRPr lang="en-US"/>
          </a:p>
        </p:txBody>
      </p:sp>
    </p:spTree>
    <p:extLst>
      <p:ext uri="{BB962C8B-B14F-4D97-AF65-F5344CB8AC3E}">
        <p14:creationId xmlns:p14="http://schemas.microsoft.com/office/powerpoint/2010/main" val="382981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01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5956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706583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659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0752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090756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9847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8935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42464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57544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4670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9944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760858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57181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24623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757903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932352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08325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8217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52208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945095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66000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20920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394719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144949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07692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031428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87598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4102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833913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0EE5-6A38-4C9A-8782-153599207A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1311C-4BCA-485B-A5FA-4F57957FA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8FA37B-A4E7-4F3E-ACA3-DC2332FB15CE}"/>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E3F34388-F4F7-42F9-8F0E-DB30C12B7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DD6EB-8013-4D77-AA66-3C9743F29387}"/>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28789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0218-487F-4AA6-AB0C-CD352E8C5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14C484-F236-45A2-8888-54AA9A97A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28E16-8A89-45F3-B2CB-E85D2EA01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24AC11-0EAC-4FCE-9DAA-4C333CB461B2}"/>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6" name="Footer Placeholder 5">
            <a:extLst>
              <a:ext uri="{FF2B5EF4-FFF2-40B4-BE49-F238E27FC236}">
                <a16:creationId xmlns:a16="http://schemas.microsoft.com/office/drawing/2014/main" id="{A37CFDE6-0926-445A-99FD-0003D565F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75CD8-CC0B-47BD-A497-CB1B47FB62B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564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BA92-1B6F-47D2-86F5-66AA2FA53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4F17EC-6D85-4596-9E00-C596F9D17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4067D-47BC-48CE-87C2-18ABADDC1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8A983-6472-4996-BD92-3A0744664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42AA2-26E9-4901-A134-A2978127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9A4A9-352E-45B4-9A76-0228D72FB6CB}"/>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8" name="Footer Placeholder 7">
            <a:extLst>
              <a:ext uri="{FF2B5EF4-FFF2-40B4-BE49-F238E27FC236}">
                <a16:creationId xmlns:a16="http://schemas.microsoft.com/office/drawing/2014/main" id="{CAEDAC4C-F79A-4DAB-966A-A2D145C27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337198-B4B5-4BA5-8855-514A219160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9180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781407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9B4B-5B6A-49CC-B306-7BD24E5DB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0C360-0B23-426A-8A46-E05D4BF1858E}"/>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4" name="Footer Placeholder 3">
            <a:extLst>
              <a:ext uri="{FF2B5EF4-FFF2-40B4-BE49-F238E27FC236}">
                <a16:creationId xmlns:a16="http://schemas.microsoft.com/office/drawing/2014/main" id="{A2EF6148-F941-4EDC-AFE5-36B30C78B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0AA77-7B38-41B9-883F-3808D98F02F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5436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34665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607764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447029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734947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057198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28B-8E57-4CA5-8365-92BCB5725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2AB05D-89E8-4081-A1E4-316BC928C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AF7A8-8969-47B1-B145-95B4E8ED8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10A16-5B70-49EA-956C-6C1286968D81}"/>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6" name="Footer Placeholder 5">
            <a:extLst>
              <a:ext uri="{FF2B5EF4-FFF2-40B4-BE49-F238E27FC236}">
                <a16:creationId xmlns:a16="http://schemas.microsoft.com/office/drawing/2014/main" id="{B218DE60-C80B-4C48-9178-D4B0834AC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68AF8-FDD4-4B21-ADAB-D7D5E309C3C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547680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4180-18F2-4F34-A3FC-AEFDF7C9A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410162-7496-44D0-BF70-2851212B8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AE83E-8C43-4AB8-960C-961C9612C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138D7-D4A0-4F93-B300-3E2263B80248}"/>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6" name="Footer Placeholder 5">
            <a:extLst>
              <a:ext uri="{FF2B5EF4-FFF2-40B4-BE49-F238E27FC236}">
                <a16:creationId xmlns:a16="http://schemas.microsoft.com/office/drawing/2014/main" id="{FA65148B-5AE9-4CA6-8FBC-4184827F1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3F3A3-5FF3-4518-BE8D-0F1A71B9E9F1}"/>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37069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0DC1-596F-4B28-9241-273BD659F6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3F4F7A-5493-403B-B044-9A53001953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0DDED-C05D-47AA-A272-2758E6162C2C}"/>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104B48F7-2F56-4AC5-99BD-38FA7338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75223-7A7A-43DD-B171-269C7E87FEA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300349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F72F8-ED8D-4531-BB35-78507F538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EFD618-1F98-4419-B706-ED6A4A19D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B8F42-75D9-4605-AE55-B8E8818F1D61}"/>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1958E2AE-9EEC-480A-A9E1-55FAA4DA1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0AEDA-680C-4DA3-B7FF-757CAE8CA1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5254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1985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9953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8236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8495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7720072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F66F9-C659-4502-9482-4B8A55A6D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1648-7158-4D6E-A53A-32C00F90B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951FB-E3EE-4DCB-AF65-BA0DCE198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F02E-2989-4500-BEC6-028E9283B66F}" type="datetimeFigureOut">
              <a:rPr lang="en-US" smtClean="0"/>
              <a:t>5/6/2024</a:t>
            </a:fld>
            <a:endParaRPr lang="en-US"/>
          </a:p>
        </p:txBody>
      </p:sp>
      <p:sp>
        <p:nvSpPr>
          <p:cNvPr id="5" name="Footer Placeholder 4">
            <a:extLst>
              <a:ext uri="{FF2B5EF4-FFF2-40B4-BE49-F238E27FC236}">
                <a16:creationId xmlns:a16="http://schemas.microsoft.com/office/drawing/2014/main" id="{A1B4AF8C-C96A-4781-89A0-793C14890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76426-973E-4D93-AAA0-DFB7F37E5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37D0-8FB2-471E-A45F-2D580B0C06B5}" type="slidenum">
              <a:rPr lang="en-US" smtClean="0"/>
              <a:t>‹#›</a:t>
            </a:fld>
            <a:endParaRPr lang="en-US"/>
          </a:p>
        </p:txBody>
      </p:sp>
    </p:spTree>
    <p:extLst>
      <p:ext uri="{BB962C8B-B14F-4D97-AF65-F5344CB8AC3E}">
        <p14:creationId xmlns:p14="http://schemas.microsoft.com/office/powerpoint/2010/main" val="2938181553"/>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695" r:id="rId3"/>
    <p:sldLayoutId id="2147483689" r:id="rId4"/>
    <p:sldLayoutId id="2147483694" r:id="rId5"/>
    <p:sldLayoutId id="2147483693" r:id="rId6"/>
    <p:sldLayoutId id="2147483692" r:id="rId7"/>
    <p:sldLayoutId id="2147483691" r:id="rId8"/>
    <p:sldLayoutId id="2147483690" r:id="rId9"/>
    <p:sldLayoutId id="2147483688" r:id="rId10"/>
    <p:sldLayoutId id="2147483687" r:id="rId11"/>
    <p:sldLayoutId id="2147483686" r:id="rId12"/>
    <p:sldLayoutId id="2147483681" r:id="rId13"/>
    <p:sldLayoutId id="2147483680" r:id="rId14"/>
    <p:sldLayoutId id="2147483679" r:id="rId15"/>
    <p:sldLayoutId id="2147483678" r:id="rId16"/>
    <p:sldLayoutId id="2147483677" r:id="rId17"/>
    <p:sldLayoutId id="2147483676" r:id="rId18"/>
    <p:sldLayoutId id="2147483675" r:id="rId19"/>
    <p:sldLayoutId id="2147483674" r:id="rId20"/>
    <p:sldLayoutId id="2147483673" r:id="rId21"/>
    <p:sldLayoutId id="2147483672" r:id="rId22"/>
    <p:sldLayoutId id="2147483671" r:id="rId23"/>
    <p:sldLayoutId id="2147483670" r:id="rId24"/>
    <p:sldLayoutId id="2147483669" r:id="rId25"/>
    <p:sldLayoutId id="2147483668" r:id="rId26"/>
    <p:sldLayoutId id="2147483667" r:id="rId27"/>
    <p:sldLayoutId id="2147483666" r:id="rId28"/>
    <p:sldLayoutId id="2147483665" r:id="rId29"/>
    <p:sldLayoutId id="2147483664" r:id="rId30"/>
    <p:sldLayoutId id="2147483663" r:id="rId31"/>
    <p:sldLayoutId id="2147483662" r:id="rId32"/>
    <p:sldLayoutId id="2147483661" r:id="rId33"/>
    <p:sldLayoutId id="2147483660" r:id="rId34"/>
    <p:sldLayoutId id="2147483650" r:id="rId35"/>
    <p:sldLayoutId id="2147483696" r:id="rId36"/>
    <p:sldLayoutId id="2147483651" r:id="rId37"/>
    <p:sldLayoutId id="2147483652" r:id="rId38"/>
    <p:sldLayoutId id="2147483653" r:id="rId39"/>
    <p:sldLayoutId id="2147483654" r:id="rId40"/>
    <p:sldLayoutId id="2147483655" r:id="rId41"/>
    <p:sldLayoutId id="2147483685" r:id="rId42"/>
    <p:sldLayoutId id="2147483684" r:id="rId43"/>
    <p:sldLayoutId id="2147483683" r:id="rId44"/>
    <p:sldLayoutId id="2147483682" r:id="rId45"/>
    <p:sldLayoutId id="2147483656" r:id="rId46"/>
    <p:sldLayoutId id="2147483657" r:id="rId47"/>
    <p:sldLayoutId id="2147483658" r:id="rId48"/>
    <p:sldLayoutId id="2147483659"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1.jpeg"/><Relationship Id="rId5" Type="http://schemas.openxmlformats.org/officeDocument/2006/relationships/slide" Target="slide22.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4.jpeg"/><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1.jpeg"/><Relationship Id="rId5" Type="http://schemas.openxmlformats.org/officeDocument/2006/relationships/slide" Target="slide22.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blogtailieu.com/download-anhdv-boot-2021-premium-moi-nha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text, sign&#10;&#10;Description automatically generated">
            <a:extLst>
              <a:ext uri="{FF2B5EF4-FFF2-40B4-BE49-F238E27FC236}">
                <a16:creationId xmlns:a16="http://schemas.microsoft.com/office/drawing/2014/main" id="{F6B00744-EECE-45E1-83AF-E092EE9D40B5}"/>
              </a:ext>
            </a:extLst>
          </p:cNvPr>
          <p:cNvPicPr>
            <a:picLocks noChangeAspect="1"/>
          </p:cNvPicPr>
          <p:nvPr/>
        </p:nvPicPr>
        <p:blipFill rotWithShape="1">
          <a:blip r:embed="rId3"/>
          <a:srcRect t="25314" r="-1" b="21609"/>
          <a:stretch/>
        </p:blipFill>
        <p:spPr>
          <a:xfrm>
            <a:off x="2042027" y="326825"/>
            <a:ext cx="8107945" cy="5997775"/>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405941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2E2CD21-15FD-4861-BB2A-1F4B30D53918}"/>
              </a:ext>
            </a:extLst>
          </p:cNvPr>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E1DE25A-236C-9541-52B6-B227F67F55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5" name="Rectangle 14">
            <a:extLst>
              <a:ext uri="{FF2B5EF4-FFF2-40B4-BE49-F238E27FC236}">
                <a16:creationId xmlns:a16="http://schemas.microsoft.com/office/drawing/2014/main" id="{EA5F4B36-748E-428D-C10A-754BAA02C2C7}"/>
              </a:ext>
            </a:extLst>
          </p:cNvPr>
          <p:cNvSpPr/>
          <p:nvPr/>
        </p:nvSpPr>
        <p:spPr>
          <a:xfrm>
            <a:off x="118853" y="1711385"/>
            <a:ext cx="6430582" cy="4183709"/>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Oa-sinh-tơn: điện tử-viễn thông, sản xuất máy bay,hóa chất, dệt may, chế biến nông sản..</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Niu-ooc: điện tử-viễn thông, sản xuất máy bay,hóa chất, dệt may, du lịch, ngân hàng</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Lốt-ăng-gio-lét: sản xuất máy bay, ngân hang, sản xuất ô tô,…</a:t>
            </a:r>
          </a:p>
        </p:txBody>
      </p:sp>
      <p:sp>
        <p:nvSpPr>
          <p:cNvPr id="14" name="Rectangle 13">
            <a:extLst>
              <a:ext uri="{FF2B5EF4-FFF2-40B4-BE49-F238E27FC236}">
                <a16:creationId xmlns:a16="http://schemas.microsoft.com/office/drawing/2014/main" id="{11A379CA-6C16-4075-759B-B6D70CD4B0F2}"/>
              </a:ext>
            </a:extLst>
          </p:cNvPr>
          <p:cNvSpPr/>
          <p:nvPr/>
        </p:nvSpPr>
        <p:spPr>
          <a:xfrm>
            <a:off x="452721" y="5784563"/>
            <a:ext cx="6430582" cy="564257"/>
          </a:xfrm>
          <a:prstGeom prst="rect">
            <a:avLst/>
          </a:prstGeom>
        </p:spPr>
        <p:txBody>
          <a:bodyPr wrap="square">
            <a:spAutoFit/>
          </a:bodyPr>
          <a:lstStyle/>
          <a:p>
            <a:pPr lvl="0">
              <a:lnSpc>
                <a:spcPct val="120000"/>
              </a:lnSpc>
            </a:pPr>
            <a:r>
              <a:rPr lang="en-US" sz="2800" b="1">
                <a:latin typeface="Times New Roman" panose="02020603050405020304" pitchFamily="18" charset="0"/>
                <a:cs typeface="Times New Roman" panose="02020603050405020304" pitchFamily="18" charset="0"/>
              </a:rPr>
              <a:t>b. Phân bố: </a:t>
            </a:r>
            <a:r>
              <a:rPr lang="en-US" sz="2800">
                <a:latin typeface="Times New Roman" panose="02020603050405020304" pitchFamily="18" charset="0"/>
                <a:cs typeface="Times New Roman" panose="02020603050405020304" pitchFamily="18" charset="0"/>
              </a:rPr>
              <a:t>Chủ yếu ở ven biển</a:t>
            </a:r>
          </a:p>
        </p:txBody>
      </p:sp>
    </p:spTree>
    <p:extLst>
      <p:ext uri="{BB962C8B-B14F-4D97-AF65-F5344CB8AC3E}">
        <p14:creationId xmlns:p14="http://schemas.microsoft.com/office/powerpoint/2010/main" val="228700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0EBB0368-D9D0-7778-93FA-E4B61C46B2F4}"/>
              </a:ext>
            </a:extLst>
          </p:cNvPr>
          <p:cNvPicPr>
            <a:picLocks noChangeAspect="1"/>
          </p:cNvPicPr>
          <p:nvPr/>
        </p:nvPicPr>
        <p:blipFill>
          <a:blip r:embed="rId5"/>
          <a:stretch>
            <a:fillRect/>
          </a:stretch>
        </p:blipFill>
        <p:spPr>
          <a:xfrm>
            <a:off x="5652628" y="1939640"/>
            <a:ext cx="6020285" cy="3639127"/>
          </a:xfrm>
          <a:prstGeom prst="rect">
            <a:avLst/>
          </a:prstGeom>
        </p:spPr>
      </p:pic>
      <p:pic>
        <p:nvPicPr>
          <p:cNvPr id="18" name="Picture 17">
            <a:extLst>
              <a:ext uri="{FF2B5EF4-FFF2-40B4-BE49-F238E27FC236}">
                <a16:creationId xmlns:a16="http://schemas.microsoft.com/office/drawing/2014/main" id="{E2D41D4C-18CB-AA34-55AB-1CFC57FF0A02}"/>
              </a:ext>
            </a:extLst>
          </p:cNvPr>
          <p:cNvPicPr>
            <a:picLocks noChangeAspect="1"/>
          </p:cNvPicPr>
          <p:nvPr/>
        </p:nvPicPr>
        <p:blipFill>
          <a:blip r:embed="rId6"/>
          <a:stretch>
            <a:fillRect/>
          </a:stretch>
        </p:blipFill>
        <p:spPr>
          <a:xfrm>
            <a:off x="443345" y="2032000"/>
            <a:ext cx="5339260" cy="3556003"/>
          </a:xfrm>
          <a:prstGeom prst="rect">
            <a:avLst/>
          </a:prstGeom>
        </p:spPr>
      </p:pic>
    </p:spTree>
    <p:extLst>
      <p:ext uri="{BB962C8B-B14F-4D97-AF65-F5344CB8AC3E}">
        <p14:creationId xmlns:p14="http://schemas.microsoft.com/office/powerpoint/2010/main" val="27134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23665234"/>
              </p:ext>
            </p:extLst>
          </p:nvPr>
        </p:nvGraphicFramePr>
        <p:xfrm>
          <a:off x="120073" y="1843336"/>
          <a:ext cx="11942616" cy="1878919"/>
        </p:xfrm>
        <a:graphic>
          <a:graphicData uri="http://schemas.openxmlformats.org/drawingml/2006/table">
            <a:tbl>
              <a:tblPr firstRow="1" firstCol="1" bandRow="1">
                <a:tableStyleId>{5C22544A-7EE6-4342-B048-85BDC9FD1C3A}</a:tableStyleId>
              </a:tblPr>
              <a:tblGrid>
                <a:gridCol w="2884095">
                  <a:extLst>
                    <a:ext uri="{9D8B030D-6E8A-4147-A177-3AD203B41FA5}">
                      <a16:colId xmlns:a16="http://schemas.microsoft.com/office/drawing/2014/main" val="1678143063"/>
                    </a:ext>
                  </a:extLst>
                </a:gridCol>
                <a:gridCol w="2907105">
                  <a:extLst>
                    <a:ext uri="{9D8B030D-6E8A-4147-A177-3AD203B41FA5}">
                      <a16:colId xmlns:a16="http://schemas.microsoft.com/office/drawing/2014/main" val="600414940"/>
                    </a:ext>
                  </a:extLst>
                </a:gridCol>
                <a:gridCol w="3029527">
                  <a:extLst>
                    <a:ext uri="{9D8B030D-6E8A-4147-A177-3AD203B41FA5}">
                      <a16:colId xmlns:a16="http://schemas.microsoft.com/office/drawing/2014/main" val="1299129042"/>
                    </a:ext>
                  </a:extLst>
                </a:gridCol>
                <a:gridCol w="3121889">
                  <a:extLst>
                    <a:ext uri="{9D8B030D-6E8A-4147-A177-3AD203B41FA5}">
                      <a16:colId xmlns:a16="http://schemas.microsoft.com/office/drawing/2014/main" val="2308705801"/>
                    </a:ext>
                  </a:extLst>
                </a:gridCol>
              </a:tblGrid>
              <a:tr h="507537">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1</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2</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3</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42440816"/>
                  </a:ext>
                </a:extLst>
              </a:tr>
              <a:tr h="1371382">
                <a:tc>
                  <a:txBody>
                    <a:bodyPr/>
                    <a:lstStyle/>
                    <a:p>
                      <a:pPr>
                        <a:lnSpc>
                          <a:spcPct val="115000"/>
                        </a:lnSpc>
                      </a:pPr>
                      <a:r>
                        <a:rPr lang="en-US" sz="2000" b="0" kern="1200">
                          <a:solidFill>
                            <a:schemeClr val="tx1"/>
                          </a:solidFill>
                          <a:effectLst/>
                          <a:latin typeface="Times New Roman" panose="02020603050405020304" pitchFamily="18" charset="0"/>
                          <a:ea typeface="+mn-ea"/>
                          <a:cs typeface="Times New Roman" panose="02020603050405020304" pitchFamily="18" charset="0"/>
                        </a:rPr>
                        <a:t>Tìm hiểu về phương thức con người khai thác bền vững tài nguyên rừng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 </a:t>
                      </a:r>
                      <a:r>
                        <a:rPr lang="vi-VN" sz="2000" b="0" kern="1200">
                          <a:solidFill>
                            <a:schemeClr val="tx1"/>
                          </a:solidFill>
                          <a:effectLst/>
                          <a:latin typeface="Times New Roman" panose="02020603050405020304" pitchFamily="18" charset="0"/>
                          <a:ea typeface="+mn-ea"/>
                          <a:cs typeface="Times New Roman" panose="02020603050405020304" pitchFamily="18" charset="0"/>
                        </a:rPr>
                        <a:t>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nước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đất</a:t>
                      </a:r>
                      <a:endParaRPr lang="en-US" sz="20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bển vững tài nguyên khoáng sản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2548904"/>
                  </a:ext>
                </a:extLst>
              </a:tr>
            </a:tbl>
          </a:graphicData>
        </a:graphic>
      </p:graphicFrame>
      <p:sp>
        <p:nvSpPr>
          <p:cNvPr id="4" name="Rounded Rectangle 3"/>
          <p:cNvSpPr/>
          <p:nvPr/>
        </p:nvSpPr>
        <p:spPr>
          <a:xfrm>
            <a:off x="120072" y="0"/>
            <a:ext cx="11942616" cy="171728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THẢO LUÂN NHÓM</a:t>
            </a:r>
          </a:p>
          <a:p>
            <a:pPr algn="ctr"/>
            <a:r>
              <a:rPr lang="en-US" sz="3200">
                <a:latin typeface="Times New Roman" panose="02020603050405020304" pitchFamily="18" charset="0"/>
                <a:cs typeface="Times New Roman" panose="02020603050405020304" pitchFamily="18" charset="0"/>
              </a:rPr>
              <a:t>Phân tích phương thức con người khai thác tự nhiên bền vững </a:t>
            </a:r>
          </a:p>
          <a:p>
            <a:pPr algn="ctr"/>
            <a:r>
              <a:rPr lang="en-US" sz="3200">
                <a:latin typeface="Times New Roman" panose="02020603050405020304" pitchFamily="18" charset="0"/>
                <a:cs typeface="Times New Roman" panose="02020603050405020304" pitchFamily="18" charset="0"/>
              </a:rPr>
              <a:t>ở Bắc Mỹ </a:t>
            </a:r>
          </a:p>
        </p:txBody>
      </p:sp>
      <p:graphicFrame>
        <p:nvGraphicFramePr>
          <p:cNvPr id="2" name="Table 1">
            <a:extLst>
              <a:ext uri="{FF2B5EF4-FFF2-40B4-BE49-F238E27FC236}">
                <a16:creationId xmlns:a16="http://schemas.microsoft.com/office/drawing/2014/main" id="{A1ACAB54-7075-1504-721A-A42199744C82}"/>
              </a:ext>
            </a:extLst>
          </p:cNvPr>
          <p:cNvGraphicFramePr>
            <a:graphicFrameLocks noGrp="1"/>
          </p:cNvGraphicFramePr>
          <p:nvPr>
            <p:extLst>
              <p:ext uri="{D42A27DB-BD31-4B8C-83A1-F6EECF244321}">
                <p14:modId xmlns:p14="http://schemas.microsoft.com/office/powerpoint/2010/main" val="3185313547"/>
              </p:ext>
            </p:extLst>
          </p:nvPr>
        </p:nvGraphicFramePr>
        <p:xfrm>
          <a:off x="120072" y="3760191"/>
          <a:ext cx="2881745" cy="2511300"/>
        </p:xfrm>
        <a:graphic>
          <a:graphicData uri="http://schemas.openxmlformats.org/drawingml/2006/table">
            <a:tbl>
              <a:tblPr firstRow="1" firstCol="1" bandRow="1">
                <a:tableStyleId>{5C22544A-7EE6-4342-B048-85BDC9FD1C3A}</a:tableStyleId>
              </a:tblPr>
              <a:tblGrid>
                <a:gridCol w="960229">
                  <a:extLst>
                    <a:ext uri="{9D8B030D-6E8A-4147-A177-3AD203B41FA5}">
                      <a16:colId xmlns:a16="http://schemas.microsoft.com/office/drawing/2014/main" val="1179360213"/>
                    </a:ext>
                  </a:extLst>
                </a:gridCol>
                <a:gridCol w="960758">
                  <a:extLst>
                    <a:ext uri="{9D8B030D-6E8A-4147-A177-3AD203B41FA5}">
                      <a16:colId xmlns:a16="http://schemas.microsoft.com/office/drawing/2014/main" val="1159925276"/>
                    </a:ext>
                  </a:extLst>
                </a:gridCol>
                <a:gridCol w="960758">
                  <a:extLst>
                    <a:ext uri="{9D8B030D-6E8A-4147-A177-3AD203B41FA5}">
                      <a16:colId xmlns:a16="http://schemas.microsoft.com/office/drawing/2014/main" val="714901890"/>
                    </a:ext>
                  </a:extLst>
                </a:gridCol>
              </a:tblGrid>
              <a:tr h="404498">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1273033"/>
                  </a:ext>
                </a:extLst>
              </a:tr>
              <a:tr h="170230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90864475"/>
                  </a:ext>
                </a:extLst>
              </a:tr>
              <a:tr h="404498">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836187"/>
                  </a:ext>
                </a:extLst>
              </a:tr>
            </a:tbl>
          </a:graphicData>
        </a:graphic>
      </p:graphicFrame>
      <p:graphicFrame>
        <p:nvGraphicFramePr>
          <p:cNvPr id="3" name="Table 2">
            <a:extLst>
              <a:ext uri="{FF2B5EF4-FFF2-40B4-BE49-F238E27FC236}">
                <a16:creationId xmlns:a16="http://schemas.microsoft.com/office/drawing/2014/main" id="{E23A5164-5A89-A299-BC8F-39818A968F01}"/>
              </a:ext>
            </a:extLst>
          </p:cNvPr>
          <p:cNvGraphicFramePr>
            <a:graphicFrameLocks noGrp="1"/>
          </p:cNvGraphicFramePr>
          <p:nvPr>
            <p:extLst>
              <p:ext uri="{D42A27DB-BD31-4B8C-83A1-F6EECF244321}">
                <p14:modId xmlns:p14="http://schemas.microsoft.com/office/powerpoint/2010/main" val="3176401026"/>
              </p:ext>
            </p:extLst>
          </p:nvPr>
        </p:nvGraphicFramePr>
        <p:xfrm>
          <a:off x="3029525" y="3758710"/>
          <a:ext cx="2881744" cy="2508829"/>
        </p:xfrm>
        <a:graphic>
          <a:graphicData uri="http://schemas.openxmlformats.org/drawingml/2006/table">
            <a:tbl>
              <a:tblPr firstRow="1" firstCol="1" bandRow="1">
                <a:tableStyleId>{5C22544A-7EE6-4342-B048-85BDC9FD1C3A}</a:tableStyleId>
              </a:tblPr>
              <a:tblGrid>
                <a:gridCol w="960228">
                  <a:extLst>
                    <a:ext uri="{9D8B030D-6E8A-4147-A177-3AD203B41FA5}">
                      <a16:colId xmlns:a16="http://schemas.microsoft.com/office/drawing/2014/main" val="3293991426"/>
                    </a:ext>
                  </a:extLst>
                </a:gridCol>
                <a:gridCol w="960758">
                  <a:extLst>
                    <a:ext uri="{9D8B030D-6E8A-4147-A177-3AD203B41FA5}">
                      <a16:colId xmlns:a16="http://schemas.microsoft.com/office/drawing/2014/main" val="3400199457"/>
                    </a:ext>
                  </a:extLst>
                </a:gridCol>
                <a:gridCol w="960758">
                  <a:extLst>
                    <a:ext uri="{9D8B030D-6E8A-4147-A177-3AD203B41FA5}">
                      <a16:colId xmlns:a16="http://schemas.microsoft.com/office/drawing/2014/main" val="1698097240"/>
                    </a:ext>
                  </a:extLst>
                </a:gridCol>
              </a:tblGrid>
              <a:tr h="588564">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7917110"/>
                  </a:ext>
                </a:extLst>
              </a:tr>
              <a:tr h="1331701">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Tên con sông lớn</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11587890"/>
                  </a:ext>
                </a:extLst>
              </a:tr>
              <a:tr h="58856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58403914"/>
                  </a:ext>
                </a:extLst>
              </a:tr>
            </a:tbl>
          </a:graphicData>
        </a:graphic>
      </p:graphicFrame>
      <p:graphicFrame>
        <p:nvGraphicFramePr>
          <p:cNvPr id="6" name="Table 5">
            <a:extLst>
              <a:ext uri="{FF2B5EF4-FFF2-40B4-BE49-F238E27FC236}">
                <a16:creationId xmlns:a16="http://schemas.microsoft.com/office/drawing/2014/main" id="{ADF0C6F9-C395-D5C7-697E-1D747CDA49CC}"/>
              </a:ext>
            </a:extLst>
          </p:cNvPr>
          <p:cNvGraphicFramePr>
            <a:graphicFrameLocks noGrp="1"/>
          </p:cNvGraphicFramePr>
          <p:nvPr>
            <p:extLst>
              <p:ext uri="{D42A27DB-BD31-4B8C-83A1-F6EECF244321}">
                <p14:modId xmlns:p14="http://schemas.microsoft.com/office/powerpoint/2010/main" val="2113542869"/>
              </p:ext>
            </p:extLst>
          </p:nvPr>
        </p:nvGraphicFramePr>
        <p:xfrm>
          <a:off x="5948222" y="3758709"/>
          <a:ext cx="2964871" cy="2532122"/>
        </p:xfrm>
        <a:graphic>
          <a:graphicData uri="http://schemas.openxmlformats.org/drawingml/2006/table">
            <a:tbl>
              <a:tblPr firstRow="1" firstCol="1" bandRow="1">
                <a:tableStyleId>{5C22544A-7EE6-4342-B048-85BDC9FD1C3A}</a:tableStyleId>
              </a:tblPr>
              <a:tblGrid>
                <a:gridCol w="987927">
                  <a:extLst>
                    <a:ext uri="{9D8B030D-6E8A-4147-A177-3AD203B41FA5}">
                      <a16:colId xmlns:a16="http://schemas.microsoft.com/office/drawing/2014/main" val="4025607951"/>
                    </a:ext>
                  </a:extLst>
                </a:gridCol>
                <a:gridCol w="988472">
                  <a:extLst>
                    <a:ext uri="{9D8B030D-6E8A-4147-A177-3AD203B41FA5}">
                      <a16:colId xmlns:a16="http://schemas.microsoft.com/office/drawing/2014/main" val="3135495470"/>
                    </a:ext>
                  </a:extLst>
                </a:gridCol>
                <a:gridCol w="988472">
                  <a:extLst>
                    <a:ext uri="{9D8B030D-6E8A-4147-A177-3AD203B41FA5}">
                      <a16:colId xmlns:a16="http://schemas.microsoft.com/office/drawing/2014/main" val="3377878162"/>
                    </a:ext>
                  </a:extLst>
                </a:gridCol>
              </a:tblGrid>
              <a:tr h="726310">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3</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616670"/>
                  </a:ext>
                </a:extLst>
              </a:tr>
              <a:tr h="147967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sử dụng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35806271"/>
                  </a:ext>
                </a:extLst>
              </a:tr>
              <a:tr h="31576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29436039"/>
                  </a:ext>
                </a:extLst>
              </a:tr>
            </a:tbl>
          </a:graphicData>
        </a:graphic>
      </p:graphicFrame>
      <p:graphicFrame>
        <p:nvGraphicFramePr>
          <p:cNvPr id="8" name="Table 7">
            <a:extLst>
              <a:ext uri="{FF2B5EF4-FFF2-40B4-BE49-F238E27FC236}">
                <a16:creationId xmlns:a16="http://schemas.microsoft.com/office/drawing/2014/main" id="{1635C074-4F84-5D00-2C4B-A4025958FDD4}"/>
              </a:ext>
            </a:extLst>
          </p:cNvPr>
          <p:cNvGraphicFramePr>
            <a:graphicFrameLocks noGrp="1"/>
          </p:cNvGraphicFramePr>
          <p:nvPr>
            <p:extLst>
              <p:ext uri="{D42A27DB-BD31-4B8C-83A1-F6EECF244321}">
                <p14:modId xmlns:p14="http://schemas.microsoft.com/office/powerpoint/2010/main" val="3235186772"/>
              </p:ext>
            </p:extLst>
          </p:nvPr>
        </p:nvGraphicFramePr>
        <p:xfrm>
          <a:off x="8940800" y="3746711"/>
          <a:ext cx="3158836" cy="2609088"/>
        </p:xfrm>
        <a:graphic>
          <a:graphicData uri="http://schemas.openxmlformats.org/drawingml/2006/table">
            <a:tbl>
              <a:tblPr firstRow="1" firstCol="1" bandRow="1">
                <a:tableStyleId>{5C22544A-7EE6-4342-B048-85BDC9FD1C3A}</a:tableStyleId>
              </a:tblPr>
              <a:tblGrid>
                <a:gridCol w="1052558">
                  <a:extLst>
                    <a:ext uri="{9D8B030D-6E8A-4147-A177-3AD203B41FA5}">
                      <a16:colId xmlns:a16="http://schemas.microsoft.com/office/drawing/2014/main" val="899602037"/>
                    </a:ext>
                  </a:extLst>
                </a:gridCol>
                <a:gridCol w="1053139">
                  <a:extLst>
                    <a:ext uri="{9D8B030D-6E8A-4147-A177-3AD203B41FA5}">
                      <a16:colId xmlns:a16="http://schemas.microsoft.com/office/drawing/2014/main" val="2524785590"/>
                    </a:ext>
                  </a:extLst>
                </a:gridCol>
                <a:gridCol w="1053139">
                  <a:extLst>
                    <a:ext uri="{9D8B030D-6E8A-4147-A177-3AD203B41FA5}">
                      <a16:colId xmlns:a16="http://schemas.microsoft.com/office/drawing/2014/main" val="1637786531"/>
                    </a:ext>
                  </a:extLst>
                </a:gridCol>
              </a:tblGrid>
              <a:tr h="300017">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4</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7938632"/>
                  </a:ext>
                </a:extLst>
              </a:tr>
              <a:tr h="190879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tài nguyên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63598890"/>
                  </a:ext>
                </a:extLst>
              </a:tr>
              <a:tr h="300017">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4123606"/>
                  </a:ext>
                </a:extLst>
              </a:tr>
            </a:tbl>
          </a:graphicData>
        </a:graphic>
      </p:graphicFrame>
    </p:spTree>
    <p:extLst>
      <p:ext uri="{BB962C8B-B14F-4D97-AF65-F5344CB8AC3E}">
        <p14:creationId xmlns:p14="http://schemas.microsoft.com/office/powerpoint/2010/main" val="361996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BEEDBDA-C24C-9FAE-CD4D-893869B8B48E}"/>
              </a:ext>
            </a:extLst>
          </p:cNvPr>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rừng: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lập các vườn quổc gia, khai thác có chọn lọc và để rừng tái sinh tự nhiên, quy định trồng mới sau khi khai thác, phòng chống cháy rừng, ...</a:t>
            </a:r>
          </a:p>
          <a:p>
            <a:pPr marR="0" algn="just">
              <a:lnSpc>
                <a:spcPct val="115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nước:</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Quy định xử lí nước thải, ban hành Đạo luật nuớc sạch, ... Tài nguyên nước được khai thác tổng hợp nhằm tăng hiệu quả sử dụng và mang tính bền vững trong khai thác.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4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BEEDBDA-C24C-9FAE-CD4D-893869B8B48E}"/>
              </a:ext>
            </a:extLst>
          </p:cNvPr>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đất: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 mạnh phát triển nông nghiệp theo hướng “nông nghiệp xanh”, ứng dụng khoa học - công nghệ trong quá trình sản xuất, nhờ đó đem lại năng suất cao, đồng thời bảo vệ tài nguyên đất.</a:t>
            </a:r>
          </a:p>
          <a:p>
            <a:pPr marR="0" algn="just">
              <a:lnSpc>
                <a:spcPct val="115000"/>
              </a:lnSpc>
              <a:spcBef>
                <a:spcPts val="0"/>
              </a:spcBef>
              <a:spcAft>
                <a:spcPts val="0"/>
              </a:spcAft>
            </a:pP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rPr>
              <a:t>- Phương thức khai thác bền vững tài nguyên khoáng sản: </a:t>
            </a:r>
            <a:r>
              <a:rPr lang="en-US" sz="3200">
                <a:solidFill>
                  <a:srgbClr val="000000"/>
                </a:solidFill>
                <a:effectLst/>
                <a:latin typeface="Times New Roman" panose="02020603050405020304" pitchFamily="18" charset="0"/>
                <a:ea typeface="Times New Roman" panose="02020603050405020304" pitchFamily="18" charset="0"/>
              </a:rPr>
              <a:t>Các nước Bắc Mỹ đã có nhiều biện pháp sử dụng tiết kiệm và hiệu quả tài nguyên khoáng sản, đồng thời đẩy mạnh sử dụng các nguồn năng lượng tái tạo và vật liệu thay thế.</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8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A7242C-4CFC-44D2-B7E7-63D527A0898D}"/>
              </a:ext>
            </a:extLst>
          </p:cNvPr>
          <p:cNvPicPr>
            <a:picLocks noChangeAspect="1"/>
          </p:cNvPicPr>
          <p:nvPr/>
        </p:nvPicPr>
        <p:blipFill rotWithShape="1">
          <a:blip r:embed="rId2"/>
          <a:srcRect l="15417" t="23775" r="29166" b="21182"/>
          <a:stretch/>
        </p:blipFill>
        <p:spPr>
          <a:xfrm>
            <a:off x="0" y="-54703"/>
            <a:ext cx="12192000" cy="7003524"/>
          </a:xfrm>
          <a:prstGeom prst="rect">
            <a:avLst/>
          </a:prstGeom>
        </p:spPr>
      </p:pic>
      <p:sp>
        <p:nvSpPr>
          <p:cNvPr id="4" name="TextBox 3">
            <a:extLst>
              <a:ext uri="{FF2B5EF4-FFF2-40B4-BE49-F238E27FC236}">
                <a16:creationId xmlns:a16="http://schemas.microsoft.com/office/drawing/2014/main" id="{8B855A3E-DA5B-4983-ADF1-97941BD48C2F}"/>
              </a:ext>
            </a:extLst>
          </p:cNvPr>
          <p:cNvSpPr txBox="1"/>
          <p:nvPr/>
        </p:nvSpPr>
        <p:spPr>
          <a:xfrm>
            <a:off x="1527999" y="532670"/>
            <a:ext cx="9132176" cy="1523128"/>
          </a:xfrm>
          <a:prstGeom prst="rect">
            <a:avLst/>
          </a:prstGeom>
          <a:noFill/>
          <a:ln w="57150">
            <a:noFill/>
          </a:ln>
        </p:spPr>
        <p:txBody>
          <a:bodyPr wrap="square" lIns="91078" tIns="45539" rIns="91078" bIns="45539" rtlCol="0">
            <a:spAutoFit/>
          </a:bodyPr>
          <a:lstStyle/>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LUYỆN TẬP</a:t>
            </a:r>
          </a:p>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 VÀ VẬN DỤNG</a:t>
            </a:r>
          </a:p>
        </p:txBody>
      </p:sp>
    </p:spTree>
    <p:extLst>
      <p:ext uri="{BB962C8B-B14F-4D97-AF65-F5344CB8AC3E}">
        <p14:creationId xmlns:p14="http://schemas.microsoft.com/office/powerpoint/2010/main" val="37739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114" fill="hold">
                                          <p:stCondLst>
                                            <p:cond delay="0"/>
                                          </p:stCondLst>
                                        </p:cTn>
                                        <p:tgtEl>
                                          <p:spTgt spid="4"/>
                                        </p:tgtEl>
                                        <p:attrNameLst>
                                          <p:attrName>style.rotation</p:attrName>
                                        </p:attrNameLst>
                                      </p:cBhvr>
                                      <p:to>
                                        <p:strVal val="-45.0"/>
                                      </p:to>
                                    </p:set>
                                    <p:anim calcmode="lin" valueType="num">
                                      <p:cBhvr>
                                        <p:cTn id="8"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 y="41945"/>
            <a:ext cx="1210811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TRÒ CHƠI</a:t>
            </a:r>
          </a:p>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itchFamily="18" charset="0"/>
              <a:cs typeface="Times New Roman"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79224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0" descr="http://www.freepptbackgrounds.net/wp-content/uploads/2013/12/Back-to-School-PPT-Backgrounds-8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3" y="50334"/>
            <a:ext cx="12057776" cy="677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Box 5"/>
          <p:cNvSpPr txBox="1">
            <a:spLocks noChangeArrowheads="1"/>
          </p:cNvSpPr>
          <p:nvPr/>
        </p:nvSpPr>
        <p:spPr bwMode="auto">
          <a:xfrm>
            <a:off x="973123" y="2743219"/>
            <a:ext cx="1032684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Có 4 chiếc hộp với các màu sắc khác nhau. Mỗi đội có 1 lượt chọn và trả lời câu hỏi.</a:t>
            </a:r>
          </a:p>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Mỗi đội có 10 giây suy nghĩ để đưa ra câu trả lời.</a:t>
            </a:r>
          </a:p>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Mỗi câu hỏi trả lời đúng đạt 10 điểm, trả lời sai không có điểm.</a:t>
            </a:r>
          </a:p>
        </p:txBody>
      </p:sp>
      <p:sp>
        <p:nvSpPr>
          <p:cNvPr id="132100" name="TextBox 4"/>
          <p:cNvSpPr txBox="1">
            <a:spLocks noChangeArrowheads="1"/>
          </p:cNvSpPr>
          <p:nvPr/>
        </p:nvSpPr>
        <p:spPr bwMode="auto">
          <a:xfrm>
            <a:off x="4093828" y="762012"/>
            <a:ext cx="4152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5400" b="1">
                <a:solidFill>
                  <a:srgbClr val="0000FF"/>
                </a:solidFill>
                <a:latin typeface="Times New Roman" pitchFamily="18" charset="0"/>
                <a:cs typeface="Times New Roman" pitchFamily="18" charset="0"/>
              </a:rPr>
              <a:t>LUẬT CHƠI</a:t>
            </a:r>
          </a:p>
        </p:txBody>
      </p:sp>
      <p:pic>
        <p:nvPicPr>
          <p:cNvPr id="132101" name="Picture 8" descr="http://az616578.vo.msecnd.net/files/2016/03/14/635935204327573244-1084282554_Home.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9322" y="5334022"/>
            <a:ext cx="12573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36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 y="59202"/>
            <a:ext cx="1219200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TRÒ CHƠI</a:t>
            </a:r>
          </a:p>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itchFamily="18" charset="0"/>
              <a:cs typeface="Times New Roman"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Tree>
    <p:extLst>
      <p:ext uri="{BB962C8B-B14F-4D97-AF65-F5344CB8AC3E}">
        <p14:creationId xmlns:p14="http://schemas.microsoft.com/office/powerpoint/2010/main" val="3644297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7856559" y="5708984"/>
            <a:ext cx="985152" cy="856706"/>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8"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9"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0"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7856559" y="5708984"/>
            <a:ext cx="800100" cy="856706"/>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4"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5"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6"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3"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7873337" y="5609779"/>
            <a:ext cx="974828" cy="1006246"/>
            <a:chOff x="2160" y="2256"/>
            <a:chExt cx="672" cy="672"/>
          </a:xfrm>
          <a:solidFill>
            <a:srgbClr val="FFFF00"/>
          </a:solidFill>
        </p:grpSpPr>
        <p:grpSp>
          <p:nvGrpSpPr>
            <p:cNvPr id="11" name="Group 19"/>
            <p:cNvGrpSpPr>
              <a:grpSpLocks/>
            </p:cNvGrpSpPr>
            <p:nvPr/>
          </p:nvGrpSpPr>
          <p:grpSpPr bwMode="auto">
            <a:xfrm>
              <a:off x="2160" y="2256"/>
              <a:ext cx="672" cy="672"/>
              <a:chOff x="864" y="1344"/>
              <a:chExt cx="672" cy="672"/>
            </a:xfrm>
            <a:grpFill/>
          </p:grpSpPr>
          <p:sp>
            <p:nvSpPr>
              <p:cNvPr id="20"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1"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2"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9"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12" name="Group 24"/>
          <p:cNvGrpSpPr>
            <a:grpSpLocks/>
          </p:cNvGrpSpPr>
          <p:nvPr/>
        </p:nvGrpSpPr>
        <p:grpSpPr bwMode="auto">
          <a:xfrm>
            <a:off x="7873337" y="5633114"/>
            <a:ext cx="992968" cy="991298"/>
            <a:chOff x="3264" y="2160"/>
            <a:chExt cx="672" cy="672"/>
          </a:xfrm>
          <a:solidFill>
            <a:srgbClr val="FFFF00"/>
          </a:solidFill>
        </p:grpSpPr>
        <p:grpSp>
          <p:nvGrpSpPr>
            <p:cNvPr id="17" name="Group 25"/>
            <p:cNvGrpSpPr>
              <a:grpSpLocks/>
            </p:cNvGrpSpPr>
            <p:nvPr/>
          </p:nvGrpSpPr>
          <p:grpSpPr bwMode="auto">
            <a:xfrm>
              <a:off x="3264" y="2160"/>
              <a:ext cx="672" cy="672"/>
              <a:chOff x="864" y="1344"/>
              <a:chExt cx="672" cy="672"/>
            </a:xfrm>
            <a:grpFill/>
          </p:grpSpPr>
          <p:sp>
            <p:nvSpPr>
              <p:cNvPr id="26"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7"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8"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5"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8" name="Group 30"/>
          <p:cNvGrpSpPr>
            <a:grpSpLocks/>
          </p:cNvGrpSpPr>
          <p:nvPr/>
        </p:nvGrpSpPr>
        <p:grpSpPr bwMode="auto">
          <a:xfrm>
            <a:off x="7890115" y="5634946"/>
            <a:ext cx="972342" cy="981078"/>
            <a:chOff x="624" y="1152"/>
            <a:chExt cx="672" cy="672"/>
          </a:xfrm>
          <a:solidFill>
            <a:srgbClr val="FFFF00"/>
          </a:solidFill>
        </p:grpSpPr>
        <p:grpSp>
          <p:nvGrpSpPr>
            <p:cNvPr id="23" name="Group 31"/>
            <p:cNvGrpSpPr>
              <a:grpSpLocks/>
            </p:cNvGrpSpPr>
            <p:nvPr/>
          </p:nvGrpSpPr>
          <p:grpSpPr bwMode="auto">
            <a:xfrm>
              <a:off x="624" y="1152"/>
              <a:ext cx="672" cy="672"/>
              <a:chOff x="864" y="1344"/>
              <a:chExt cx="672" cy="672"/>
            </a:xfrm>
            <a:grpFill/>
          </p:grpSpPr>
          <p:sp>
            <p:nvSpPr>
              <p:cNvPr id="32"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3"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4"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1"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24" name="Group 36"/>
          <p:cNvGrpSpPr>
            <a:grpSpLocks/>
          </p:cNvGrpSpPr>
          <p:nvPr/>
        </p:nvGrpSpPr>
        <p:grpSpPr bwMode="auto">
          <a:xfrm>
            <a:off x="7856559" y="5626554"/>
            <a:ext cx="992968" cy="939135"/>
            <a:chOff x="1488" y="1152"/>
            <a:chExt cx="672" cy="672"/>
          </a:xfrm>
          <a:solidFill>
            <a:srgbClr val="FFFF00"/>
          </a:solidFill>
        </p:grpSpPr>
        <p:grpSp>
          <p:nvGrpSpPr>
            <p:cNvPr id="29" name="Group 37"/>
            <p:cNvGrpSpPr>
              <a:grpSpLocks/>
            </p:cNvGrpSpPr>
            <p:nvPr/>
          </p:nvGrpSpPr>
          <p:grpSpPr bwMode="auto">
            <a:xfrm>
              <a:off x="1488" y="1152"/>
              <a:ext cx="672" cy="672"/>
              <a:chOff x="864" y="1344"/>
              <a:chExt cx="672" cy="672"/>
            </a:xfrm>
            <a:grpFill/>
          </p:grpSpPr>
          <p:sp>
            <p:nvSpPr>
              <p:cNvPr id="38"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9"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0"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7"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30" name="Group 42"/>
          <p:cNvGrpSpPr>
            <a:grpSpLocks/>
          </p:cNvGrpSpPr>
          <p:nvPr/>
        </p:nvGrpSpPr>
        <p:grpSpPr bwMode="auto">
          <a:xfrm>
            <a:off x="7864947" y="5634946"/>
            <a:ext cx="972341" cy="981078"/>
            <a:chOff x="2832" y="1872"/>
            <a:chExt cx="672" cy="672"/>
          </a:xfrm>
          <a:solidFill>
            <a:srgbClr val="FFFF00"/>
          </a:solidFill>
        </p:grpSpPr>
        <p:grpSp>
          <p:nvGrpSpPr>
            <p:cNvPr id="35" name="Group 43"/>
            <p:cNvGrpSpPr>
              <a:grpSpLocks/>
            </p:cNvGrpSpPr>
            <p:nvPr/>
          </p:nvGrpSpPr>
          <p:grpSpPr bwMode="auto">
            <a:xfrm>
              <a:off x="2832" y="1872"/>
              <a:ext cx="672" cy="672"/>
              <a:chOff x="864" y="1344"/>
              <a:chExt cx="672" cy="672"/>
            </a:xfrm>
            <a:grpFill/>
          </p:grpSpPr>
          <p:sp>
            <p:nvSpPr>
              <p:cNvPr id="44"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5"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6"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3"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36" name="Group 48"/>
          <p:cNvGrpSpPr>
            <a:grpSpLocks/>
          </p:cNvGrpSpPr>
          <p:nvPr/>
        </p:nvGrpSpPr>
        <p:grpSpPr bwMode="auto">
          <a:xfrm>
            <a:off x="7873336" y="5626556"/>
            <a:ext cx="977318" cy="939134"/>
            <a:chOff x="3216" y="1152"/>
            <a:chExt cx="672" cy="672"/>
          </a:xfrm>
          <a:solidFill>
            <a:srgbClr val="FFFF00"/>
          </a:solidFill>
        </p:grpSpPr>
        <p:grpSp>
          <p:nvGrpSpPr>
            <p:cNvPr id="41" name="Group 49"/>
            <p:cNvGrpSpPr>
              <a:grpSpLocks/>
            </p:cNvGrpSpPr>
            <p:nvPr/>
          </p:nvGrpSpPr>
          <p:grpSpPr bwMode="auto">
            <a:xfrm>
              <a:off x="3216" y="1152"/>
              <a:ext cx="672" cy="672"/>
              <a:chOff x="864" y="1344"/>
              <a:chExt cx="672" cy="672"/>
            </a:xfrm>
            <a:grpFill/>
          </p:grpSpPr>
          <p:sp>
            <p:nvSpPr>
              <p:cNvPr id="50"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1"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2"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9"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42" name="Group 54"/>
          <p:cNvGrpSpPr>
            <a:grpSpLocks/>
          </p:cNvGrpSpPr>
          <p:nvPr/>
        </p:nvGrpSpPr>
        <p:grpSpPr bwMode="auto">
          <a:xfrm>
            <a:off x="7873336" y="5626556"/>
            <a:ext cx="972343" cy="939133"/>
            <a:chOff x="4080" y="1104"/>
            <a:chExt cx="672" cy="672"/>
          </a:xfrm>
          <a:solidFill>
            <a:srgbClr val="FFFF00"/>
          </a:solidFill>
        </p:grpSpPr>
        <p:grpSp>
          <p:nvGrpSpPr>
            <p:cNvPr id="47" name="Group 55"/>
            <p:cNvGrpSpPr>
              <a:grpSpLocks/>
            </p:cNvGrpSpPr>
            <p:nvPr/>
          </p:nvGrpSpPr>
          <p:grpSpPr bwMode="auto">
            <a:xfrm>
              <a:off x="4080" y="1104"/>
              <a:ext cx="672" cy="672"/>
              <a:chOff x="864" y="1344"/>
              <a:chExt cx="672" cy="672"/>
            </a:xfrm>
            <a:grpFill/>
          </p:grpSpPr>
          <p:sp>
            <p:nvSpPr>
              <p:cNvPr id="56"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7"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8"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5"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48" name="Group 60"/>
          <p:cNvGrpSpPr>
            <a:grpSpLocks/>
          </p:cNvGrpSpPr>
          <p:nvPr/>
        </p:nvGrpSpPr>
        <p:grpSpPr bwMode="auto">
          <a:xfrm>
            <a:off x="7877264" y="5626557"/>
            <a:ext cx="938786" cy="981078"/>
            <a:chOff x="5088" y="1008"/>
            <a:chExt cx="672" cy="672"/>
          </a:xfrm>
          <a:solidFill>
            <a:srgbClr val="FFFF00"/>
          </a:solidFill>
        </p:grpSpPr>
        <p:grpSp>
          <p:nvGrpSpPr>
            <p:cNvPr id="53" name="Group 61"/>
            <p:cNvGrpSpPr>
              <a:grpSpLocks/>
            </p:cNvGrpSpPr>
            <p:nvPr/>
          </p:nvGrpSpPr>
          <p:grpSpPr bwMode="auto">
            <a:xfrm>
              <a:off x="5088" y="1008"/>
              <a:ext cx="672" cy="672"/>
              <a:chOff x="864" y="1344"/>
              <a:chExt cx="672" cy="672"/>
            </a:xfrm>
            <a:grpFill/>
          </p:grpSpPr>
          <p:sp>
            <p:nvSpPr>
              <p:cNvPr id="62"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3"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4"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1"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54" name="Group 66"/>
          <p:cNvGrpSpPr>
            <a:grpSpLocks/>
          </p:cNvGrpSpPr>
          <p:nvPr/>
        </p:nvGrpSpPr>
        <p:grpSpPr bwMode="auto">
          <a:xfrm>
            <a:off x="7877262" y="5626557"/>
            <a:ext cx="972344" cy="981078"/>
            <a:chOff x="624" y="144"/>
            <a:chExt cx="672" cy="672"/>
          </a:xfrm>
          <a:solidFill>
            <a:srgbClr val="FFFF00"/>
          </a:solidFill>
        </p:grpSpPr>
        <p:grpSp>
          <p:nvGrpSpPr>
            <p:cNvPr id="59" name="Group 67"/>
            <p:cNvGrpSpPr>
              <a:grpSpLocks/>
            </p:cNvGrpSpPr>
            <p:nvPr/>
          </p:nvGrpSpPr>
          <p:grpSpPr bwMode="auto">
            <a:xfrm>
              <a:off x="624" y="144"/>
              <a:ext cx="672" cy="672"/>
              <a:chOff x="864" y="1344"/>
              <a:chExt cx="672" cy="672"/>
            </a:xfrm>
            <a:grpFill/>
          </p:grpSpPr>
          <p:sp>
            <p:nvSpPr>
              <p:cNvPr id="68"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9"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0"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7"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3" name="Rectangle 72"/>
          <p:cNvSpPr/>
          <p:nvPr/>
        </p:nvSpPr>
        <p:spPr>
          <a:xfrm>
            <a:off x="58723" y="292310"/>
            <a:ext cx="12057776" cy="169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a:solidFill>
                  <a:schemeClr val="tx1"/>
                </a:solidFill>
                <a:latin typeface="Times New Roman" pitchFamily="18" charset="0"/>
                <a:cs typeface="Times New Roman" pitchFamily="18" charset="0"/>
              </a:rPr>
              <a:t>Câu 1: Chủ nhân của khu vực Bắc Mỹ là</a:t>
            </a:r>
          </a:p>
        </p:txBody>
      </p:sp>
      <p:sp>
        <p:nvSpPr>
          <p:cNvPr id="79" name="Oval 78"/>
          <p:cNvSpPr/>
          <p:nvPr/>
        </p:nvSpPr>
        <p:spPr>
          <a:xfrm>
            <a:off x="2079699" y="2236493"/>
            <a:ext cx="504020" cy="52072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Right Arrow 73">
            <a:hlinkClick r:id="rId4" action="ppaction://hlinksldjump"/>
          </p:cNvPr>
          <p:cNvSpPr/>
          <p:nvPr/>
        </p:nvSpPr>
        <p:spPr>
          <a:xfrm>
            <a:off x="9504998" y="5771473"/>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TextBox 79"/>
          <p:cNvSpPr txBox="1"/>
          <p:nvPr/>
        </p:nvSpPr>
        <p:spPr>
          <a:xfrm>
            <a:off x="2079699" y="2127252"/>
            <a:ext cx="7560839" cy="1077218"/>
          </a:xfrm>
          <a:prstGeom prst="rect">
            <a:avLst/>
          </a:prstGeom>
          <a:noFill/>
        </p:spPr>
        <p:txBody>
          <a:bodyPr wrap="square" rtlCol="0">
            <a:spAutoFit/>
          </a:bodyPr>
          <a:lstStyle/>
          <a:p>
            <a:pPr lvl="0"/>
            <a:r>
              <a:rPr lang="en-US" sz="3200">
                <a:latin typeface="Times New Roman" pitchFamily="18" charset="0"/>
                <a:cs typeface="Times New Roman" pitchFamily="18" charset="0"/>
              </a:rPr>
              <a:t>A. </a:t>
            </a:r>
            <a:r>
              <a:rPr lang="en-US" sz="3200">
                <a:effectLst/>
                <a:latin typeface="Times New Roman" panose="02020603050405020304" pitchFamily="18" charset="0"/>
                <a:ea typeface="Calibri" panose="020F0502020204030204" pitchFamily="34" charset="0"/>
              </a:rPr>
              <a:t>Người Anh điêng và người Es-ki-mô.</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a:t>
            </a:r>
          </a:p>
        </p:txBody>
      </p:sp>
      <p:sp>
        <p:nvSpPr>
          <p:cNvPr id="81" name="TextBox 80"/>
          <p:cNvSpPr txBox="1"/>
          <p:nvPr/>
        </p:nvSpPr>
        <p:spPr>
          <a:xfrm>
            <a:off x="2079699" y="3100342"/>
            <a:ext cx="7560839" cy="584775"/>
          </a:xfrm>
          <a:prstGeom prst="rect">
            <a:avLst/>
          </a:prstGeom>
          <a:noFill/>
        </p:spPr>
        <p:txBody>
          <a:bodyPr wrap="square" rtlCol="0">
            <a:spAutoFit/>
          </a:bodyPr>
          <a:lstStyle/>
          <a:p>
            <a:r>
              <a:rPr lang="en-US" sz="3200">
                <a:latin typeface="Times New Roman" pitchFamily="18" charset="0"/>
                <a:cs typeface="Times New Roman" pitchFamily="18" charset="0"/>
              </a:rPr>
              <a:t>B. </a:t>
            </a:r>
            <a:r>
              <a:rPr lang="en-US" sz="3200">
                <a:effectLst/>
                <a:latin typeface="Times New Roman" panose="02020603050405020304" pitchFamily="18" charset="0"/>
                <a:ea typeface="Calibri" panose="020F0502020204030204" pitchFamily="34" charset="0"/>
              </a:rPr>
              <a:t>Người Anh điêng và người da đen.</a:t>
            </a:r>
            <a:endParaRPr lang="en-US" sz="3200">
              <a:latin typeface="Times New Roman" pitchFamily="18" charset="0"/>
              <a:cs typeface="Times New Roman" pitchFamily="18" charset="0"/>
            </a:endParaRPr>
          </a:p>
        </p:txBody>
      </p:sp>
      <p:sp>
        <p:nvSpPr>
          <p:cNvPr id="82" name="TextBox 81"/>
          <p:cNvSpPr txBox="1"/>
          <p:nvPr/>
        </p:nvSpPr>
        <p:spPr>
          <a:xfrm>
            <a:off x="2079699" y="3974112"/>
            <a:ext cx="7560839" cy="1077218"/>
          </a:xfrm>
          <a:prstGeom prst="rect">
            <a:avLst/>
          </a:prstGeom>
          <a:noFill/>
        </p:spPr>
        <p:txBody>
          <a:bodyPr wrap="square" rtlCol="0">
            <a:spAutoFit/>
          </a:bodyPr>
          <a:lstStyle/>
          <a:p>
            <a:r>
              <a:rPr lang="en-US" sz="3200">
                <a:latin typeface="Times New Roman" pitchFamily="18" charset="0"/>
                <a:cs typeface="Times New Roman" pitchFamily="18" charset="0"/>
              </a:rPr>
              <a:t>C. </a:t>
            </a:r>
            <a:r>
              <a:rPr lang="en-US" sz="3200">
                <a:effectLst/>
                <a:latin typeface="Times New Roman" panose="02020603050405020304" pitchFamily="18" charset="0"/>
                <a:ea typeface="Calibri" panose="020F0502020204030204" pitchFamily="34" charset="0"/>
              </a:rPr>
              <a:t>Người da đen và người Es-ki-mô</a:t>
            </a:r>
            <a:endParaRPr lang="en-US" sz="3200">
              <a:latin typeface="Times New Roman" pitchFamily="18" charset="0"/>
              <a:cs typeface="Times New Roman" pitchFamily="18" charset="0"/>
            </a:endParaRPr>
          </a:p>
          <a:p>
            <a:pPr lvl="0"/>
            <a:r>
              <a:rPr lang="en-US" sz="3200">
                <a:latin typeface="Times New Roman" pitchFamily="18" charset="0"/>
                <a:cs typeface="Times New Roman" pitchFamily="18" charset="0"/>
              </a:rPr>
              <a:t> </a:t>
            </a:r>
          </a:p>
        </p:txBody>
      </p:sp>
      <p:sp>
        <p:nvSpPr>
          <p:cNvPr id="83" name="TextBox 82"/>
          <p:cNvSpPr txBox="1"/>
          <p:nvPr/>
        </p:nvSpPr>
        <p:spPr>
          <a:xfrm>
            <a:off x="2079699" y="4774241"/>
            <a:ext cx="7560839" cy="584775"/>
          </a:xfrm>
          <a:prstGeom prst="rect">
            <a:avLst/>
          </a:prstGeom>
          <a:noFill/>
        </p:spPr>
        <p:txBody>
          <a:bodyPr wrap="square" rtlCol="0">
            <a:spAutoFit/>
          </a:bodyPr>
          <a:lstStyle/>
          <a:p>
            <a:r>
              <a:rPr lang="en-US" sz="3200">
                <a:latin typeface="Times New Roman" pitchFamily="18" charset="0"/>
                <a:cs typeface="Times New Roman" pitchFamily="18" charset="0"/>
              </a:rPr>
              <a:t>D.</a:t>
            </a:r>
            <a:r>
              <a:rPr lang="en-US" sz="3200">
                <a:latin typeface="Times New Roman" panose="02020603050405020304" pitchFamily="18" charset="0"/>
                <a:ea typeface="Calibri" panose="020F0502020204030204" pitchFamily="34" charset="0"/>
              </a:rPr>
              <a:t> </a:t>
            </a:r>
            <a:r>
              <a:rPr lang="en-US" sz="3200">
                <a:effectLst/>
                <a:latin typeface="Times New Roman" panose="02020603050405020304" pitchFamily="18" charset="0"/>
                <a:ea typeface="Calibri" panose="020F0502020204030204" pitchFamily="34" charset="0"/>
              </a:rPr>
              <a:t>Người Anh-điêng và người da trắng.</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023725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360"/>
                                          </p:val>
                                        </p:tav>
                                        <p:tav tm="100000">
                                          <p:val>
                                            <p:fltVal val="0"/>
                                          </p:val>
                                        </p:tav>
                                      </p:tavLst>
                                    </p:anim>
                                    <p:animEffect transition="in" filter="fade">
                                      <p:cBhvr>
                                        <p:cTn id="10" dur="1000"/>
                                        <p:tgtEl>
                                          <p:spTgt spid="54"/>
                                        </p:tgtEl>
                                      </p:cBhvr>
                                    </p:animEffect>
                                  </p:childTnLst>
                                  <p:subTnLst>
                                    <p:set>
                                      <p:cBhvr override="childStyle">
                                        <p:cTn dur="1" fill="hold" display="0" masterRel="sameClick" afterEffect="1">
                                          <p:stCondLst>
                                            <p:cond evt="end" delay="0">
                                              <p:tn val="5"/>
                                            </p:cond>
                                          </p:stCondLst>
                                        </p:cTn>
                                        <p:tgtEl>
                                          <p:spTgt spid="54"/>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1000" fill="hold"/>
                                        <p:tgtEl>
                                          <p:spTgt spid="48"/>
                                        </p:tgtEl>
                                        <p:attrNameLst>
                                          <p:attrName>ppt_w</p:attrName>
                                        </p:attrNameLst>
                                      </p:cBhvr>
                                      <p:tavLst>
                                        <p:tav tm="0">
                                          <p:val>
                                            <p:fltVal val="0"/>
                                          </p:val>
                                        </p:tav>
                                        <p:tav tm="100000">
                                          <p:val>
                                            <p:strVal val="#ppt_w"/>
                                          </p:val>
                                        </p:tav>
                                      </p:tavLst>
                                    </p:anim>
                                    <p:anim calcmode="lin" valueType="num">
                                      <p:cBhvr>
                                        <p:cTn id="15" dur="1000" fill="hold"/>
                                        <p:tgtEl>
                                          <p:spTgt spid="48"/>
                                        </p:tgtEl>
                                        <p:attrNameLst>
                                          <p:attrName>ppt_h</p:attrName>
                                        </p:attrNameLst>
                                      </p:cBhvr>
                                      <p:tavLst>
                                        <p:tav tm="0">
                                          <p:val>
                                            <p:fltVal val="0"/>
                                          </p:val>
                                        </p:tav>
                                        <p:tav tm="100000">
                                          <p:val>
                                            <p:strVal val="#ppt_h"/>
                                          </p:val>
                                        </p:tav>
                                      </p:tavLst>
                                    </p:anim>
                                    <p:anim calcmode="lin" valueType="num">
                                      <p:cBhvr>
                                        <p:cTn id="16" dur="1000" fill="hold"/>
                                        <p:tgtEl>
                                          <p:spTgt spid="48"/>
                                        </p:tgtEl>
                                        <p:attrNameLst>
                                          <p:attrName>style.rotation</p:attrName>
                                        </p:attrNameLst>
                                      </p:cBhvr>
                                      <p:tavLst>
                                        <p:tav tm="0">
                                          <p:val>
                                            <p:fltVal val="360"/>
                                          </p:val>
                                        </p:tav>
                                        <p:tav tm="100000">
                                          <p:val>
                                            <p:fltVal val="0"/>
                                          </p:val>
                                        </p:tav>
                                      </p:tavLst>
                                    </p:anim>
                                    <p:animEffect transition="in" filter="fade">
                                      <p:cBhvr>
                                        <p:cTn id="17" dur="1000"/>
                                        <p:tgtEl>
                                          <p:spTgt spid="48"/>
                                        </p:tgtEl>
                                      </p:cBhvr>
                                    </p:animEffect>
                                  </p:childTnLst>
                                  <p:subTnLst>
                                    <p:set>
                                      <p:cBhvr override="childStyle">
                                        <p:cTn dur="1" fill="hold" display="0" masterRel="sameClick" afterEffect="1">
                                          <p:stCondLst>
                                            <p:cond evt="end" delay="0">
                                              <p:tn val="12"/>
                                            </p:cond>
                                          </p:stCondLst>
                                        </p:cTn>
                                        <p:tgtEl>
                                          <p:spTgt spid="48"/>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1000" fill="hold"/>
                                        <p:tgtEl>
                                          <p:spTgt spid="42"/>
                                        </p:tgtEl>
                                        <p:attrNameLst>
                                          <p:attrName>ppt_w</p:attrName>
                                        </p:attrNameLst>
                                      </p:cBhvr>
                                      <p:tavLst>
                                        <p:tav tm="0">
                                          <p:val>
                                            <p:fltVal val="0"/>
                                          </p:val>
                                        </p:tav>
                                        <p:tav tm="100000">
                                          <p:val>
                                            <p:strVal val="#ppt_w"/>
                                          </p:val>
                                        </p:tav>
                                      </p:tavLst>
                                    </p:anim>
                                    <p:anim calcmode="lin" valueType="num">
                                      <p:cBhvr>
                                        <p:cTn id="22" dur="1000" fill="hold"/>
                                        <p:tgtEl>
                                          <p:spTgt spid="42"/>
                                        </p:tgtEl>
                                        <p:attrNameLst>
                                          <p:attrName>ppt_h</p:attrName>
                                        </p:attrNameLst>
                                      </p:cBhvr>
                                      <p:tavLst>
                                        <p:tav tm="0">
                                          <p:val>
                                            <p:fltVal val="0"/>
                                          </p:val>
                                        </p:tav>
                                        <p:tav tm="100000">
                                          <p:val>
                                            <p:strVal val="#ppt_h"/>
                                          </p:val>
                                        </p:tav>
                                      </p:tavLst>
                                    </p:anim>
                                    <p:anim calcmode="lin" valueType="num">
                                      <p:cBhvr>
                                        <p:cTn id="23" dur="1000" fill="hold"/>
                                        <p:tgtEl>
                                          <p:spTgt spid="42"/>
                                        </p:tgtEl>
                                        <p:attrNameLst>
                                          <p:attrName>style.rotation</p:attrName>
                                        </p:attrNameLst>
                                      </p:cBhvr>
                                      <p:tavLst>
                                        <p:tav tm="0">
                                          <p:val>
                                            <p:fltVal val="360"/>
                                          </p:val>
                                        </p:tav>
                                        <p:tav tm="100000">
                                          <p:val>
                                            <p:fltVal val="0"/>
                                          </p:val>
                                        </p:tav>
                                      </p:tavLst>
                                    </p:anim>
                                    <p:animEffect transition="in" filter="fade">
                                      <p:cBhvr>
                                        <p:cTn id="24" dur="1000"/>
                                        <p:tgtEl>
                                          <p:spTgt spid="42"/>
                                        </p:tgtEl>
                                      </p:cBhvr>
                                    </p:animEffect>
                                  </p:childTnLst>
                                  <p:subTnLst>
                                    <p:set>
                                      <p:cBhvr override="childStyle">
                                        <p:cTn dur="1" fill="hold" display="0" masterRel="sameClick" afterEffect="1">
                                          <p:stCondLst>
                                            <p:cond evt="end" delay="0">
                                              <p:tn val="19"/>
                                            </p:cond>
                                          </p:stCondLst>
                                        </p:cTn>
                                        <p:tgtEl>
                                          <p:spTgt spid="42"/>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1000" fill="hold"/>
                                        <p:tgtEl>
                                          <p:spTgt spid="36"/>
                                        </p:tgtEl>
                                        <p:attrNameLst>
                                          <p:attrName>ppt_w</p:attrName>
                                        </p:attrNameLst>
                                      </p:cBhvr>
                                      <p:tavLst>
                                        <p:tav tm="0">
                                          <p:val>
                                            <p:fltVal val="0"/>
                                          </p:val>
                                        </p:tav>
                                        <p:tav tm="100000">
                                          <p:val>
                                            <p:strVal val="#ppt_w"/>
                                          </p:val>
                                        </p:tav>
                                      </p:tavLst>
                                    </p:anim>
                                    <p:anim calcmode="lin" valueType="num">
                                      <p:cBhvr>
                                        <p:cTn id="29" dur="1000" fill="hold"/>
                                        <p:tgtEl>
                                          <p:spTgt spid="36"/>
                                        </p:tgtEl>
                                        <p:attrNameLst>
                                          <p:attrName>ppt_h</p:attrName>
                                        </p:attrNameLst>
                                      </p:cBhvr>
                                      <p:tavLst>
                                        <p:tav tm="0">
                                          <p:val>
                                            <p:fltVal val="0"/>
                                          </p:val>
                                        </p:tav>
                                        <p:tav tm="100000">
                                          <p:val>
                                            <p:strVal val="#ppt_h"/>
                                          </p:val>
                                        </p:tav>
                                      </p:tavLst>
                                    </p:anim>
                                    <p:anim calcmode="lin" valueType="num">
                                      <p:cBhvr>
                                        <p:cTn id="30" dur="1000" fill="hold"/>
                                        <p:tgtEl>
                                          <p:spTgt spid="36"/>
                                        </p:tgtEl>
                                        <p:attrNameLst>
                                          <p:attrName>style.rotation</p:attrName>
                                        </p:attrNameLst>
                                      </p:cBhvr>
                                      <p:tavLst>
                                        <p:tav tm="0">
                                          <p:val>
                                            <p:fltVal val="360"/>
                                          </p:val>
                                        </p:tav>
                                        <p:tav tm="100000">
                                          <p:val>
                                            <p:fltVal val="0"/>
                                          </p:val>
                                        </p:tav>
                                      </p:tavLst>
                                    </p:anim>
                                    <p:animEffect transition="in" filter="fade">
                                      <p:cBhvr>
                                        <p:cTn id="31" dur="1000"/>
                                        <p:tgtEl>
                                          <p:spTgt spid="36"/>
                                        </p:tgtEl>
                                      </p:cBhvr>
                                    </p:animEffect>
                                  </p:childTnLst>
                                  <p:subTnLst>
                                    <p:set>
                                      <p:cBhvr override="childStyle">
                                        <p:cTn dur="1" fill="hold" display="0" masterRel="sameClick" afterEffect="1">
                                          <p:stCondLst>
                                            <p:cond evt="end" delay="0">
                                              <p:tn val="26"/>
                                            </p:cond>
                                          </p:stCondLst>
                                        </p:cTn>
                                        <p:tgtEl>
                                          <p:spTgt spid="36"/>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 calcmode="lin" valueType="num">
                                      <p:cBhvr>
                                        <p:cTn id="37" dur="1000" fill="hold"/>
                                        <p:tgtEl>
                                          <p:spTgt spid="30"/>
                                        </p:tgtEl>
                                        <p:attrNameLst>
                                          <p:attrName>style.rotation</p:attrName>
                                        </p:attrNameLst>
                                      </p:cBhvr>
                                      <p:tavLst>
                                        <p:tav tm="0">
                                          <p:val>
                                            <p:fltVal val="360"/>
                                          </p:val>
                                        </p:tav>
                                        <p:tav tm="100000">
                                          <p:val>
                                            <p:fltVal val="0"/>
                                          </p:val>
                                        </p:tav>
                                      </p:tavLst>
                                    </p:anim>
                                    <p:animEffect transition="in" filter="fade">
                                      <p:cBhvr>
                                        <p:cTn id="38" dur="1000"/>
                                        <p:tgtEl>
                                          <p:spTgt spid="30"/>
                                        </p:tgtEl>
                                      </p:cBhvr>
                                    </p:animEffect>
                                  </p:childTnLst>
                                  <p:subTnLst>
                                    <p:set>
                                      <p:cBhvr override="childStyle">
                                        <p:cTn dur="1" fill="hold" display="0" masterRel="sameClick" afterEffect="1">
                                          <p:stCondLst>
                                            <p:cond evt="end" delay="0">
                                              <p:tn val="33"/>
                                            </p:cond>
                                          </p:stCondLst>
                                        </p:cTn>
                                        <p:tgtEl>
                                          <p:spTgt spid="30"/>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fltVal val="0"/>
                                          </p:val>
                                        </p:tav>
                                        <p:tav tm="100000">
                                          <p:val>
                                            <p:strVal val="#ppt_w"/>
                                          </p:val>
                                        </p:tav>
                                      </p:tavLst>
                                    </p:anim>
                                    <p:anim calcmode="lin" valueType="num">
                                      <p:cBhvr>
                                        <p:cTn id="43" dur="1000" fill="hold"/>
                                        <p:tgtEl>
                                          <p:spTgt spid="24"/>
                                        </p:tgtEl>
                                        <p:attrNameLst>
                                          <p:attrName>ppt_h</p:attrName>
                                        </p:attrNameLst>
                                      </p:cBhvr>
                                      <p:tavLst>
                                        <p:tav tm="0">
                                          <p:val>
                                            <p:fltVal val="0"/>
                                          </p:val>
                                        </p:tav>
                                        <p:tav tm="100000">
                                          <p:val>
                                            <p:strVal val="#ppt_h"/>
                                          </p:val>
                                        </p:tav>
                                      </p:tavLst>
                                    </p:anim>
                                    <p:anim calcmode="lin" valueType="num">
                                      <p:cBhvr>
                                        <p:cTn id="44" dur="1000" fill="hold"/>
                                        <p:tgtEl>
                                          <p:spTgt spid="24"/>
                                        </p:tgtEl>
                                        <p:attrNameLst>
                                          <p:attrName>style.rotation</p:attrName>
                                        </p:attrNameLst>
                                      </p:cBhvr>
                                      <p:tavLst>
                                        <p:tav tm="0">
                                          <p:val>
                                            <p:fltVal val="360"/>
                                          </p:val>
                                        </p:tav>
                                        <p:tav tm="100000">
                                          <p:val>
                                            <p:fltVal val="0"/>
                                          </p:val>
                                        </p:tav>
                                      </p:tavLst>
                                    </p:anim>
                                    <p:animEffect transition="in" filter="fade">
                                      <p:cBhvr>
                                        <p:cTn id="45" dur="1000"/>
                                        <p:tgtEl>
                                          <p:spTgt spid="24"/>
                                        </p:tgtEl>
                                      </p:cBhvr>
                                    </p:animEffect>
                                  </p:childTnLst>
                                  <p:subTnLst>
                                    <p:set>
                                      <p:cBhvr override="childStyle">
                                        <p:cTn dur="1" fill="hold" display="0" masterRel="sameClick" afterEffect="1">
                                          <p:stCondLst>
                                            <p:cond evt="end" delay="0">
                                              <p:tn val="40"/>
                                            </p:cond>
                                          </p:stCondLst>
                                        </p:cTn>
                                        <p:tgtEl>
                                          <p:spTgt spid="24"/>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360"/>
                                          </p:val>
                                        </p:tav>
                                        <p:tav tm="100000">
                                          <p:val>
                                            <p:fltVal val="0"/>
                                          </p:val>
                                        </p:tav>
                                      </p:tavLst>
                                    </p:anim>
                                    <p:animEffect transition="in" filter="fade">
                                      <p:cBhvr>
                                        <p:cTn id="52" dur="1000"/>
                                        <p:tgtEl>
                                          <p:spTgt spid="18"/>
                                        </p:tgtEl>
                                      </p:cBhvr>
                                    </p:animEffect>
                                  </p:childTnLst>
                                  <p:subTnLst>
                                    <p:set>
                                      <p:cBhvr override="childStyle">
                                        <p:cTn dur="1" fill="hold" display="0" masterRel="sameClick" afterEffect="1">
                                          <p:stCondLst>
                                            <p:cond evt="end" delay="0">
                                              <p:tn val="47"/>
                                            </p:cond>
                                          </p:stCondLst>
                                        </p:cTn>
                                        <p:tgtEl>
                                          <p:spTgt spid="18"/>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360"/>
                                          </p:val>
                                        </p:tav>
                                        <p:tav tm="100000">
                                          <p:val>
                                            <p:fltVal val="0"/>
                                          </p:val>
                                        </p:tav>
                                      </p:tavLst>
                                    </p:anim>
                                    <p:animEffect transition="in" filter="fade">
                                      <p:cBhvr>
                                        <p:cTn id="59" dur="1000"/>
                                        <p:tgtEl>
                                          <p:spTgt spid="12"/>
                                        </p:tgtEl>
                                      </p:cBhvr>
                                    </p:animEffect>
                                  </p:childTnLst>
                                  <p:subTnLst>
                                    <p:set>
                                      <p:cBhvr override="childStyle">
                                        <p:cTn dur="1" fill="hold" display="0" masterRel="sameClick" afterEffect="1">
                                          <p:stCondLst>
                                            <p:cond evt="end" delay="0">
                                              <p:tn val="54"/>
                                            </p:cond>
                                          </p:stCondLst>
                                        </p:cTn>
                                        <p:tgtEl>
                                          <p:spTgt spid="12"/>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additive="base">
                                        <p:cTn id="85" dur="500" fill="hold"/>
                                        <p:tgtEl>
                                          <p:spTgt spid="79"/>
                                        </p:tgtEl>
                                        <p:attrNameLst>
                                          <p:attrName>ppt_x</p:attrName>
                                        </p:attrNameLst>
                                      </p:cBhvr>
                                      <p:tavLst>
                                        <p:tav tm="0">
                                          <p:val>
                                            <p:strVal val="#ppt_x"/>
                                          </p:val>
                                        </p:tav>
                                        <p:tav tm="100000">
                                          <p:val>
                                            <p:strVal val="#ppt_x"/>
                                          </p:val>
                                        </p:tav>
                                      </p:tavLst>
                                    </p:anim>
                                    <p:anim calcmode="lin" valueType="num">
                                      <p:cBhvr additive="base">
                                        <p:cTn id="8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2578" y="2744167"/>
            <a:ext cx="5103175" cy="2205070"/>
            <a:chOff x="7180710" y="2901393"/>
            <a:chExt cx="5103175" cy="2205070"/>
          </a:xfrm>
        </p:grpSpPr>
        <p:sp>
          <p:nvSpPr>
            <p:cNvPr id="9" name="Rectangle 8"/>
            <p:cNvSpPr/>
            <p:nvPr/>
          </p:nvSpPr>
          <p:spPr>
            <a:xfrm>
              <a:off x="7180710" y="2980368"/>
              <a:ext cx="3966162" cy="2126095"/>
            </a:xfrm>
            <a:prstGeom prst="rect">
              <a:avLst/>
            </a:prstGeom>
            <a:ln>
              <a:solidFill>
                <a:srgbClr val="00B050"/>
              </a:solidFill>
              <a:prstDash val="dash"/>
            </a:ln>
          </p:spPr>
          <p:txBody>
            <a:bodyPr wrap="square">
              <a:spAutoFit/>
            </a:bodyPr>
            <a:lstStyle/>
            <a:p>
              <a:pPr marR="0" lvl="0" algn="just">
                <a:lnSpc>
                  <a:spcPct val="120000"/>
                </a:lnSpc>
                <a:spcBef>
                  <a:spcPts val="0"/>
                </a:spcBef>
                <a:spcAft>
                  <a:spcPts val="0"/>
                </a:spcAft>
              </a:pPr>
              <a:r>
                <a:rPr lang="en-US" sz="2800" b="1">
                  <a:solidFill>
                    <a:srgbClr val="002060"/>
                  </a:solidFill>
                  <a:latin typeface="#9Slide03 SFU Futura_12" panose="00000400000000000000" pitchFamily="2" charset="0"/>
                  <a:ea typeface="Cambria" panose="02040503050406030204" pitchFamily="18" charset="0"/>
                  <a:cs typeface="Times New Roman" panose="02020603050405020304" pitchFamily="18" charset="0"/>
                </a:rPr>
                <a:t>Quan sát hình ảnh, em hãy tô màu vào các quốc gia thuộc khu vực Bắc Mỹ.</a:t>
              </a:r>
              <a:endParaRPr lang="en-US" sz="2000" b="1" dirty="0">
                <a:solidFill>
                  <a:srgbClr val="FF0000"/>
                </a:solidFill>
                <a:latin typeface="#9Slide03 SFU Futura_12" panose="00000400000000000000" pitchFamily="2" charset="0"/>
                <a:ea typeface="Arial" panose="020B0604020202020204" pitchFamily="34" charset="0"/>
                <a:cs typeface="Times New Roman" panose="02020603050405020304" pitchFamily="18" charset="0"/>
              </a:endParaRPr>
            </a:p>
          </p:txBody>
        </p:sp>
        <p:pic>
          <p:nvPicPr>
            <p:cNvPr id="11" name="Picture 6" descr="Hình ảnh Bảng điểm Cậu Bé, Cậu Bé Clipart, Phim Hoạt Hình, Ký Clipart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750" b="94750" l="10000" r="90000">
                          <a14:foregroundMark x1="66417" y1="94750" x2="66417" y2="94750"/>
                          <a14:foregroundMark x1="67750" y1="77000" x2="67750" y2="77000"/>
                          <a14:foregroundMark x1="55250" y1="19000" x2="55250" y2="19000"/>
                          <a14:foregroundMark x1="63500" y1="6583" x2="63500" y2="6583"/>
                          <a14:foregroundMark x1="58750" y1="4750" x2="58750" y2="4750"/>
                        </a14:backgroundRemoval>
                      </a14:imgEffect>
                    </a14:imgLayer>
                  </a14:imgProps>
                </a:ext>
                <a:ext uri="{28A0092B-C50C-407E-A947-70E740481C1C}">
                  <a14:useLocalDpi xmlns:a14="http://schemas.microsoft.com/office/drawing/2010/main" val="0"/>
                </a:ext>
              </a:extLst>
            </a:blip>
            <a:srcRect l="23240" r="10647" b="11725"/>
            <a:stretch/>
          </p:blipFill>
          <p:spPr bwMode="auto">
            <a:xfrm>
              <a:off x="11186605" y="2901393"/>
              <a:ext cx="1097280" cy="14651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86095" y="1305195"/>
            <a:ext cx="3293187" cy="1137258"/>
            <a:chOff x="312163" y="1593928"/>
            <a:chExt cx="3293187" cy="1137258"/>
          </a:xfrm>
        </p:grpSpPr>
        <p:sp>
          <p:nvSpPr>
            <p:cNvPr id="13" name="Rectangle 12"/>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4" name="Picture 10" descr="Green, Plant and Concept Vector | Thiệp hoa, Biểu trưng, Thiệ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816114" y="213028"/>
            <a:ext cx="4060272" cy="1213360"/>
            <a:chOff x="148014" y="-47290"/>
            <a:chExt cx="6119766" cy="1511345"/>
          </a:xfrm>
        </p:grpSpPr>
        <p:sp>
          <p:nvSpPr>
            <p:cNvPr id="16" name="Rectangle 15"/>
            <p:cNvSpPr/>
            <p:nvPr/>
          </p:nvSpPr>
          <p:spPr>
            <a:xfrm>
              <a:off x="250381" y="82584"/>
              <a:ext cx="6017399" cy="958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4400" b="1" cap="none" spc="0"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KHỞI ĐỘNG</a:t>
              </a:r>
            </a:p>
          </p:txBody>
        </p:sp>
        <p:pic>
          <p:nvPicPr>
            <p:cNvPr id="17" name="Hình ảnh 4">
              <a:extLst>
                <a:ext uri="{FF2B5EF4-FFF2-40B4-BE49-F238E27FC236}">
                  <a16:creationId xmlns:a16="http://schemas.microsoft.com/office/drawing/2014/main" id="{C41E5DA5-E68D-4D65-B82E-8681E976871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48014" y="-47290"/>
              <a:ext cx="885022" cy="1511345"/>
            </a:xfrm>
            <a:prstGeom prst="rect">
              <a:avLst/>
            </a:prstGeom>
          </p:spPr>
        </p:pic>
      </p:grpSp>
      <p:pic>
        <p:nvPicPr>
          <p:cNvPr id="18" name="Picture 17">
            <a:extLst>
              <a:ext uri="{FF2B5EF4-FFF2-40B4-BE49-F238E27FC236}">
                <a16:creationId xmlns:a16="http://schemas.microsoft.com/office/drawing/2014/main" id="{0AE37D62-1849-A6A4-AEF7-89146AB0E3CA}"/>
              </a:ext>
            </a:extLst>
          </p:cNvPr>
          <p:cNvPicPr>
            <a:picLocks noChangeAspect="1"/>
          </p:cNvPicPr>
          <p:nvPr/>
        </p:nvPicPr>
        <p:blipFill>
          <a:blip r:embed="rId9"/>
          <a:stretch>
            <a:fillRect/>
          </a:stretch>
        </p:blipFill>
        <p:spPr>
          <a:xfrm>
            <a:off x="6174296" y="154305"/>
            <a:ext cx="5531609" cy="3327532"/>
          </a:xfrm>
          <a:prstGeom prst="rect">
            <a:avLst/>
          </a:prstGeom>
        </p:spPr>
      </p:pic>
      <p:pic>
        <p:nvPicPr>
          <p:cNvPr id="20" name="image142.jpg" descr="Image result for MAP WORLD&quot;">
            <a:extLst>
              <a:ext uri="{FF2B5EF4-FFF2-40B4-BE49-F238E27FC236}">
                <a16:creationId xmlns:a16="http://schemas.microsoft.com/office/drawing/2014/main" id="{2033B08D-863D-4C8F-8F3D-7457E4D3FE98}"/>
              </a:ext>
            </a:extLst>
          </p:cNvPr>
          <p:cNvPicPr/>
          <p:nvPr/>
        </p:nvPicPr>
        <p:blipFill>
          <a:blip r:embed="rId10"/>
          <a:srcRect/>
          <a:stretch>
            <a:fillRect/>
          </a:stretch>
        </p:blipFill>
        <p:spPr>
          <a:xfrm>
            <a:off x="6174295" y="3607266"/>
            <a:ext cx="5531609" cy="3168285"/>
          </a:xfrm>
          <a:prstGeom prst="rect">
            <a:avLst/>
          </a:prstGeom>
          <a:ln/>
        </p:spPr>
      </p:pic>
    </p:spTree>
    <p:extLst>
      <p:ext uri="{BB962C8B-B14F-4D97-AF65-F5344CB8AC3E}">
        <p14:creationId xmlns:p14="http://schemas.microsoft.com/office/powerpoint/2010/main" val="1271029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sndAc>
          <p:stSnd>
            <p:snd r:embed="rId3" name="push.wav"/>
          </p:stSnd>
        </p:sndAc>
      </p:transition>
    </mc:Choice>
    <mc:Fallback xmlns="">
      <p:transition spd="slow" advClick="0">
        <p:fade/>
        <p:sndAc>
          <p:stSnd>
            <p:snd r:embed="rId1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0" name="Rectangle 69"/>
          <p:cNvSpPr/>
          <p:nvPr/>
        </p:nvSpPr>
        <p:spPr>
          <a:xfrm>
            <a:off x="369116" y="404683"/>
            <a:ext cx="11031523"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2: </a:t>
            </a:r>
            <a:r>
              <a:rPr lang="en-US" sz="3200" b="1">
                <a:solidFill>
                  <a:srgbClr val="000000"/>
                </a:solidFill>
                <a:effectLst/>
                <a:latin typeface="Times New Roman" panose="02020603050405020304" pitchFamily="18" charset="0"/>
                <a:ea typeface="Times New Roman" panose="02020603050405020304" pitchFamily="18" charset="0"/>
              </a:rPr>
              <a:t>Dân cư Bắc Mĩ có đặc điểm phân bố là:</a:t>
            </a:r>
            <a:endParaRPr lang="en-US" sz="3200" b="1">
              <a:effectLst/>
              <a:latin typeface="Times New Roman" panose="02020603050405020304" pitchFamily="18" charset="0"/>
              <a:ea typeface="Times New Roman" panose="02020603050405020304" pitchFamily="18" charset="0"/>
            </a:endParaRP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642" y="4179788"/>
            <a:ext cx="52011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2600588" y="2003234"/>
            <a:ext cx="6996418" cy="3539430"/>
          </a:xfrm>
          <a:prstGeom prst="rect">
            <a:avLst/>
          </a:prstGeom>
        </p:spPr>
        <p:txBody>
          <a:bodyPr wrap="square">
            <a:spAutoFit/>
          </a:bodyPr>
          <a:lstStyle/>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A. Rất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B.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C. Không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D. Rất không đều</a:t>
            </a:r>
          </a:p>
        </p:txBody>
      </p:sp>
    </p:spTree>
    <p:extLst>
      <p:ext uri="{BB962C8B-B14F-4D97-AF65-F5344CB8AC3E}">
        <p14:creationId xmlns:p14="http://schemas.microsoft.com/office/powerpoint/2010/main" val="2205252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80" name="Rectangle 79"/>
          <p:cNvSpPr/>
          <p:nvPr/>
        </p:nvSpPr>
        <p:spPr>
          <a:xfrm>
            <a:off x="494951" y="808892"/>
            <a:ext cx="11065078" cy="1477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3: </a:t>
            </a:r>
            <a:r>
              <a:rPr lang="en-US" sz="3200" b="1">
                <a:solidFill>
                  <a:schemeClr val="tx1"/>
                </a:solidFill>
                <a:effectLst/>
                <a:latin typeface="Times New Roman" panose="02020603050405020304" pitchFamily="18" charset="0"/>
                <a:ea typeface="Times New Roman" panose="02020603050405020304" pitchFamily="18" charset="0"/>
              </a:rPr>
              <a:t>Quá trình đô thị hóa ở Bắc Mỹ gắn liền với quá trình:</a:t>
            </a:r>
          </a:p>
        </p:txBody>
      </p:sp>
      <p:sp>
        <p:nvSpPr>
          <p:cNvPr id="81" name="TextBox 80"/>
          <p:cNvSpPr txBox="1"/>
          <p:nvPr/>
        </p:nvSpPr>
        <p:spPr>
          <a:xfrm>
            <a:off x="2315319" y="2614264"/>
            <a:ext cx="7789985" cy="954107"/>
          </a:xfrm>
          <a:prstGeom prst="rect">
            <a:avLst/>
          </a:prstGeom>
          <a:noFill/>
        </p:spPr>
        <p:txBody>
          <a:bodyPr wrap="square" rtlCol="0">
            <a:spAutoFit/>
          </a:bodyPr>
          <a:lstStyle/>
          <a:p>
            <a:endParaRPr lang="en-US" sz="2800">
              <a:solidFill>
                <a:srgbClr val="5F5F5F"/>
              </a:solidFill>
              <a:latin typeface="Times New Roman" pitchFamily="18" charset="0"/>
              <a:cs typeface="Times New Roman" pitchFamily="18" charset="0"/>
            </a:endParaRPr>
          </a:p>
          <a:p>
            <a:endParaRPr lang="en-US" sz="2800">
              <a:solidFill>
                <a:srgbClr val="5F5F5F"/>
              </a:solidFill>
              <a:latin typeface="Times New Roman" pitchFamily="18" charset="0"/>
              <a:cs typeface="Times New Roman" pitchFamily="18" charset="0"/>
            </a:endParaRPr>
          </a:p>
        </p:txBody>
      </p:sp>
      <p:sp>
        <p:nvSpPr>
          <p:cNvPr id="82" name="Oval 81"/>
          <p:cNvSpPr/>
          <p:nvPr/>
        </p:nvSpPr>
        <p:spPr>
          <a:xfrm>
            <a:off x="2656751" y="3348011"/>
            <a:ext cx="497509" cy="44068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5" name="Right Arrow 74">
            <a:hlinkClick r:id="rId4" action="ppaction://hlinksldjump"/>
          </p:cNvPr>
          <p:cNvSpPr/>
          <p:nvPr/>
        </p:nvSpPr>
        <p:spPr>
          <a:xfrm>
            <a:off x="9427845" y="6095764"/>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TextBox 75"/>
          <p:cNvSpPr txBox="1"/>
          <p:nvPr/>
        </p:nvSpPr>
        <p:spPr>
          <a:xfrm>
            <a:off x="2701255" y="2438404"/>
            <a:ext cx="6557168" cy="3108543"/>
          </a:xfrm>
          <a:prstGeom prst="rect">
            <a:avLst/>
          </a:prstGeom>
          <a:noFill/>
        </p:spPr>
        <p:txBody>
          <a:bodyPr wrap="square" rtlCol="0">
            <a:spAutoFit/>
          </a:bodyPr>
          <a:lstStyle/>
          <a:p>
            <a:pPr lvl="0"/>
            <a:r>
              <a:rPr lang="en-US" sz="2800">
                <a:latin typeface="Times New Roman" pitchFamily="18" charset="0"/>
                <a:cs typeface="Times New Roman" pitchFamily="18" charset="0"/>
              </a:rPr>
              <a:t>A. Di dân</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B. Công nghiệp</a:t>
            </a:r>
          </a:p>
          <a:p>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C. Chiến tranh</a:t>
            </a:r>
          </a:p>
          <a:p>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D. Tác động của thiên tai</a:t>
            </a:r>
          </a:p>
        </p:txBody>
      </p:sp>
    </p:spTree>
    <p:extLst>
      <p:ext uri="{BB962C8B-B14F-4D97-AF65-F5344CB8AC3E}">
        <p14:creationId xmlns:p14="http://schemas.microsoft.com/office/powerpoint/2010/main" val="301512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2"/>
                                        </p:tgtEl>
                                        <p:attrNameLst>
                                          <p:attrName>style.visibility</p:attrName>
                                        </p:attrNameLst>
                                      </p:cBhvr>
                                      <p:to>
                                        <p:strVal val="visible"/>
                                      </p:to>
                                    </p:set>
                                    <p:anim calcmode="lin" valueType="num">
                                      <p:cBhvr additive="base">
                                        <p:cTn id="85" dur="500" fill="hold"/>
                                        <p:tgtEl>
                                          <p:spTgt spid="82"/>
                                        </p:tgtEl>
                                        <p:attrNameLst>
                                          <p:attrName>ppt_x</p:attrName>
                                        </p:attrNameLst>
                                      </p:cBhvr>
                                      <p:tavLst>
                                        <p:tav tm="0">
                                          <p:val>
                                            <p:strVal val="#ppt_x"/>
                                          </p:val>
                                        </p:tav>
                                        <p:tav tm="100000">
                                          <p:val>
                                            <p:strVal val="#ppt_x"/>
                                          </p:val>
                                        </p:tav>
                                      </p:tavLst>
                                    </p:anim>
                                    <p:anim calcmode="lin" valueType="num">
                                      <p:cBhvr additive="base">
                                        <p:cTn id="8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0" name="Rectangle 69"/>
          <p:cNvSpPr/>
          <p:nvPr/>
        </p:nvSpPr>
        <p:spPr>
          <a:xfrm>
            <a:off x="343948" y="351695"/>
            <a:ext cx="11325137"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4: </a:t>
            </a:r>
            <a:r>
              <a:rPr lang="en-US" sz="3200" b="1">
                <a:solidFill>
                  <a:schemeClr val="tx1"/>
                </a:solidFill>
                <a:effectLst/>
                <a:latin typeface="Times New Roman" panose="02020603050405020304" pitchFamily="18" charset="0"/>
                <a:ea typeface="Times New Roman" panose="02020603050405020304" pitchFamily="18" charset="0"/>
              </a:rPr>
              <a:t>Càng vào sâu trong lục địa thì:</a:t>
            </a: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250" y="2976018"/>
            <a:ext cx="4430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3187817" y="1962987"/>
            <a:ext cx="6619195" cy="4110869"/>
          </a:xfrm>
          <a:prstGeom prst="rect">
            <a:avLst/>
          </a:prstGeom>
          <a:noFill/>
        </p:spPr>
        <p:txBody>
          <a:bodyPr wrap="square" rtlCol="0">
            <a:spAutoFit/>
          </a:bodyPr>
          <a:lstStyle/>
          <a:p>
            <a:pPr marL="514350" marR="0" indent="-514350">
              <a:spcBef>
                <a:spcPts val="0"/>
              </a:spcBef>
              <a:spcAft>
                <a:spcPts val="0"/>
              </a:spcAft>
              <a:buAutoNum type="alphaUcPeriod"/>
            </a:pP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dày đặc.</a:t>
            </a:r>
          </a:p>
          <a:p>
            <a:pPr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itchFamily="18" charset="0"/>
                <a:cs typeface="Times New Roman" pitchFamily="18" charset="0"/>
              </a:rPr>
              <a:t>B.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thưa thớt</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itchFamily="18" charset="0"/>
                <a:cs typeface="Times New Roman" pitchFamily="18" charset="0"/>
              </a:rPr>
              <a:t>C.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quy mô càng nhỏ.</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000"/>
              </a:spcBef>
            </a:pPr>
            <a:r>
              <a:rPr lang="en-US" sz="3200">
                <a:solidFill>
                  <a:prstClr val="black"/>
                </a:solidFill>
                <a:latin typeface="Times New Roman" pitchFamily="18" charset="0"/>
                <a:cs typeface="Times New Roman" pitchFamily="18" charset="0"/>
              </a:rPr>
              <a:t>D. Khô hơn</a:t>
            </a:r>
          </a:p>
          <a:p>
            <a:endParaRPr lang="en-US" sz="3200"/>
          </a:p>
        </p:txBody>
      </p:sp>
    </p:spTree>
    <p:extLst>
      <p:ext uri="{BB962C8B-B14F-4D97-AF65-F5344CB8AC3E}">
        <p14:creationId xmlns:p14="http://schemas.microsoft.com/office/powerpoint/2010/main" val="108100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224" y="100668"/>
            <a:ext cx="12007441" cy="6697895"/>
          </a:xfrm>
          <a:prstGeom prst="rect">
            <a:avLst/>
          </a:prstGeom>
        </p:spPr>
      </p:pic>
      <p:sp>
        <p:nvSpPr>
          <p:cNvPr id="7" name="文本框 10"/>
          <p:cNvSpPr txBox="1"/>
          <p:nvPr/>
        </p:nvSpPr>
        <p:spPr>
          <a:xfrm>
            <a:off x="1919537" y="2819401"/>
            <a:ext cx="1921125" cy="2062103"/>
          </a:xfrm>
          <a:prstGeom prst="rect">
            <a:avLst/>
          </a:prstGeom>
          <a:noFill/>
        </p:spPr>
        <p:txBody>
          <a:bodyPr wrap="square" rtlCol="0">
            <a:spAutoFit/>
          </a:bodyPr>
          <a:lstStyle/>
          <a:p>
            <a:pPr algn="ctr"/>
            <a:r>
              <a:rPr lang="en-US" altLang="zh-CN" sz="4000">
                <a:solidFill>
                  <a:prstClr val="white"/>
                </a:solidFill>
                <a:latin typeface="Times New Roman" pitchFamily="18" charset="0"/>
                <a:cs typeface="Times New Roman" pitchFamily="18" charset="0"/>
              </a:rPr>
              <a:t>bÀI 1bÀI6</a:t>
            </a:r>
            <a:r>
              <a:rPr lang="en-US" altLang="zh-CN" sz="8800">
                <a:solidFill>
                  <a:prstClr val="white"/>
                </a:solidFill>
                <a:latin typeface="Times New Roman" pitchFamily="18" charset="0"/>
                <a:cs typeface="Times New Roman" pitchFamily="18" charset="0"/>
              </a:rPr>
              <a:t>.</a:t>
            </a:r>
            <a:endParaRPr lang="zh-CN" altLang="en-US" sz="8800" dirty="0">
              <a:solidFill>
                <a:prstClr val="white"/>
              </a:solidFill>
              <a:latin typeface="Times New Roman" pitchFamily="18" charset="0"/>
              <a:cs typeface="Times New Roman" pitchFamily="18" charset="0"/>
            </a:endParaRPr>
          </a:p>
        </p:txBody>
      </p:sp>
      <p:pic>
        <p:nvPicPr>
          <p:cNvPr id="5" name="Picture 4" descr="Text&#10;&#10;Description automatically generated">
            <a:extLst>
              <a:ext uri="{FF2B5EF4-FFF2-40B4-BE49-F238E27FC236}">
                <a16:creationId xmlns:a16="http://schemas.microsoft.com/office/drawing/2014/main" id="{D796804A-562E-A680-E1E7-9B47F4C1B5B5}"/>
              </a:ext>
            </a:extLst>
          </p:cNvPr>
          <p:cNvPicPr>
            <a:picLocks noChangeAspect="1"/>
          </p:cNvPicPr>
          <p:nvPr/>
        </p:nvPicPr>
        <p:blipFill>
          <a:blip r:embed="rId4"/>
          <a:stretch>
            <a:fillRect/>
          </a:stretch>
        </p:blipFill>
        <p:spPr>
          <a:xfrm>
            <a:off x="2516697" y="2197915"/>
            <a:ext cx="7315200" cy="3632511"/>
          </a:xfrm>
          <a:prstGeom prst="rect">
            <a:avLst/>
          </a:prstGeom>
        </p:spPr>
      </p:pic>
    </p:spTree>
    <p:extLst>
      <p:ext uri="{BB962C8B-B14F-4D97-AF65-F5344CB8AC3E}">
        <p14:creationId xmlns:p14="http://schemas.microsoft.com/office/powerpoint/2010/main" val="377436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137A5EF-F155-4EF3-9C86-D22545B44AD4}" type="slidenum">
              <a:rPr lang="en-US" altLang="en-US">
                <a:solidFill>
                  <a:srgbClr val="5F5F5F"/>
                </a:solidFill>
                <a:latin typeface="Times New Roman" pitchFamily="18" charset="0"/>
              </a:rPr>
              <a:pPr/>
              <a:t>24</a:t>
            </a:fld>
            <a:endParaRPr lang="en-US" altLang="en-US">
              <a:solidFill>
                <a:srgbClr val="5F5F5F"/>
              </a:solidFill>
              <a:latin typeface="Times New Roman" pitchFamily="18" charset="0"/>
            </a:endParaRPr>
          </a:p>
        </p:txBody>
      </p:sp>
      <p:pic>
        <p:nvPicPr>
          <p:cNvPr id="5" name="Chỗ dành sẵn cho Hình ảnh 5"/>
          <p:cNvPicPr>
            <a:picLocks noChangeAspect="1"/>
          </p:cNvPicPr>
          <p:nvPr/>
        </p:nvPicPr>
        <p:blipFill>
          <a:blip r:embed="rId2">
            <a:extLst>
              <a:ext uri="{28A0092B-C50C-407E-A947-70E740481C1C}">
                <a14:useLocalDpi xmlns:a14="http://schemas.microsoft.com/office/drawing/2010/main" val="0"/>
              </a:ext>
            </a:extLst>
          </a:blip>
          <a:srcRect t="17525" b="26225"/>
          <a:stretch>
            <a:fillRect/>
          </a:stretch>
        </p:blipFill>
        <p:spPr bwMode="auto">
          <a:xfrm>
            <a:off x="1981200" y="531829"/>
            <a:ext cx="82296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Box 4"/>
          <p:cNvSpPr txBox="1">
            <a:spLocks noChangeArrowheads="1"/>
          </p:cNvSpPr>
          <p:nvPr/>
        </p:nvSpPr>
        <p:spPr bwMode="auto">
          <a:xfrm>
            <a:off x="1695450" y="2530483"/>
            <a:ext cx="1771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500" b="1">
                <a:solidFill>
                  <a:srgbClr val="FF0000"/>
                </a:solidFill>
                <a:latin typeface="Times New Roman" pitchFamily="18" charset="0"/>
                <a:cs typeface="Times New Roman" pitchFamily="18" charset="0"/>
              </a:rPr>
              <a:t>DẶN DÒ</a:t>
            </a:r>
          </a:p>
        </p:txBody>
      </p:sp>
      <p:sp>
        <p:nvSpPr>
          <p:cNvPr id="8" name="TextBox 3"/>
          <p:cNvSpPr txBox="1">
            <a:spLocks noChangeArrowheads="1"/>
          </p:cNvSpPr>
          <p:nvPr/>
        </p:nvSpPr>
        <p:spPr bwMode="auto">
          <a:xfrm>
            <a:off x="3638550" y="3973116"/>
            <a:ext cx="5829300" cy="103105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ts val="600"/>
              </a:spcAft>
              <a:defRPr/>
            </a:pPr>
            <a:r>
              <a:rPr lang="en-US" sz="2800" dirty="0">
                <a:solidFill>
                  <a:srgbClr val="5F5F5F"/>
                </a:solidFill>
                <a:latin typeface="Times New Roman" pitchFamily="18" charset="0"/>
                <a:cs typeface="Times New Roman" pitchFamily="18" charset="0"/>
              </a:rPr>
              <a:t>- </a:t>
            </a:r>
            <a:r>
              <a:rPr lang="en-US" sz="2800" err="1">
                <a:solidFill>
                  <a:srgbClr val="5F5F5F"/>
                </a:solidFill>
                <a:latin typeface="Times New Roman" pitchFamily="18" charset="0"/>
                <a:cs typeface="Times New Roman" pitchFamily="18" charset="0"/>
              </a:rPr>
              <a:t>Học</a:t>
            </a:r>
            <a:r>
              <a:rPr lang="en-US" sz="2800">
                <a:solidFill>
                  <a:srgbClr val="5F5F5F"/>
                </a:solidFill>
                <a:latin typeface="Times New Roman" pitchFamily="18" charset="0"/>
                <a:cs typeface="Times New Roman" pitchFamily="18" charset="0"/>
              </a:rPr>
              <a:t> bài , hoàn </a:t>
            </a:r>
            <a:r>
              <a:rPr lang="en-US" sz="2800" dirty="0" err="1">
                <a:solidFill>
                  <a:srgbClr val="5F5F5F"/>
                </a:solidFill>
                <a:latin typeface="Times New Roman" pitchFamily="18" charset="0"/>
                <a:cs typeface="Times New Roman" pitchFamily="18" charset="0"/>
              </a:rPr>
              <a:t>chỉnh</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các</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bài</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tập</a:t>
            </a:r>
            <a:endParaRPr lang="en-US" sz="2800" dirty="0">
              <a:solidFill>
                <a:srgbClr val="5F5F5F"/>
              </a:solidFill>
              <a:latin typeface="Times New Roman" pitchFamily="18" charset="0"/>
              <a:cs typeface="Times New Roman" pitchFamily="18" charset="0"/>
            </a:endParaRPr>
          </a:p>
          <a:p>
            <a:pPr algn="just" eaLnBrk="1" fontAlgn="base" hangingPunct="1">
              <a:spcBef>
                <a:spcPct val="0"/>
              </a:spcBef>
              <a:spcAft>
                <a:spcPts val="600"/>
              </a:spcAft>
              <a:defRPr/>
            </a:pPr>
            <a:r>
              <a:rPr lang="en-US" sz="2800">
                <a:solidFill>
                  <a:srgbClr val="5F5F5F"/>
                </a:solidFill>
                <a:latin typeface="Times New Roman" pitchFamily="18" charset="0"/>
                <a:cs typeface="Times New Roman" pitchFamily="18" charset="0"/>
              </a:rPr>
              <a:t>- Chuẩn </a:t>
            </a:r>
            <a:r>
              <a:rPr lang="en-US" sz="2800" err="1">
                <a:solidFill>
                  <a:srgbClr val="5F5F5F"/>
                </a:solidFill>
                <a:latin typeface="Times New Roman" pitchFamily="18" charset="0"/>
                <a:cs typeface="Times New Roman" pitchFamily="18" charset="0"/>
              </a:rPr>
              <a:t>bị</a:t>
            </a:r>
            <a:r>
              <a:rPr lang="en-US" sz="2800">
                <a:solidFill>
                  <a:srgbClr val="5F5F5F"/>
                </a:solidFill>
                <a:latin typeface="Times New Roman" pitchFamily="18" charset="0"/>
                <a:cs typeface="Times New Roman" pitchFamily="18" charset="0"/>
              </a:rPr>
              <a:t> bài tiếp theo</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351768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hình nền cảm ơn Thank You đẹp dễ thương và ý nghĩa nhất">
            <a:extLst>
              <a:ext uri="{FF2B5EF4-FFF2-40B4-BE49-F238E27FC236}">
                <a16:creationId xmlns:a16="http://schemas.microsoft.com/office/drawing/2014/main" id="{3C98EE2A-9ACE-4614-83A5-D7B71BAF6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7" r="-1" b="2603"/>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1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4B969-07F3-9E50-7DAF-F32C0DB831B9}"/>
              </a:ext>
            </a:extLst>
          </p:cNvPr>
          <p:cNvPicPr>
            <a:picLocks noChangeAspect="1"/>
          </p:cNvPicPr>
          <p:nvPr/>
        </p:nvPicPr>
        <p:blipFill>
          <a:blip r:embed="rId3"/>
          <a:stretch>
            <a:fillRect/>
          </a:stretch>
        </p:blipFill>
        <p:spPr>
          <a:xfrm>
            <a:off x="1008073" y="1622606"/>
            <a:ext cx="5342083" cy="5235394"/>
          </a:xfrm>
          <a:prstGeom prst="rect">
            <a:avLst/>
          </a:prstGeom>
        </p:spPr>
      </p:pic>
      <p:sp>
        <p:nvSpPr>
          <p:cNvPr id="9" name="Rectangle 8">
            <a:extLst>
              <a:ext uri="{FF2B5EF4-FFF2-40B4-BE49-F238E27FC236}">
                <a16:creationId xmlns:a16="http://schemas.microsoft.com/office/drawing/2014/main" id="{DF47D7F1-EC3C-0C88-A0A9-DE7A8B5BA426}"/>
              </a:ext>
            </a:extLst>
          </p:cNvPr>
          <p:cNvSpPr/>
          <p:nvPr/>
        </p:nvSpPr>
        <p:spPr>
          <a:xfrm>
            <a:off x="83130" y="328587"/>
            <a:ext cx="7590739" cy="1989734"/>
          </a:xfrm>
          <a:prstGeom prst="rect">
            <a:avLst/>
          </a:prstGeom>
          <a:solidFill>
            <a:schemeClr val="bg1"/>
          </a:solidFill>
        </p:spPr>
        <p:txBody>
          <a:bodyPr vert="horz" lIns="91440" tIns="45720" rIns="91440" bIns="45720" rtlCol="0" anchor="ctr">
            <a:noAutofit/>
          </a:bodyPr>
          <a:lstStyle/>
          <a:p>
            <a:pPr marL="0" marR="0" algn="ctr">
              <a:lnSpc>
                <a:spcPct val="107000"/>
              </a:lnSpc>
              <a:spcBef>
                <a:spcPts val="0"/>
              </a:spcBef>
              <a:spcAft>
                <a:spcPts val="0"/>
              </a:spcAft>
            </a:pP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15. Đ</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ẶC ĐIỂM D</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Â</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CƯ,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 HỘI, PHƯƠNG THỨC KHAI THÁC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NHIÊN B</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Ề</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VỮNG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BẮC MỸ</a:t>
            </a:r>
            <a:endParaRPr lang="en-US"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Top 10 trường đại học nổi tiếng tại Bắc Mỹ cho các du học sinh (Phần 2)">
            <a:extLst>
              <a:ext uri="{FF2B5EF4-FFF2-40B4-BE49-F238E27FC236}">
                <a16:creationId xmlns:a16="http://schemas.microsoft.com/office/drawing/2014/main" id="{2DE6966C-DBF2-0D67-3DE8-A3701B7BE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631" y="472498"/>
            <a:ext cx="4435001" cy="2605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mới tại Bắc Mỹ: Một hành trình hai quốc gia">
            <a:extLst>
              <a:ext uri="{FF2B5EF4-FFF2-40B4-BE49-F238E27FC236}">
                <a16:creationId xmlns:a16="http://schemas.microsoft.com/office/drawing/2014/main" id="{06E9C79B-F723-90BC-DB8C-0ECA5FA56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3631" y="3429000"/>
            <a:ext cx="4435001" cy="293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3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12DF472-A0B7-4D3E-8997-DE623BE1581F}"/>
              </a:ext>
            </a:extLst>
          </p:cNvPr>
          <p:cNvSpPr txBox="1"/>
          <p:nvPr/>
        </p:nvSpPr>
        <p:spPr>
          <a:xfrm>
            <a:off x="3365876" y="598980"/>
            <a:ext cx="5573891" cy="1061873"/>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DB8D24DE-4F19-485C-8CA0-EED9F0F1CB81}"/>
              </a:ext>
            </a:extLst>
          </p:cNvPr>
          <p:cNvGrpSpPr/>
          <p:nvPr/>
        </p:nvGrpSpPr>
        <p:grpSpPr>
          <a:xfrm>
            <a:off x="2861920" y="2132389"/>
            <a:ext cx="7298080" cy="1171039"/>
            <a:chOff x="1133366" y="2220084"/>
            <a:chExt cx="5681780" cy="914400"/>
          </a:xfrm>
        </p:grpSpPr>
        <p:sp>
          <p:nvSpPr>
            <p:cNvPr id="12" name="Arrow: Pentagon 11">
              <a:extLst>
                <a:ext uri="{FF2B5EF4-FFF2-40B4-BE49-F238E27FC236}">
                  <a16:creationId xmlns:a16="http://schemas.microsoft.com/office/drawing/2014/main" id="{C4EFAC9A-4BA8-43CA-8489-12C565974C37}"/>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a:extLst>
                <a:ext uri="{FF2B5EF4-FFF2-40B4-BE49-F238E27FC236}">
                  <a16:creationId xmlns:a16="http://schemas.microsoft.com/office/drawing/2014/main" id="{5D8B2625-F5E9-438B-B10B-BCEDAD1DE7C6}"/>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14" name="TextBox 13">
            <a:extLst>
              <a:ext uri="{FF2B5EF4-FFF2-40B4-BE49-F238E27FC236}">
                <a16:creationId xmlns:a16="http://schemas.microsoft.com/office/drawing/2014/main" id="{11DED13C-8ABF-4A0B-A908-754825BE4939}"/>
              </a:ext>
            </a:extLst>
          </p:cNvPr>
          <p:cNvSpPr txBox="1"/>
          <p:nvPr/>
        </p:nvSpPr>
        <p:spPr>
          <a:xfrm>
            <a:off x="3531614" y="2562602"/>
            <a:ext cx="5371325" cy="584775"/>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Đặc điểm dân cư, xã hội</a:t>
            </a:r>
          </a:p>
        </p:txBody>
      </p:sp>
      <p:grpSp>
        <p:nvGrpSpPr>
          <p:cNvPr id="15" name="Group 14">
            <a:extLst>
              <a:ext uri="{FF2B5EF4-FFF2-40B4-BE49-F238E27FC236}">
                <a16:creationId xmlns:a16="http://schemas.microsoft.com/office/drawing/2014/main" id="{C071D289-50AF-4819-9E5D-D29BB28A4021}"/>
              </a:ext>
            </a:extLst>
          </p:cNvPr>
          <p:cNvGrpSpPr/>
          <p:nvPr/>
        </p:nvGrpSpPr>
        <p:grpSpPr>
          <a:xfrm>
            <a:off x="2099691" y="2132389"/>
            <a:ext cx="1301952" cy="1171039"/>
            <a:chOff x="344605" y="-143767"/>
            <a:chExt cx="1301952" cy="1171039"/>
          </a:xfrm>
        </p:grpSpPr>
        <p:sp>
          <p:nvSpPr>
            <p:cNvPr id="16" name="Arrow: Pentagon 15">
              <a:extLst>
                <a:ext uri="{FF2B5EF4-FFF2-40B4-BE49-F238E27FC236}">
                  <a16:creationId xmlns:a16="http://schemas.microsoft.com/office/drawing/2014/main" id="{702268F8-107A-4D13-9700-C74E0BB67F40}"/>
                </a:ext>
              </a:extLst>
            </p:cNvPr>
            <p:cNvSpPr/>
            <p:nvPr/>
          </p:nvSpPr>
          <p:spPr>
            <a:xfrm>
              <a:off x="344605" y="-143767"/>
              <a:ext cx="1301952" cy="117103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7" name="Isosceles Triangle 16">
              <a:extLst>
                <a:ext uri="{FF2B5EF4-FFF2-40B4-BE49-F238E27FC236}">
                  <a16:creationId xmlns:a16="http://schemas.microsoft.com/office/drawing/2014/main" id="{3F303E32-19B1-4EE8-961D-D50E097E2231}"/>
                </a:ext>
              </a:extLst>
            </p:cNvPr>
            <p:cNvSpPr/>
            <p:nvPr/>
          </p:nvSpPr>
          <p:spPr>
            <a:xfrm rot="5400000">
              <a:off x="1196794" y="313914"/>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44DC1765-9A90-4018-8CC6-E414374A7726}"/>
              </a:ext>
            </a:extLst>
          </p:cNvPr>
          <p:cNvGrpSpPr/>
          <p:nvPr/>
        </p:nvGrpSpPr>
        <p:grpSpPr>
          <a:xfrm>
            <a:off x="2199058" y="3706995"/>
            <a:ext cx="7903703" cy="1188657"/>
            <a:chOff x="1133366" y="2220084"/>
            <a:chExt cx="5681780" cy="914400"/>
          </a:xfrm>
          <a:solidFill>
            <a:schemeClr val="accent6">
              <a:lumMod val="40000"/>
              <a:lumOff val="60000"/>
            </a:schemeClr>
          </a:solidFill>
        </p:grpSpPr>
        <p:sp>
          <p:nvSpPr>
            <p:cNvPr id="26" name="Arrow: Pentagon 25">
              <a:extLst>
                <a:ext uri="{FF2B5EF4-FFF2-40B4-BE49-F238E27FC236}">
                  <a16:creationId xmlns:a16="http://schemas.microsoft.com/office/drawing/2014/main" id="{DF35AB27-A43A-4D9D-91F8-1B3AB19ED857}"/>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TextBox 26">
              <a:extLst>
                <a:ext uri="{FF2B5EF4-FFF2-40B4-BE49-F238E27FC236}">
                  <a16:creationId xmlns:a16="http://schemas.microsoft.com/office/drawing/2014/main" id="{DDFADC23-DCD0-4616-AE1D-177C7B542D95}"/>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28" name="TextBox 27">
            <a:extLst>
              <a:ext uri="{FF2B5EF4-FFF2-40B4-BE49-F238E27FC236}">
                <a16:creationId xmlns:a16="http://schemas.microsoft.com/office/drawing/2014/main" id="{3D8583CE-15BE-4C02-8C0A-D67B8FD9DCAD}"/>
              </a:ext>
            </a:extLst>
          </p:cNvPr>
          <p:cNvSpPr txBox="1"/>
          <p:nvPr/>
        </p:nvSpPr>
        <p:spPr>
          <a:xfrm>
            <a:off x="2576154" y="3821418"/>
            <a:ext cx="7195916" cy="584775"/>
          </a:xfrm>
          <a:prstGeom prst="rect">
            <a:avLst/>
          </a:prstGeom>
          <a:noFill/>
        </p:spPr>
        <p:txBody>
          <a:bodyPr wrap="square" rtlCol="0">
            <a:spAutoFit/>
          </a:bodyPr>
          <a:lstStyle/>
          <a:p>
            <a:pPr algn="ctr"/>
            <a:r>
              <a:rPr lang="en-US" sz="3200">
                <a:solidFill>
                  <a:srgbClr val="0070C0"/>
                </a:solidFill>
                <a:latin typeface="Times New Roman" panose="02020603050405020304" pitchFamily="18" charset="0"/>
                <a:cs typeface="Times New Roman" panose="02020603050405020304" pitchFamily="18" charset="0"/>
              </a:rPr>
              <a:t>Các trung tâm kinh tế quan trọng</a:t>
            </a:r>
          </a:p>
        </p:txBody>
      </p:sp>
      <p:sp>
        <p:nvSpPr>
          <p:cNvPr id="30" name="Arrow: Pentagon 29">
            <a:extLst>
              <a:ext uri="{FF2B5EF4-FFF2-40B4-BE49-F238E27FC236}">
                <a16:creationId xmlns:a16="http://schemas.microsoft.com/office/drawing/2014/main" id="{5842362C-C37A-4057-BCCB-B6B9E2ED8C94}"/>
              </a:ext>
            </a:extLst>
          </p:cNvPr>
          <p:cNvSpPr/>
          <p:nvPr/>
        </p:nvSpPr>
        <p:spPr>
          <a:xfrm>
            <a:off x="2089238" y="3706995"/>
            <a:ext cx="1301952" cy="1178581"/>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31" name="Isosceles Triangle 30">
            <a:extLst>
              <a:ext uri="{FF2B5EF4-FFF2-40B4-BE49-F238E27FC236}">
                <a16:creationId xmlns:a16="http://schemas.microsoft.com/office/drawing/2014/main" id="{8741D3F0-F5BE-44FA-BF40-469E5FBB420D}"/>
              </a:ext>
            </a:extLst>
          </p:cNvPr>
          <p:cNvSpPr/>
          <p:nvPr/>
        </p:nvSpPr>
        <p:spPr>
          <a:xfrm rot="5400000">
            <a:off x="2946675" y="4144736"/>
            <a:ext cx="204536" cy="31747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Hình ảnh 9">
            <a:extLst>
              <a:ext uri="{FF2B5EF4-FFF2-40B4-BE49-F238E27FC236}">
                <a16:creationId xmlns:a16="http://schemas.microsoft.com/office/drawing/2014/main" id="{71525D11-4738-4972-8E72-243123A042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45341" y1="35326" x2="45341" y2="35326"/>
                      </a14:backgroundRemoval>
                    </a14:imgEffect>
                  </a14:imgLayer>
                </a14:imgProps>
              </a:ext>
            </a:extLst>
          </a:blip>
          <a:stretch>
            <a:fillRect/>
          </a:stretch>
        </p:blipFill>
        <p:spPr>
          <a:xfrm>
            <a:off x="2099691" y="331341"/>
            <a:ext cx="1639789" cy="1714325"/>
          </a:xfrm>
          <a:prstGeom prst="rect">
            <a:avLst/>
          </a:prstGeom>
        </p:spPr>
      </p:pic>
      <p:grpSp>
        <p:nvGrpSpPr>
          <p:cNvPr id="19" name="Group 18">
            <a:extLst>
              <a:ext uri="{FF2B5EF4-FFF2-40B4-BE49-F238E27FC236}">
                <a16:creationId xmlns:a16="http://schemas.microsoft.com/office/drawing/2014/main" id="{644DC022-416F-8F7A-C33D-6544B10353E2}"/>
              </a:ext>
            </a:extLst>
          </p:cNvPr>
          <p:cNvGrpSpPr/>
          <p:nvPr/>
        </p:nvGrpSpPr>
        <p:grpSpPr>
          <a:xfrm>
            <a:off x="2811123" y="5132119"/>
            <a:ext cx="7598259" cy="1124386"/>
            <a:chOff x="1133366" y="2220084"/>
            <a:chExt cx="5681780" cy="914400"/>
          </a:xfrm>
        </p:grpSpPr>
        <p:sp>
          <p:nvSpPr>
            <p:cNvPr id="20" name="Arrow: Pentagon 19">
              <a:extLst>
                <a:ext uri="{FF2B5EF4-FFF2-40B4-BE49-F238E27FC236}">
                  <a16:creationId xmlns:a16="http://schemas.microsoft.com/office/drawing/2014/main" id="{4C25D913-9560-18DA-44B6-8D7B47D58B05}"/>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TextBox 20">
              <a:extLst>
                <a:ext uri="{FF2B5EF4-FFF2-40B4-BE49-F238E27FC236}">
                  <a16:creationId xmlns:a16="http://schemas.microsoft.com/office/drawing/2014/main" id="{DC703E71-0F1E-FE0C-9114-D5EC5A7F53CA}"/>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22" name="TextBox 21">
            <a:extLst>
              <a:ext uri="{FF2B5EF4-FFF2-40B4-BE49-F238E27FC236}">
                <a16:creationId xmlns:a16="http://schemas.microsoft.com/office/drawing/2014/main" id="{848A5E63-564D-E639-7291-A1CEC061D9AF}"/>
              </a:ext>
            </a:extLst>
          </p:cNvPr>
          <p:cNvSpPr txBox="1"/>
          <p:nvPr/>
        </p:nvSpPr>
        <p:spPr>
          <a:xfrm>
            <a:off x="3351512" y="5171882"/>
            <a:ext cx="6863910" cy="1077218"/>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Phương thức con người khai thác thiên nhiên bền vững ở Bắc Mỹ</a:t>
            </a:r>
          </a:p>
        </p:txBody>
      </p:sp>
      <p:grpSp>
        <p:nvGrpSpPr>
          <p:cNvPr id="23" name="Group 22">
            <a:extLst>
              <a:ext uri="{FF2B5EF4-FFF2-40B4-BE49-F238E27FC236}">
                <a16:creationId xmlns:a16="http://schemas.microsoft.com/office/drawing/2014/main" id="{EB164125-F371-899C-9E08-FCD85E35402C}"/>
              </a:ext>
            </a:extLst>
          </p:cNvPr>
          <p:cNvGrpSpPr/>
          <p:nvPr/>
        </p:nvGrpSpPr>
        <p:grpSpPr>
          <a:xfrm>
            <a:off x="2048894" y="5132119"/>
            <a:ext cx="1301952" cy="1124386"/>
            <a:chOff x="344605" y="154323"/>
            <a:chExt cx="1301952" cy="872949"/>
          </a:xfrm>
        </p:grpSpPr>
        <p:sp>
          <p:nvSpPr>
            <p:cNvPr id="24" name="Arrow: Pentagon 23">
              <a:extLst>
                <a:ext uri="{FF2B5EF4-FFF2-40B4-BE49-F238E27FC236}">
                  <a16:creationId xmlns:a16="http://schemas.microsoft.com/office/drawing/2014/main" id="{FD3946B0-BDF1-3BBE-CEA3-BC6800DD3B4D}"/>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29" name="Isosceles Triangle 28">
              <a:extLst>
                <a:ext uri="{FF2B5EF4-FFF2-40B4-BE49-F238E27FC236}">
                  <a16:creationId xmlns:a16="http://schemas.microsoft.com/office/drawing/2014/main" id="{41BB6AB0-41B5-B32C-93D3-75E248438F03}"/>
                </a:ext>
              </a:extLst>
            </p:cNvPr>
            <p:cNvSpPr/>
            <p:nvPr/>
          </p:nvSpPr>
          <p:spPr>
            <a:xfrm rot="5400000">
              <a:off x="1224503"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endCondLst>
                                    <p:cond evt="onNext" delay="0">
                                      <p:tgtEl>
                                        <p:sldTgt/>
                                      </p:tgtEl>
                                    </p:cond>
                                  </p:end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1" presetClass="emph" presetSubtype="0" fill="hold" nodeType="withEffect">
                                  <p:stCondLst>
                                    <p:cond delay="0"/>
                                  </p:stCondLst>
                                  <p:childTnLst>
                                    <p:animClr clrSpc="hsl" dir="cw">
                                      <p:cBhvr override="childStyle">
                                        <p:cTn id="34" dur="500" fill="hold"/>
                                        <p:tgtEl>
                                          <p:spTgt spid="18"/>
                                        </p:tgtEl>
                                        <p:attrNameLst>
                                          <p:attrName>style.color</p:attrName>
                                        </p:attrNameLst>
                                      </p:cBhvr>
                                      <p:by>
                                        <p:hsl h="7200000" s="0" l="0"/>
                                      </p:by>
                                    </p:animClr>
                                    <p:animClr clrSpc="hsl" dir="cw">
                                      <p:cBhvr>
                                        <p:cTn id="35" dur="500" fill="hold"/>
                                        <p:tgtEl>
                                          <p:spTgt spid="18"/>
                                        </p:tgtEl>
                                        <p:attrNameLst>
                                          <p:attrName>fillcolor</p:attrName>
                                        </p:attrNameLst>
                                      </p:cBhvr>
                                      <p:by>
                                        <p:hsl h="7200000" s="0" l="0"/>
                                      </p:by>
                                    </p:animClr>
                                    <p:animClr clrSpc="hsl" dir="cw">
                                      <p:cBhvr>
                                        <p:cTn id="36" dur="500" fill="hold"/>
                                        <p:tgtEl>
                                          <p:spTgt spid="18"/>
                                        </p:tgtEl>
                                        <p:attrNameLst>
                                          <p:attrName>stroke.color</p:attrName>
                                        </p:attrNameLst>
                                      </p:cBhvr>
                                      <p:by>
                                        <p:hsl h="7200000" s="0" l="0"/>
                                      </p:by>
                                    </p:animClr>
                                    <p:set>
                                      <p:cBhvr>
                                        <p:cTn id="37" dur="500" fill="hold"/>
                                        <p:tgtEl>
                                          <p:spTgt spid="18"/>
                                        </p:tgtEl>
                                        <p:attrNameLst>
                                          <p:attrName>fill.type</p:attrName>
                                        </p:attrNameLst>
                                      </p:cBhvr>
                                      <p:to>
                                        <p:strVal val="solid"/>
                                      </p:to>
                                    </p:se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28" grpId="0"/>
      <p:bldP spid="30" grpId="0" animBg="1"/>
      <p:bldP spid="3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31BCB9B1-91A7-7A0B-3030-F63F0A0801E8}"/>
              </a:ext>
            </a:extLst>
          </p:cNvPr>
          <p:cNvGrpSpPr/>
          <p:nvPr/>
        </p:nvGrpSpPr>
        <p:grpSpPr>
          <a:xfrm>
            <a:off x="2815136" y="2376805"/>
            <a:ext cx="3651235" cy="1823966"/>
            <a:chOff x="142999" y="2069241"/>
            <a:chExt cx="3651235" cy="2680138"/>
          </a:xfrm>
        </p:grpSpPr>
        <p:sp>
          <p:nvSpPr>
            <p:cNvPr id="16" name="Speech Bubble: Rectangle with Corners Rounded 15">
              <a:extLst>
                <a:ext uri="{FF2B5EF4-FFF2-40B4-BE49-F238E27FC236}">
                  <a16:creationId xmlns:a16="http://schemas.microsoft.com/office/drawing/2014/main" id="{BC79336E-DA44-98B1-C51C-5138008EDE1A}"/>
                </a:ext>
              </a:extLst>
            </p:cNvPr>
            <p:cNvSpPr/>
            <p:nvPr/>
          </p:nvSpPr>
          <p:spPr>
            <a:xfrm>
              <a:off x="142999" y="2069241"/>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B2D043A-F85D-F6C5-F786-728F8121823E}"/>
                </a:ext>
              </a:extLst>
            </p:cNvPr>
            <p:cNvSpPr txBox="1"/>
            <p:nvPr/>
          </p:nvSpPr>
          <p:spPr>
            <a:xfrm>
              <a:off x="375385" y="2236617"/>
              <a:ext cx="3418849" cy="2306460"/>
            </a:xfrm>
            <a:prstGeom prst="rect">
              <a:avLst/>
            </a:prstGeom>
            <a:noFill/>
          </p:spPr>
          <p:txBody>
            <a:bodyPr wrap="square" rtlCol="0">
              <a:spAutoFit/>
            </a:bodyPr>
            <a:lstStyle/>
            <a:p>
              <a:r>
                <a:rPr lang="en-US" sz="3200">
                  <a:solidFill>
                    <a:srgbClr val="1C11AF"/>
                  </a:solidFill>
                  <a:latin typeface="Times New Roman" panose="02020603050405020304" pitchFamily="18" charset="0"/>
                  <a:cs typeface="Times New Roman" panose="02020603050405020304" pitchFamily="18" charset="0"/>
                </a:rPr>
                <a:t>Xác định các luồng  nhập cư vào Bắc Mỹ? </a:t>
              </a:r>
            </a:p>
          </p:txBody>
        </p:sp>
      </p:grpSp>
      <p:pic>
        <p:nvPicPr>
          <p:cNvPr id="18" name="Picture 17">
            <a:extLst>
              <a:ext uri="{FF2B5EF4-FFF2-40B4-BE49-F238E27FC236}">
                <a16:creationId xmlns:a16="http://schemas.microsoft.com/office/drawing/2014/main" id="{534C147B-B556-D8A6-C34D-2128A1C5B8BE}"/>
              </a:ext>
            </a:extLst>
          </p:cNvPr>
          <p:cNvPicPr>
            <a:picLocks noChangeAspect="1"/>
          </p:cNvPicPr>
          <p:nvPr/>
        </p:nvPicPr>
        <p:blipFill>
          <a:blip r:embed="rId4"/>
          <a:stretch>
            <a:fillRect/>
          </a:stretch>
        </p:blipFill>
        <p:spPr>
          <a:xfrm>
            <a:off x="7793160" y="965957"/>
            <a:ext cx="4356895" cy="5756596"/>
          </a:xfrm>
          <a:prstGeom prst="rect">
            <a:avLst/>
          </a:prstGeom>
        </p:spPr>
      </p:pic>
      <p:grpSp>
        <p:nvGrpSpPr>
          <p:cNvPr id="20" name="Group 19">
            <a:extLst>
              <a:ext uri="{FF2B5EF4-FFF2-40B4-BE49-F238E27FC236}">
                <a16:creationId xmlns:a16="http://schemas.microsoft.com/office/drawing/2014/main" id="{FC2531C3-4CAD-AFD4-B16F-01F31DA70B0E}"/>
              </a:ext>
            </a:extLst>
          </p:cNvPr>
          <p:cNvGrpSpPr/>
          <p:nvPr/>
        </p:nvGrpSpPr>
        <p:grpSpPr>
          <a:xfrm>
            <a:off x="2933980" y="2980828"/>
            <a:ext cx="3626068" cy="1823966"/>
            <a:chOff x="403058" y="59962"/>
            <a:chExt cx="3626068" cy="2680138"/>
          </a:xfrm>
        </p:grpSpPr>
        <p:sp>
          <p:nvSpPr>
            <p:cNvPr id="21" name="Speech Bubble: Rectangle with Corners Rounded 20">
              <a:extLst>
                <a:ext uri="{FF2B5EF4-FFF2-40B4-BE49-F238E27FC236}">
                  <a16:creationId xmlns:a16="http://schemas.microsoft.com/office/drawing/2014/main" id="{EF75D7C8-9B0F-AF85-3421-A874444646BA}"/>
                </a:ext>
              </a:extLst>
            </p:cNvPr>
            <p:cNvSpPr/>
            <p:nvPr/>
          </p:nvSpPr>
          <p:spPr>
            <a:xfrm>
              <a:off x="403058" y="59962"/>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695CD26-A5DB-E6C6-817C-57EF552D18A5}"/>
                </a:ext>
              </a:extLst>
            </p:cNvPr>
            <p:cNvSpPr txBox="1"/>
            <p:nvPr/>
          </p:nvSpPr>
          <p:spPr>
            <a:xfrm>
              <a:off x="559943" y="251994"/>
              <a:ext cx="3418849" cy="23064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Calibri" panose="020F0502020204030204" pitchFamily="34" charset="0"/>
                </a:rPr>
                <a:t>Nêu đặc điểm nhập cư và chủng tộc ở Bắc Mỹ? </a:t>
              </a:r>
              <a:endParaRPr lang="en-US" sz="3200">
                <a:solidFill>
                  <a:srgbClr val="0528BB"/>
                </a:solidFill>
              </a:endParaRPr>
            </a:p>
          </p:txBody>
        </p:sp>
      </p:grpSp>
      <p:sp>
        <p:nvSpPr>
          <p:cNvPr id="24" name="Rectangle 23">
            <a:extLst>
              <a:ext uri="{FF2B5EF4-FFF2-40B4-BE49-F238E27FC236}">
                <a16:creationId xmlns:a16="http://schemas.microsoft.com/office/drawing/2014/main" id="{BD57E3AD-48CC-9BF2-C9AE-98F2CD3ED04B}"/>
              </a:ext>
            </a:extLst>
          </p:cNvPr>
          <p:cNvSpPr/>
          <p:nvPr/>
        </p:nvSpPr>
        <p:spPr>
          <a:xfrm>
            <a:off x="166052" y="1766522"/>
            <a:ext cx="7533520" cy="3666645"/>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Anh- điêng và người E-xki-mô thuộc chủng tộc Môn-gô-lô-it, di cư từ châu Á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châu Âu thuộc chủng tộc Ơ-rô-pê-ô-it ( người Anh, I-ta-li-a, Đức) di cư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da đen thuộc chủng tộc Nê-grô-it từ châu Phi bị bắt sang làm nô lệ.</a:t>
            </a:r>
          </a:p>
        </p:txBody>
      </p:sp>
    </p:spTree>
    <p:extLst>
      <p:ext uri="{BB962C8B-B14F-4D97-AF65-F5344CB8AC3E}">
        <p14:creationId xmlns:p14="http://schemas.microsoft.com/office/powerpoint/2010/main" val="299107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534C147B-B556-D8A6-C34D-2128A1C5B8BE}"/>
              </a:ext>
            </a:extLst>
          </p:cNvPr>
          <p:cNvPicPr>
            <a:picLocks noChangeAspect="1"/>
          </p:cNvPicPr>
          <p:nvPr/>
        </p:nvPicPr>
        <p:blipFill>
          <a:blip r:embed="rId4"/>
          <a:stretch>
            <a:fillRect/>
          </a:stretch>
        </p:blipFill>
        <p:spPr>
          <a:xfrm>
            <a:off x="7793160" y="965957"/>
            <a:ext cx="4356895" cy="5756596"/>
          </a:xfrm>
          <a:prstGeom prst="rect">
            <a:avLst/>
          </a:prstGeom>
        </p:spPr>
      </p:pic>
      <p:sp>
        <p:nvSpPr>
          <p:cNvPr id="27" name="Speech Bubble: Rectangle with Corners Rounded 26">
            <a:extLst>
              <a:ext uri="{FF2B5EF4-FFF2-40B4-BE49-F238E27FC236}">
                <a16:creationId xmlns:a16="http://schemas.microsoft.com/office/drawing/2014/main" id="{48073459-78E4-A254-E933-FE02D3740950}"/>
              </a:ext>
            </a:extLst>
          </p:cNvPr>
          <p:cNvSpPr/>
          <p:nvPr/>
        </p:nvSpPr>
        <p:spPr>
          <a:xfrm>
            <a:off x="2885816" y="2386348"/>
            <a:ext cx="3626068" cy="2596714"/>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157B8EA-1FF9-297E-DC12-1CAFEBC892ED}"/>
              </a:ext>
            </a:extLst>
          </p:cNvPr>
          <p:cNvSpPr txBox="1"/>
          <p:nvPr/>
        </p:nvSpPr>
        <p:spPr>
          <a:xfrm>
            <a:off x="3242145" y="2386348"/>
            <a:ext cx="3418849" cy="2288399"/>
          </a:xfrm>
          <a:prstGeom prst="rect">
            <a:avLst/>
          </a:prstGeom>
          <a:noFill/>
        </p:spPr>
        <p:txBody>
          <a:bodyPr wrap="square" rtlCol="0">
            <a:spAutoFit/>
          </a:bodyPr>
          <a:lstStyle/>
          <a:p>
            <a:r>
              <a:rPr lang="vi-VN" sz="3200">
                <a:solidFill>
                  <a:srgbClr val="0528BB"/>
                </a:solidFill>
                <a:effectLst/>
                <a:latin typeface="Times New Roman" panose="02020603050405020304" pitchFamily="18" charset="0"/>
                <a:ea typeface="Times New Roman" panose="02020603050405020304" pitchFamily="18" charset="0"/>
              </a:rPr>
              <a:t>Các luồng nhập cư </a:t>
            </a:r>
            <a:r>
              <a:rPr lang="en-US" sz="3200">
                <a:solidFill>
                  <a:srgbClr val="0528BB"/>
                </a:solidFill>
                <a:effectLst/>
                <a:latin typeface="Times New Roman" panose="02020603050405020304" pitchFamily="18" charset="0"/>
                <a:ea typeface="Times New Roman" panose="02020603050405020304" pitchFamily="18" charset="0"/>
              </a:rPr>
              <a:t>đem lại những thuận lợi và khó khăn gì cho Bắc </a:t>
            </a:r>
            <a:r>
              <a:rPr lang="vi-VN" sz="3200">
                <a:solidFill>
                  <a:srgbClr val="0528BB"/>
                </a:solidFill>
                <a:effectLst/>
                <a:latin typeface="Times New Roman" panose="02020603050405020304" pitchFamily="18" charset="0"/>
                <a:ea typeface="Times New Roman" panose="02020603050405020304" pitchFamily="18" charset="0"/>
              </a:rPr>
              <a:t>Mỹ </a:t>
            </a:r>
            <a:r>
              <a:rPr lang="en-US" sz="3200">
                <a:solidFill>
                  <a:srgbClr val="0528BB"/>
                </a:solidFill>
                <a:effectLst/>
                <a:latin typeface="Times New Roman" panose="02020603050405020304" pitchFamily="18" charset="0"/>
                <a:ea typeface="Times New Roman" panose="02020603050405020304" pitchFamily="18" charset="0"/>
              </a:rPr>
              <a:t>?</a:t>
            </a:r>
            <a:endParaRPr lang="en-US" sz="3200">
              <a:solidFill>
                <a:srgbClr val="0528BB"/>
              </a:solidFill>
            </a:endParaRPr>
          </a:p>
        </p:txBody>
      </p:sp>
      <p:sp>
        <p:nvSpPr>
          <p:cNvPr id="23" name="Rectangle 22">
            <a:extLst>
              <a:ext uri="{FF2B5EF4-FFF2-40B4-BE49-F238E27FC236}">
                <a16:creationId xmlns:a16="http://schemas.microsoft.com/office/drawing/2014/main" id="{ADFAB016-E5AF-429C-B464-93D93F7D4AA9}"/>
              </a:ext>
            </a:extLst>
          </p:cNvPr>
          <p:cNvSpPr/>
          <p:nvPr/>
        </p:nvSpPr>
        <p:spPr>
          <a:xfrm>
            <a:off x="166052" y="1766522"/>
            <a:ext cx="7533520" cy="2115451"/>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Lịch sử nhập cư đã tạo nên thành phần chủng tộc đa dạng ở Bắc Mỹ. Trong quá trình chung sống, các chủng tộc hòa huyết khiến thành phần dân cư thêm phức tạp.</a:t>
            </a:r>
          </a:p>
        </p:txBody>
      </p:sp>
    </p:spTree>
    <p:extLst>
      <p:ext uri="{BB962C8B-B14F-4D97-AF65-F5344CB8AC3E}">
        <p14:creationId xmlns:p14="http://schemas.microsoft.com/office/powerpoint/2010/main" val="61100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b. Vấn đề đô thị hóa.</a:t>
            </a:r>
            <a:endParaRPr lang="en-US" sz="32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ADFAB016-E5AF-429C-B464-93D93F7D4AA9}"/>
              </a:ext>
            </a:extLst>
          </p:cNvPr>
          <p:cNvSpPr/>
          <p:nvPr/>
        </p:nvSpPr>
        <p:spPr>
          <a:xfrm>
            <a:off x="4485347" y="1571260"/>
            <a:ext cx="3559525" cy="631711"/>
          </a:xfrm>
          <a:prstGeom prst="rect">
            <a:avLst/>
          </a:prstGeom>
        </p:spPr>
        <p:txBody>
          <a:bodyPr wrap="square">
            <a:spAutoFit/>
          </a:bodyPr>
          <a:lstStyle/>
          <a:p>
            <a:pPr lvl="0">
              <a:lnSpc>
                <a:spcPct val="120000"/>
              </a:lnSpc>
            </a:pPr>
            <a:r>
              <a:rPr lang="en-US" sz="3200" b="1">
                <a:solidFill>
                  <a:srgbClr val="FF0000"/>
                </a:solidFill>
                <a:highlight>
                  <a:srgbClr val="FFFF00"/>
                </a:highlight>
                <a:latin typeface="Times New Roman" panose="02020603050405020304" pitchFamily="18" charset="0"/>
                <a:cs typeface="Times New Roman" panose="02020603050405020304" pitchFamily="18" charset="0"/>
              </a:rPr>
              <a:t>PHIẾU HỌC TẬP </a:t>
            </a:r>
          </a:p>
        </p:txBody>
      </p:sp>
      <p:graphicFrame>
        <p:nvGraphicFramePr>
          <p:cNvPr id="2" name="Table 1">
            <a:extLst>
              <a:ext uri="{FF2B5EF4-FFF2-40B4-BE49-F238E27FC236}">
                <a16:creationId xmlns:a16="http://schemas.microsoft.com/office/drawing/2014/main" id="{99C66C36-44C8-A67B-87E3-18ACB5F60725}"/>
              </a:ext>
            </a:extLst>
          </p:cNvPr>
          <p:cNvGraphicFramePr>
            <a:graphicFrameLocks noGrp="1"/>
          </p:cNvGraphicFramePr>
          <p:nvPr>
            <p:extLst>
              <p:ext uri="{D42A27DB-BD31-4B8C-83A1-F6EECF244321}">
                <p14:modId xmlns:p14="http://schemas.microsoft.com/office/powerpoint/2010/main" val="4165178490"/>
              </p:ext>
            </p:extLst>
          </p:nvPr>
        </p:nvGraphicFramePr>
        <p:xfrm>
          <a:off x="220031" y="2251966"/>
          <a:ext cx="11787237" cy="4406165"/>
        </p:xfrm>
        <a:graphic>
          <a:graphicData uri="http://schemas.openxmlformats.org/drawingml/2006/table">
            <a:tbl>
              <a:tblPr firstRow="1" firstCol="1" bandRow="1">
                <a:tableStyleId>{5C22544A-7EE6-4342-B048-85BDC9FD1C3A}</a:tableStyleId>
              </a:tblPr>
              <a:tblGrid>
                <a:gridCol w="9219529">
                  <a:extLst>
                    <a:ext uri="{9D8B030D-6E8A-4147-A177-3AD203B41FA5}">
                      <a16:colId xmlns:a16="http://schemas.microsoft.com/office/drawing/2014/main" val="2533820613"/>
                    </a:ext>
                  </a:extLst>
                </a:gridCol>
                <a:gridCol w="2567708">
                  <a:extLst>
                    <a:ext uri="{9D8B030D-6E8A-4147-A177-3AD203B41FA5}">
                      <a16:colId xmlns:a16="http://schemas.microsoft.com/office/drawing/2014/main" val="3653732631"/>
                    </a:ext>
                  </a:extLst>
                </a:gridCol>
              </a:tblGrid>
              <a:tr h="426535">
                <a:tc gridSpan="2">
                  <a:txBody>
                    <a:bodyPr/>
                    <a:lstStyle/>
                    <a:p>
                      <a:pPr marL="0" marR="0" algn="ctr">
                        <a:lnSpc>
                          <a:spcPct val="115000"/>
                        </a:lnSpc>
                        <a:spcBef>
                          <a:spcPts val="0"/>
                        </a:spcBef>
                        <a:spcAft>
                          <a:spcPts val="0"/>
                        </a:spcAft>
                      </a:pPr>
                      <a:r>
                        <a:rPr lang="vi-VN" sz="3200">
                          <a:solidFill>
                            <a:srgbClr val="FF0000"/>
                          </a:solidFill>
                          <a:effectLst/>
                          <a:latin typeface="Times New Roman" panose="02020603050405020304" pitchFamily="18" charset="0"/>
                          <a:cs typeface="Times New Roman" panose="02020603050405020304" pitchFamily="18" charset="0"/>
                        </a:rPr>
                        <a:t>Đô thị hóa Bắc Mỹ</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868397241"/>
                  </a:ext>
                </a:extLst>
              </a:tr>
              <a:tr h="628284">
                <a:tc>
                  <a:txBody>
                    <a:bodyPr/>
                    <a:lstStyle/>
                    <a:p>
                      <a:pPr marL="514350" marR="0" indent="-514350" algn="just">
                        <a:lnSpc>
                          <a:spcPct val="115000"/>
                        </a:lnSpc>
                        <a:spcBef>
                          <a:spcPts val="0"/>
                        </a:spcBef>
                        <a:spcAft>
                          <a:spcPts val="0"/>
                        </a:spcAft>
                        <a:buAutoNum type="arabicPeriod"/>
                      </a:pPr>
                      <a:r>
                        <a:rPr lang="vi-VN" sz="2800">
                          <a:solidFill>
                            <a:schemeClr val="tx1"/>
                          </a:solidFill>
                          <a:effectLst/>
                          <a:latin typeface="Times New Roman" panose="02020603050405020304" pitchFamily="18" charset="0"/>
                          <a:cs typeface="Times New Roman" panose="02020603050405020304" pitchFamily="18" charset="0"/>
                        </a:rPr>
                        <a:t>Tỉ lệ dân thành thị của Bắc Mỹ năm 2020? Nhận xét?</a:t>
                      </a:r>
                      <a:endParaRPr lang="en-US" sz="2800">
                        <a:solidFill>
                          <a:schemeClr val="tx1"/>
                        </a:solidFill>
                        <a:effectLst/>
                        <a:latin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10728284"/>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734562320"/>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26147594"/>
                  </a:ext>
                </a:extLst>
              </a:tr>
              <a:tr h="900965">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56136495"/>
                  </a:ext>
                </a:extLst>
              </a:tr>
            </a:tbl>
          </a:graphicData>
        </a:graphic>
      </p:graphicFrame>
    </p:spTree>
    <p:extLst>
      <p:ext uri="{BB962C8B-B14F-4D97-AF65-F5344CB8AC3E}">
        <p14:creationId xmlns:p14="http://schemas.microsoft.com/office/powerpoint/2010/main" val="56524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02692"/>
            <a:ext cx="6493469" cy="523220"/>
          </a:xfrm>
          <a:prstGeom prst="rect">
            <a:avLst/>
          </a:prstGeom>
          <a:ln>
            <a:solidFill>
              <a:srgbClr val="00B050"/>
            </a:solidFill>
            <a:prstDash val="dash"/>
          </a:ln>
        </p:spPr>
        <p:txBody>
          <a:bodyPr wrap="square">
            <a:spAutoFit/>
          </a:bodyPr>
          <a:lstStyle/>
          <a:p>
            <a:r>
              <a:rPr lang="en-US" sz="2800" b="1" i="1">
                <a:latin typeface="Times New Roman" panose="02020603050405020304" pitchFamily="18" charset="0"/>
                <a:cs typeface="Times New Roman" panose="02020603050405020304" pitchFamily="18" charset="0"/>
              </a:rPr>
              <a:t>b. Vấn đề đô thị hóa.</a:t>
            </a:r>
            <a:endParaRPr lang="en-US" sz="2800">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E9D50C15-3A02-ED4B-0F76-062109EF56E9}"/>
              </a:ext>
            </a:extLst>
          </p:cNvPr>
          <p:cNvGraphicFramePr>
            <a:graphicFrameLocks noGrp="1"/>
          </p:cNvGraphicFramePr>
          <p:nvPr>
            <p:extLst>
              <p:ext uri="{D42A27DB-BD31-4B8C-83A1-F6EECF244321}">
                <p14:modId xmlns:p14="http://schemas.microsoft.com/office/powerpoint/2010/main" val="2427984601"/>
              </p:ext>
            </p:extLst>
          </p:nvPr>
        </p:nvGraphicFramePr>
        <p:xfrm>
          <a:off x="127672" y="1501775"/>
          <a:ext cx="11971963" cy="5416510"/>
        </p:xfrm>
        <a:graphic>
          <a:graphicData uri="http://schemas.openxmlformats.org/drawingml/2006/table">
            <a:tbl>
              <a:tblPr firstRow="1" firstCol="1" bandRow="1">
                <a:tableStyleId>{5C22544A-7EE6-4342-B048-85BDC9FD1C3A}</a:tableStyleId>
              </a:tblPr>
              <a:tblGrid>
                <a:gridCol w="4296546">
                  <a:extLst>
                    <a:ext uri="{9D8B030D-6E8A-4147-A177-3AD203B41FA5}">
                      <a16:colId xmlns:a16="http://schemas.microsoft.com/office/drawing/2014/main" val="1318731915"/>
                    </a:ext>
                  </a:extLst>
                </a:gridCol>
                <a:gridCol w="7675417">
                  <a:extLst>
                    <a:ext uri="{9D8B030D-6E8A-4147-A177-3AD203B41FA5}">
                      <a16:colId xmlns:a16="http://schemas.microsoft.com/office/drawing/2014/main" val="565279237"/>
                    </a:ext>
                  </a:extLst>
                </a:gridCol>
              </a:tblGrid>
              <a:tr h="263795">
                <a:tc gridSpan="2">
                  <a:txBody>
                    <a:bodyPr/>
                    <a:lstStyle/>
                    <a:p>
                      <a:pPr marL="0" marR="0" algn="ctr">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Đô thị hóa Bắc Mỹ</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814074429"/>
                  </a:ext>
                </a:extLst>
              </a:tr>
              <a:tr h="74722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1. Tỉ lệ dân thành thị của Bắc Mỹ năm 2020? Nhận xét?</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82,6% -&gt; Tốc độ đô thị hóa cao.</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53260584"/>
                  </a:ext>
                </a:extLst>
              </a:tr>
              <a:tr h="541676">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Do sự phát triển mạnh mẽ của công nghiệp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16724636"/>
                  </a:ext>
                </a:extLst>
              </a:tr>
              <a:tr h="557408">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Niu- Ooc, Lôt-an-gio-let, Si-ca-go, Môn-tre-an.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1268115"/>
                  </a:ext>
                </a:extLst>
              </a:tr>
              <a:tr h="275598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Phân bố ở vùng ven biển, phía nam hệ thống ngũ hồ và ven Đại tây dương</a:t>
                      </a: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n</a:t>
                      </a:r>
                      <a:r>
                        <a:rPr lang="en-US" sz="2400">
                          <a:solidFill>
                            <a:schemeClr val="tx1"/>
                          </a:solidFill>
                          <a:effectLst/>
                          <a:latin typeface="Times New Roman" panose="02020603050405020304" pitchFamily="18" charset="0"/>
                          <a:cs typeface="Times New Roman" panose="02020603050405020304" pitchFamily="18" charset="0"/>
                        </a:rPr>
                        <a:t>ố</a:t>
                      </a:r>
                      <a:r>
                        <a:rPr lang="vi-VN" sz="2400">
                          <a:solidFill>
                            <a:schemeClr val="tx1"/>
                          </a:solidFill>
                          <a:effectLst/>
                          <a:latin typeface="Times New Roman" panose="02020603050405020304" pitchFamily="18" charset="0"/>
                          <a:cs typeface="Times New Roman" panose="02020603050405020304" pitchFamily="18" charset="0"/>
                        </a:rPr>
                        <a:t>i tiếp nhau tạo thành hai dải siêu đô thị từ Niu Oóc đến</a:t>
                      </a:r>
                      <a:r>
                        <a:rPr lang="en-US" sz="2400">
                          <a:solidFill>
                            <a:schemeClr val="tx1"/>
                          </a:solidFill>
                          <a:effectLst/>
                          <a:latin typeface="Times New Roman" panose="02020603050405020304" pitchFamily="18" charset="0"/>
                          <a:cs typeface="Times New Roman" panose="02020603050405020304" pitchFamily="18" charset="0"/>
                        </a:rPr>
                        <a:t> Oa-sinh-tơn và từ Môn tré-an đến Si-ca-gô.</a:t>
                      </a:r>
                    </a:p>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u="none" strike="noStrike">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Vào sâu trong nội địa, các đô thị nhỏ hơn và</a:t>
                      </a:r>
                      <a:r>
                        <a:rPr lang="vi-VN" sz="2400" u="none">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thưa thớt</a:t>
                      </a:r>
                      <a:r>
                        <a:rPr lang="en-US" sz="2400">
                          <a:solidFill>
                            <a:schemeClr val="tx1"/>
                          </a:solidFill>
                          <a:effectLst/>
                          <a:latin typeface="Times New Roman" panose="02020603050405020304" pitchFamily="18" charset="0"/>
                          <a:cs typeface="Times New Roman" panose="02020603050405020304" pitchFamily="18" charset="0"/>
                        </a:rPr>
                        <a:t> hơn.</a:t>
                      </a:r>
                    </a:p>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Các điều kiện tự nhiên thuận lợi: Địa hình, khí hậu,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5860891"/>
                  </a:ext>
                </a:extLst>
              </a:tr>
            </a:tbl>
          </a:graphicData>
        </a:graphic>
      </p:graphicFrame>
    </p:spTree>
    <p:extLst>
      <p:ext uri="{BB962C8B-B14F-4D97-AF65-F5344CB8AC3E}">
        <p14:creationId xmlns:p14="http://schemas.microsoft.com/office/powerpoint/2010/main" val="19770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2E2CD21-15FD-4861-BB2A-1F4B30D53918}"/>
              </a:ext>
            </a:extLst>
          </p:cNvPr>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E1DE25A-236C-9541-52B6-B227F67F55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6" name="Speech Bubble: Rectangle with Corners Rounded 15">
            <a:extLst>
              <a:ext uri="{FF2B5EF4-FFF2-40B4-BE49-F238E27FC236}">
                <a16:creationId xmlns:a16="http://schemas.microsoft.com/office/drawing/2014/main" id="{8C0107FC-9E51-1F5D-672A-B92633558A75}"/>
              </a:ext>
            </a:extLst>
          </p:cNvPr>
          <p:cNvSpPr/>
          <p:nvPr/>
        </p:nvSpPr>
        <p:spPr>
          <a:xfrm>
            <a:off x="1814402" y="2386348"/>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4D2989-D3C6-ADC7-CBA3-6FCB1FC996FF}"/>
              </a:ext>
            </a:extLst>
          </p:cNvPr>
          <p:cNvSpPr txBox="1"/>
          <p:nvPr/>
        </p:nvSpPr>
        <p:spPr>
          <a:xfrm>
            <a:off x="2049103" y="234948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Xác định trên bản đồ các trung tâm kinh tế quan trọng?</a:t>
            </a:r>
            <a:endParaRPr lang="en-US" sz="3200">
              <a:solidFill>
                <a:srgbClr val="0528BB"/>
              </a:solidFill>
            </a:endParaRPr>
          </a:p>
        </p:txBody>
      </p:sp>
      <p:sp>
        <p:nvSpPr>
          <p:cNvPr id="18" name="Speech Bubble: Rectangle with Corners Rounded 17">
            <a:extLst>
              <a:ext uri="{FF2B5EF4-FFF2-40B4-BE49-F238E27FC236}">
                <a16:creationId xmlns:a16="http://schemas.microsoft.com/office/drawing/2014/main" id="{A62FDEDA-18F2-1A23-CD9C-D2EC026F1603}"/>
              </a:ext>
            </a:extLst>
          </p:cNvPr>
          <p:cNvSpPr/>
          <p:nvPr/>
        </p:nvSpPr>
        <p:spPr>
          <a:xfrm>
            <a:off x="1264829" y="2723476"/>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510C0AD-6763-26A5-E48C-A2EA7C9DF4FE}"/>
              </a:ext>
            </a:extLst>
          </p:cNvPr>
          <p:cNvSpPr txBox="1"/>
          <p:nvPr/>
        </p:nvSpPr>
        <p:spPr>
          <a:xfrm>
            <a:off x="1621158" y="272347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Nhận xét sự phân bố các trung tâm kinh tế ở Bắc Mỹ? </a:t>
            </a:r>
            <a:endParaRPr lang="en-US" sz="3200">
              <a:solidFill>
                <a:srgbClr val="0528BB"/>
              </a:solidFill>
            </a:endParaRPr>
          </a:p>
        </p:txBody>
      </p:sp>
      <p:sp>
        <p:nvSpPr>
          <p:cNvPr id="20" name="Speech Bubble: Rectangle with Corners Rounded 19">
            <a:extLst>
              <a:ext uri="{FF2B5EF4-FFF2-40B4-BE49-F238E27FC236}">
                <a16:creationId xmlns:a16="http://schemas.microsoft.com/office/drawing/2014/main" id="{2C49C901-82BC-3557-E590-E9A4CEBE0953}"/>
              </a:ext>
            </a:extLst>
          </p:cNvPr>
          <p:cNvSpPr/>
          <p:nvPr/>
        </p:nvSpPr>
        <p:spPr>
          <a:xfrm>
            <a:off x="1648138" y="3180673"/>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D927B6-3FC2-70AF-28E6-6CC94548C745}"/>
              </a:ext>
            </a:extLst>
          </p:cNvPr>
          <p:cNvSpPr txBox="1"/>
          <p:nvPr/>
        </p:nvSpPr>
        <p:spPr>
          <a:xfrm>
            <a:off x="1797249" y="3180673"/>
            <a:ext cx="3626068"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Kể tên một số ngành kinh tế ở một số trung tâm?</a:t>
            </a:r>
            <a:endParaRPr lang="en-US" sz="3200">
              <a:solidFill>
                <a:srgbClr val="0528BB"/>
              </a:solidFill>
            </a:endParaRPr>
          </a:p>
        </p:txBody>
      </p:sp>
    </p:spTree>
    <p:extLst>
      <p:ext uri="{BB962C8B-B14F-4D97-AF65-F5344CB8AC3E}">
        <p14:creationId xmlns:p14="http://schemas.microsoft.com/office/powerpoint/2010/main" val="32128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P spid="17" grpId="1"/>
      <p:bldP spid="18" grpId="0" animBg="1"/>
      <p:bldP spid="18" grpId="1" animBg="1"/>
      <p:bldP spid="19" grpId="0"/>
      <p:bldP spid="19" grpId="1"/>
      <p:bldP spid="20" grpId="0" animBg="1"/>
      <p:bldP spid="20" grpId="1" animBg="1"/>
      <p:bldP spid="21" grpId="0"/>
      <p:bldP spid="21"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356503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1306</Words>
  <Application>Microsoft Office PowerPoint</Application>
  <PresentationFormat>Widescreen</PresentationFormat>
  <Paragraphs>217</Paragraphs>
  <Slides>25</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等线</vt:lpstr>
      <vt:lpstr>#9Slide03 SFU Futura_12</vt:lpstr>
      <vt:lpstr>#9Slide05 SVNUT Triumph</vt:lpstr>
      <vt:lpstr>Arial</vt:lpstr>
      <vt:lpstr>Calibri</vt:lpstr>
      <vt:lpstr>Calibri Light</vt:lpstr>
      <vt:lpstr>Cambria</vt:lpstr>
      <vt:lpstr>Impact</vt:lpstr>
      <vt:lpstr>Kids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FPT</cp:lastModifiedBy>
  <cp:revision>71</cp:revision>
  <dcterms:created xsi:type="dcterms:W3CDTF">2022-03-02T02:00:06Z</dcterms:created>
  <dcterms:modified xsi:type="dcterms:W3CDTF">2024-05-06T07:57:16Z</dcterms:modified>
</cp:coreProperties>
</file>