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71" r:id="rId3"/>
    <p:sldId id="256" r:id="rId5"/>
    <p:sldId id="398" r:id="rId6"/>
    <p:sldId id="302" r:id="rId7"/>
    <p:sldId id="433" r:id="rId8"/>
    <p:sldId id="435" r:id="rId9"/>
    <p:sldId id="436" r:id="rId10"/>
    <p:sldId id="480" r:id="rId11"/>
    <p:sldId id="437" r:id="rId12"/>
    <p:sldId id="467" r:id="rId13"/>
    <p:sldId id="316" r:id="rId14"/>
    <p:sldId id="418" r:id="rId15"/>
    <p:sldId id="468" r:id="rId16"/>
    <p:sldId id="419" r:id="rId17"/>
    <p:sldId id="469" r:id="rId18"/>
    <p:sldId id="470" r:id="rId19"/>
    <p:sldId id="471" r:id="rId20"/>
    <p:sldId id="472" r:id="rId21"/>
    <p:sldId id="473" r:id="rId22"/>
    <p:sldId id="387" r:id="rId23"/>
    <p:sldId id="330" r:id="rId24"/>
    <p:sldId id="27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2A9"/>
    <a:srgbClr val="EF4B66"/>
    <a:srgbClr val="B21313"/>
    <a:srgbClr val="FBCDCD"/>
    <a:srgbClr val="F7A5A5"/>
    <a:srgbClr val="F37D91"/>
    <a:srgbClr val="F26649"/>
    <a:srgbClr val="F3F6F6"/>
    <a:srgbClr val="D8E5E5"/>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669" autoAdjust="0"/>
    <p:restoredTop sz="94660"/>
  </p:normalViewPr>
  <p:slideViewPr>
    <p:cSldViewPr snapToGrid="0" showGuides="1">
      <p:cViewPr varScale="1">
        <p:scale>
          <a:sx n="86" d="100"/>
          <a:sy n="86" d="100"/>
        </p:scale>
        <p:origin x="894" y="96"/>
      </p:cViewPr>
      <p:guideLst>
        <p:guide orient="horz" pos="2114"/>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AA37794-5E27-4DDA-B12E-298686F5888D}" type="doc">
      <dgm:prSet loTypeId="urn:microsoft.com/office/officeart/2005/8/layout/list1" loCatId="list" qsTypeId="urn:microsoft.com/office/officeart/2005/8/quickstyle/simple3" qsCatId="simple" csTypeId="urn:microsoft.com/office/officeart/2005/8/colors/colorful2" csCatId="colorful" phldr="1"/>
      <dgm:spPr/>
      <dgm:t>
        <a:bodyPr/>
        <a:lstStyle/>
        <a:p>
          <a:endParaRPr lang="en-US"/>
        </a:p>
      </dgm:t>
    </dgm:pt>
    <dgm:pt modelId="{8AE4A381-C505-4165-B0F6-72A547C19C85}">
      <dgm:prSet phldrT="[Text]" phldr="0" custT="1"/>
      <dgm:spPr>
        <a:solidFill>
          <a:srgbClr val="EF4B66"/>
        </a:solidFill>
      </dgm:spPr>
      <dgm:t>
        <a:bodyPr vert="horz" wrap="square"/>
        <a:p>
          <a:pPr algn="ctr">
            <a:lnSpc>
              <a:spcPct val="100000"/>
            </a:lnSpc>
            <a:spcBef>
              <a:spcPct val="0"/>
            </a:spcBef>
            <a:spcAft>
              <a:spcPct val="35000"/>
            </a:spcAft>
          </a:pPr>
          <a:r>
            <a:rPr lang="en-US" sz="4000" dirty="0">
              <a:solidFill>
                <a:schemeClr val="bg1"/>
              </a:solidFill>
            </a:rPr>
            <a:t>GRAMMAR</a:t>
          </a:r>
          <a:r>
            <a:rPr lang="en-US" sz="4000" dirty="0">
              <a:solidFill>
                <a:schemeClr val="bg1"/>
              </a:solidFill>
            </a:rPr>
            <a:t/>
          </a:r>
          <a:endParaRPr lang="en-US" sz="4000" dirty="0">
            <a:solidFill>
              <a:schemeClr val="bg1"/>
            </a:solidFill>
          </a:endParaRPr>
        </a:p>
      </dgm:t>
    </dgm:pt>
    <dgm:pt modelId="{5F988EE9-51EC-4EE7-9568-746F6FAF90B9}" cxnId="{1112BBED-3E04-4E50-BF14-2117093176F6}" type="parTrans">
      <dgm:prSet/>
      <dgm:spPr/>
      <dgm:t>
        <a:bodyPr/>
        <a:lstStyle/>
        <a:p>
          <a:endParaRPr lang="en-US"/>
        </a:p>
      </dgm:t>
    </dgm:pt>
    <dgm:pt modelId="{3591CDED-9223-497A-B3C9-B81FBCAA605A}" cxnId="{1112BBED-3E04-4E50-BF14-2117093176F6}" type="sibTrans">
      <dgm:prSet/>
      <dgm:spPr/>
      <dgm:t>
        <a:bodyPr/>
        <a:lstStyle/>
        <a:p>
          <a:endParaRPr lang="en-US"/>
        </a:p>
      </dgm:t>
    </dgm:pt>
    <dgm:pt modelId="{BEBFA14B-9B40-4103-84A4-38ECEF66E937}" type="pres">
      <dgm:prSet presAssocID="{AAA37794-5E27-4DDA-B12E-298686F5888D}" presName="linear" presStyleCnt="0">
        <dgm:presLayoutVars>
          <dgm:dir/>
          <dgm:animLvl val="lvl"/>
          <dgm:resizeHandles val="exact"/>
        </dgm:presLayoutVars>
      </dgm:prSet>
      <dgm:spPr/>
      <dgm:t>
        <a:bodyPr/>
        <a:lstStyle/>
        <a:p>
          <a:endParaRPr lang="en-US"/>
        </a:p>
      </dgm:t>
    </dgm:pt>
    <dgm:pt modelId="{65BDE73A-EF1C-4F0B-B738-EC9506EC3EB6}" type="pres">
      <dgm:prSet presAssocID="{8AE4A381-C505-4165-B0F6-72A547C19C85}" presName="parentLin" presStyleCnt="0"/>
      <dgm:spPr/>
    </dgm:pt>
    <dgm:pt modelId="{39089052-8674-4477-9BFB-07FBFFFFD8C8}" type="pres">
      <dgm:prSet presAssocID="{8AE4A381-C505-4165-B0F6-72A547C19C85}" presName="parentLeftMargin" presStyleCnt="0"/>
      <dgm:spPr/>
      <dgm:t>
        <a:bodyPr/>
        <a:lstStyle/>
        <a:p>
          <a:endParaRPr lang="en-US"/>
        </a:p>
      </dgm:t>
    </dgm:pt>
    <dgm:pt modelId="{EF919B30-8E50-4BE5-BFF9-A011BC59CF55}" type="pres">
      <dgm:prSet presAssocID="{8AE4A381-C505-4165-B0F6-72A547C19C85}" presName="parentText" presStyleLbl="node1" presStyleIdx="0" presStyleCnt="1">
        <dgm:presLayoutVars>
          <dgm:chMax val="0"/>
          <dgm:bulletEnabled val="1"/>
        </dgm:presLayoutVars>
      </dgm:prSet>
      <dgm:spPr/>
      <dgm:t>
        <a:bodyPr/>
        <a:lstStyle/>
        <a:p>
          <a:endParaRPr lang="en-US"/>
        </a:p>
      </dgm:t>
    </dgm:pt>
    <dgm:pt modelId="{F8662491-2000-4CC6-BEEC-D1859AFD2268}" type="pres">
      <dgm:prSet presAssocID="{8AE4A381-C505-4165-B0F6-72A547C19C85}" presName="negativeSpace" presStyleCnt="0"/>
      <dgm:spPr/>
    </dgm:pt>
    <dgm:pt modelId="{E928C619-1DE9-419E-A5FA-3C9A247B8E43}" type="pres">
      <dgm:prSet presAssocID="{8AE4A381-C505-4165-B0F6-72A547C19C85}" presName="childText" presStyleLbl="conFgAcc1" presStyleIdx="0" presStyleCnt="1">
        <dgm:presLayoutVars>
          <dgm:bulletEnabled val="1"/>
        </dgm:presLayoutVars>
      </dgm:prSet>
      <dgm:spPr/>
    </dgm:pt>
  </dgm:ptLst>
  <dgm:cxnLst>
    <dgm:cxn modelId="{1112BBED-3E04-4E50-BF14-2117093176F6}" srcId="{AAA37794-5E27-4DDA-B12E-298686F5888D}" destId="{8AE4A381-C505-4165-B0F6-72A547C19C85}" srcOrd="0" destOrd="0" parTransId="{5F988EE9-51EC-4EE7-9568-746F6FAF90B9}" sibTransId="{3591CDED-9223-497A-B3C9-B81FBCAA605A}"/>
    <dgm:cxn modelId="{86FAEEEC-9DB0-41A6-925A-3F45C9AE3EB6}" type="presOf" srcId="{AAA37794-5E27-4DDA-B12E-298686F5888D}" destId="{BEBFA14B-9B40-4103-84A4-38ECEF66E937}" srcOrd="0" destOrd="0" presId="urn:microsoft.com/office/officeart/2005/8/layout/list1"/>
    <dgm:cxn modelId="{AB01B55F-0B3D-4C7F-8959-66E3BC4E4033}" type="presParOf" srcId="{BEBFA14B-9B40-4103-84A4-38ECEF66E937}" destId="{65BDE73A-EF1C-4F0B-B738-EC9506EC3EB6}" srcOrd="0" destOrd="0" presId="urn:microsoft.com/office/officeart/2005/8/layout/list1"/>
    <dgm:cxn modelId="{2C8B4475-02E0-4C3F-9661-CB80EA70928A}" type="presParOf" srcId="{65BDE73A-EF1C-4F0B-B738-EC9506EC3EB6}" destId="{39089052-8674-4477-9BFB-07FBFFFFD8C8}" srcOrd="0" destOrd="0" presId="urn:microsoft.com/office/officeart/2005/8/layout/list1"/>
    <dgm:cxn modelId="{8F015AD3-7B87-4C3A-A7CE-C43010A04E5C}" type="presOf" srcId="{8AE4A381-C505-4165-B0F6-72A547C19C85}" destId="{39089052-8674-4477-9BFB-07FBFFFFD8C8}" srcOrd="0" destOrd="0" presId="urn:microsoft.com/office/officeart/2005/8/layout/list1"/>
    <dgm:cxn modelId="{20D81254-2BCC-4B71-8F02-E3B10813009C}" type="presParOf" srcId="{65BDE73A-EF1C-4F0B-B738-EC9506EC3EB6}" destId="{EF919B30-8E50-4BE5-BFF9-A011BC59CF55}" srcOrd="1" destOrd="0" presId="urn:microsoft.com/office/officeart/2005/8/layout/list1"/>
    <dgm:cxn modelId="{D4CCEF06-DDA4-4737-B3E0-492C45FB8802}" type="presOf" srcId="{8AE4A381-C505-4165-B0F6-72A547C19C85}" destId="{EF919B30-8E50-4BE5-BFF9-A011BC59CF55}" srcOrd="0" destOrd="0" presId="urn:microsoft.com/office/officeart/2005/8/layout/list1"/>
    <dgm:cxn modelId="{2FCBCA88-7F46-4919-B20D-6A2DC6774F29}" type="presParOf" srcId="{BEBFA14B-9B40-4103-84A4-38ECEF66E937}" destId="{F8662491-2000-4CC6-BEEC-D1859AFD2268}" srcOrd="1" destOrd="0" presId="urn:microsoft.com/office/officeart/2005/8/layout/list1"/>
    <dgm:cxn modelId="{5C91F28A-F3E6-4CE1-9718-CF9259EA7CC5}" type="presParOf" srcId="{BEBFA14B-9B40-4103-84A4-38ECEF66E937}" destId="{E928C619-1DE9-419E-A5FA-3C9A247B8E4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Group 1"/>
      <dsp:cNvGrpSpPr/>
    </dsp:nvGrpSpPr>
    <dsp:grpSpPr>
      <a:xfrm>
        <a:off x="0" y="0"/>
        <a:ext cx="6280785" cy="3020695"/>
        <a:chOff x="0" y="0"/>
        <a:chExt cx="6280785" cy="3020695"/>
      </a:xfrm>
    </dsp:grpSpPr>
    <dsp:sp modelId="{E928C619-1DE9-419E-A5FA-3C9A247B8E43}">
      <dsp:nvSpPr>
        <dsp:cNvPr id="5" name="Rectangles 4"/>
        <dsp:cNvSpPr/>
      </dsp:nvSpPr>
      <dsp:spPr bwMode="white">
        <a:xfrm>
          <a:off x="0" y="1171048"/>
          <a:ext cx="6280785" cy="1638000"/>
        </a:xfrm>
        <a:prstGeom prst="rect">
          <a:avLst/>
        </a:prstGeom>
      </dsp:spPr>
      <dsp:style>
        <a:lnRef idx="1">
          <a:schemeClr val="accent2"/>
        </a:lnRef>
        <a:fillRef idx="1">
          <a:schemeClr val="lt1">
            <a:alpha val="90000"/>
          </a:schemeClr>
        </a:fillRef>
        <a:effectRef idx="0">
          <a:scrgbClr r="0" g="0" b="0"/>
        </a:effectRef>
        <a:fontRef idx="minor"/>
      </dsp:style>
      <dsp:txBody>
        <a:bodyPr lIns="487458" tIns="1353820" rIns="487458" bIns="46228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endParaRPr>
            <a:solidFill>
              <a:schemeClr val="dk1"/>
            </a:solidFill>
          </a:endParaRPr>
        </a:p>
      </dsp:txBody>
      <dsp:txXfrm>
        <a:off x="0" y="1171048"/>
        <a:ext cx="6280785" cy="1638000"/>
      </dsp:txXfrm>
    </dsp:sp>
    <dsp:sp modelId="{EF919B30-8E50-4BE5-BFF9-A011BC59CF55}">
      <dsp:nvSpPr>
        <dsp:cNvPr id="4" name="Rounded Rectangle 3"/>
        <dsp:cNvSpPr/>
      </dsp:nvSpPr>
      <dsp:spPr bwMode="white">
        <a:xfrm>
          <a:off x="314039" y="211647"/>
          <a:ext cx="4396550" cy="1918800"/>
        </a:xfrm>
        <a:prstGeom prst="roundRect">
          <a:avLst/>
        </a:prstGeom>
        <a:solidFill>
          <a:srgbClr val="EF4B66"/>
        </a:solidFill>
        <a:sp3d prstMaterial="dkEdge">
          <a:bevelT w="8200" h="38100"/>
        </a:sp3d>
      </dsp:spPr>
      <dsp:style>
        <a:lnRef idx="0">
          <a:schemeClr val="lt1"/>
        </a:lnRef>
        <a:fillRef idx="2">
          <a:schemeClr val="accent2"/>
        </a:fillRef>
        <a:effectRef idx="1">
          <a:scrgbClr r="0" g="0" b="0"/>
        </a:effectRef>
        <a:fontRef idx="minor">
          <a:schemeClr val="dk1"/>
        </a:fontRef>
      </dsp:style>
      <dsp:txBody>
        <a:bodyPr vert="horz" wrap="square" lIns="166179" tIns="0" rIns="166179" bIns="0"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gn="ctr">
            <a:lnSpc>
              <a:spcPct val="100000"/>
            </a:lnSpc>
            <a:spcBef>
              <a:spcPct val="0"/>
            </a:spcBef>
            <a:spcAft>
              <a:spcPct val="35000"/>
            </a:spcAft>
          </a:pPr>
          <a:r>
            <a:rPr lang="en-US" sz="4000" dirty="0">
              <a:solidFill>
                <a:schemeClr val="bg1"/>
              </a:solidFill>
            </a:rPr>
            <a:t>GRAMMAR</a:t>
          </a:r>
          <a:endParaRPr lang="en-US" sz="4000" dirty="0">
            <a:solidFill>
              <a:schemeClr val="bg1"/>
            </a:solidFill>
          </a:endParaRPr>
        </a:p>
      </dsp:txBody>
      <dsp:txXfrm>
        <a:off x="314039" y="211647"/>
        <a:ext cx="4396550" cy="1918800"/>
      </dsp:txXfrm>
    </dsp:sp>
    <dsp:sp modelId="{39089052-8674-4477-9BFB-07FBFFFFD8C8}">
      <dsp:nvSpPr>
        <dsp:cNvPr id="3" name="Rectangles 2" hidden="1"/>
        <dsp:cNvSpPr/>
      </dsp:nvSpPr>
      <dsp:spPr>
        <a:xfrm>
          <a:off x="0" y="211647"/>
          <a:ext cx="314039" cy="1918800"/>
        </a:xfrm>
        <a:prstGeom prst="rect">
          <a:avLst/>
        </a:prstGeom>
      </dsp:spPr>
      <dsp:txXfrm>
        <a:off x="0" y="211647"/>
        <a:ext cx="314039" cy="191880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rSet qsTypeId="urn:microsoft.com/office/officeart/2005/8/quickstyle/simple5"/>
        </dgm:pt>
        <dgm:pt modelId="1"/>
        <dgm:pt modelId="2"/>
      </dgm:ptLst>
      <dgm:cxnLst>
        <dgm:cxn modelId="4" srcId="0" destId="1" srcOrd="0" destOrd="0"/>
        <dgm:cxn modelId="5" srcId="0" destId="2" srcOrd="1" destOrd="0"/>
      </dgm:cxnLst>
      <dgm:bg/>
      <dgm:whole/>
    </dgm:dataModel>
  </dgm:styleData>
  <dgm:clrData>
    <dgm:dataModel>
      <dgm:ptLst>
        <dgm:pt modelId="0" type="doc">
          <dgm:prSet csTypeId="urn:microsoft.com/office/officeart/2005/8/colors/accent6_5"/>
        </dgm:pt>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endParaRPr lang="en-US"/>
          </a:p>
        </p:txBody>
      </p:sp>
      <p:sp>
        <p:nvSpPr>
          <p:cNvPr id="4" name="Date Placeholder 3"/>
          <p:cNvSpPr>
            <a:spLocks noGrp="1"/>
          </p:cNvSpPr>
          <p:nvPr>
            <p:ph type="dt" sz="half" idx="10"/>
          </p:nvPr>
        </p:nvSpPr>
        <p:spPr/>
        <p:txBody>
          <a:bodyPr/>
          <a:lstStyle/>
          <a:p>
            <a:fld id="{3B526A92-8AAF-4BF0-85FE-B336BF0F8D2D}"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endParaRPr lang="en-US"/>
          </a:p>
        </p:txBody>
      </p:sp>
      <p:sp>
        <p:nvSpPr>
          <p:cNvPr id="5" name="Date Placeholder 4"/>
          <p:cNvSpPr>
            <a:spLocks noGrp="1"/>
          </p:cNvSpPr>
          <p:nvPr>
            <p:ph type="dt" sz="half" idx="10"/>
          </p:nvPr>
        </p:nvSpPr>
        <p:spPr/>
        <p:txBody>
          <a:bodyPr/>
          <a:lstStyle/>
          <a:p>
            <a:fld id="{3B526A92-8AAF-4BF0-85FE-B336BF0F8D2D}"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microsoft.com/office/2007/relationships/hdphoto" Target="../media/image3.wdp"/><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microsoft.com/office/2007/relationships/hdphoto" Target="../media/image9.wdp"/><Relationship Id="rId1" Type="http://schemas.openxmlformats.org/officeDocument/2006/relationships/image" Target="../media/image8.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3.wdp"/><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image" Target="../media/image6.png"/><Relationship Id="rId3" Type="http://schemas.openxmlformats.org/officeDocument/2006/relationships/tags" Target="../tags/tag1.xml"/><Relationship Id="rId2" Type="http://schemas.microsoft.com/office/2007/relationships/media" Target="../media/media1.mp4"/><Relationship Id="rId1" Type="http://schemas.openxmlformats.org/officeDocument/2006/relationships/video" Target="../media/media1.mp4"/></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02058"/>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20" name="Rectangle 19"/>
          <p:cNvSpPr/>
          <p:nvPr/>
        </p:nvSpPr>
        <p:spPr>
          <a:xfrm>
            <a:off x="5588839" y="1234448"/>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sym typeface="+mn-ea"/>
              </a:rPr>
              <a:t> Introduce reported speech (questions)</a:t>
            </a:r>
            <a:endParaRPr lang="en-US" b="1" dirty="0">
              <a:solidFill>
                <a:srgbClr val="FF0000"/>
              </a:solidFill>
              <a:sym typeface="+mn-ea"/>
            </a:endParaRPr>
          </a:p>
        </p:txBody>
      </p:sp>
      <p:sp>
        <p:nvSpPr>
          <p:cNvPr id="21" name="Rectangle 20"/>
          <p:cNvSpPr/>
          <p:nvPr/>
        </p:nvSpPr>
        <p:spPr>
          <a:xfrm>
            <a:off x="5570855" y="2204720"/>
            <a:ext cx="5758815" cy="746760"/>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dirty="0">
                <a:solidFill>
                  <a:schemeClr val="tx1"/>
                </a:solidFill>
              </a:rPr>
              <a:t>Task 1: Underline the correct word or phrase for each sentence.</a:t>
            </a:r>
            <a:endParaRPr lang="en-US" dirty="0">
              <a:solidFill>
                <a:schemeClr val="tx1"/>
              </a:solidFill>
            </a:endParaRPr>
          </a:p>
        </p:txBody>
      </p:sp>
      <p:cxnSp>
        <p:nvCxnSpPr>
          <p:cNvPr id="24" name="Curved Connector 23"/>
          <p:cNvCxnSpPr>
            <a:stCxn id="16" idx="3"/>
            <a:endCxn id="17" idx="0"/>
          </p:cNvCxnSpPr>
          <p:nvPr/>
        </p:nvCxnSpPr>
        <p:spPr>
          <a:xfrm>
            <a:off x="2505075" y="1409065"/>
            <a:ext cx="728980" cy="79311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398780"/>
          </a:xfrm>
          <a:prstGeom prst="rect">
            <a:avLst/>
          </a:prstGeom>
          <a:noFill/>
        </p:spPr>
        <p:txBody>
          <a:bodyPr wrap="square" rtlCol="0">
            <a:spAutoFit/>
          </a:bodyPr>
          <a:lstStyle/>
          <a:p>
            <a:r>
              <a:rPr lang="en-US" sz="2000" b="1" dirty="0">
                <a:solidFill>
                  <a:schemeClr val="bg1"/>
                </a:solidFill>
                <a:sym typeface="+mn-ea"/>
              </a:rPr>
              <a:t>LESSON 3: A CLOSER LOOK 2</a:t>
            </a:r>
            <a:endParaRPr lang="en-US" sz="2000" b="1" dirty="0">
              <a:solidFill>
                <a:schemeClr val="bg1"/>
              </a:solidFill>
            </a:endParaRPr>
          </a:p>
        </p:txBody>
      </p:sp>
      <p:pic>
        <p:nvPicPr>
          <p:cNvPr id="30" name="Picture 29"/>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838200" y="354965"/>
            <a:ext cx="10515600" cy="1325563"/>
          </a:xfrm>
        </p:spPr>
        <p:txBody>
          <a:bodyPr/>
          <a:p>
            <a:endParaRPr lang="en-US"/>
          </a:p>
        </p:txBody>
      </p:sp>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Content Placeholder 4"/>
          <p:cNvSpPr/>
          <p:nvPr>
            <p:ph idx="1"/>
          </p:nvPr>
        </p:nvSpPr>
        <p:spPr>
          <a:xfrm>
            <a:off x="838200" y="1175385"/>
            <a:ext cx="10515600" cy="869950"/>
          </a:xfrm>
        </p:spPr>
        <p:txBody>
          <a:bodyPr/>
          <a:p>
            <a:pPr marL="0" indent="0">
              <a:buNone/>
            </a:pPr>
            <a:r>
              <a:rPr lang="en-US" sz="4000" b="1" u="sng"/>
              <a:t>Structure:</a:t>
            </a:r>
            <a:endParaRPr lang="en-US" sz="4000" b="1" u="sng"/>
          </a:p>
        </p:txBody>
      </p:sp>
      <p:sp>
        <p:nvSpPr>
          <p:cNvPr id="100" name="Text Box 99"/>
          <p:cNvSpPr txBox="1"/>
          <p:nvPr/>
        </p:nvSpPr>
        <p:spPr>
          <a:xfrm>
            <a:off x="838835" y="1781175"/>
            <a:ext cx="11751310" cy="645160"/>
          </a:xfrm>
          <a:prstGeom prst="rect">
            <a:avLst/>
          </a:prstGeom>
          <a:noFill/>
          <a:ln w="9525">
            <a:noFill/>
          </a:ln>
        </p:spPr>
        <p:txBody>
          <a:bodyPr wrap="square">
            <a:spAutoFit/>
          </a:bodyPr>
          <a:p>
            <a:pPr indent="0"/>
            <a:r>
              <a:rPr lang="en-US" sz="3600" b="0">
                <a:solidFill>
                  <a:srgbClr val="191919"/>
                </a:solidFill>
                <a:latin typeface="Calibri" panose="020F0502020204030204" pitchFamily="34" charset="0"/>
                <a:cs typeface="EF Circular Latin" charset="0"/>
              </a:rPr>
              <a:t>S +</a:t>
            </a:r>
            <a:r>
              <a:rPr lang="en-US" sz="3600" b="0">
                <a:solidFill>
                  <a:srgbClr val="FF0000"/>
                </a:solidFill>
                <a:latin typeface="Calibri" panose="020F0502020204030204" pitchFamily="34" charset="0"/>
                <a:cs typeface="EF Circular Latin" charset="0"/>
              </a:rPr>
              <a:t> 'ask' (wonder, want to know)</a:t>
            </a:r>
            <a:r>
              <a:rPr lang="en-US" sz="3600" b="0">
                <a:solidFill>
                  <a:srgbClr val="191919"/>
                </a:solidFill>
                <a:latin typeface="Calibri" panose="020F0502020204030204" pitchFamily="34" charset="0"/>
                <a:cs typeface="EF Circular Latin" charset="0"/>
              </a:rPr>
              <a:t> + </a:t>
            </a:r>
            <a:r>
              <a:rPr lang="en-US" sz="3600" b="0">
                <a:solidFill>
                  <a:srgbClr val="00B050"/>
                </a:solidFill>
                <a:latin typeface="Calibri" panose="020F0502020204030204" pitchFamily="34" charset="0"/>
                <a:cs typeface="EF Circular Latin" charset="0"/>
              </a:rPr>
              <a:t>question word </a:t>
            </a:r>
            <a:r>
              <a:rPr lang="en-US" sz="3600" b="0">
                <a:solidFill>
                  <a:srgbClr val="191919"/>
                </a:solidFill>
                <a:latin typeface="Calibri" panose="020F0502020204030204" pitchFamily="34" charset="0"/>
                <a:cs typeface="EF Circular Latin" charset="0"/>
              </a:rPr>
              <a:t>+</a:t>
            </a:r>
            <a:r>
              <a:rPr lang="en-US" sz="3600" b="0">
                <a:solidFill>
                  <a:srgbClr val="FFFF00"/>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clause</a:t>
            </a:r>
            <a:r>
              <a:rPr lang="en-US" sz="3600" b="0">
                <a:solidFill>
                  <a:srgbClr val="FFFF00"/>
                </a:solidFill>
                <a:latin typeface="Calibri" panose="020F0502020204030204" pitchFamily="34" charset="0"/>
                <a:cs typeface="EF Circular Latin" charset="0"/>
              </a:rPr>
              <a:t>.</a:t>
            </a:r>
            <a:endParaRPr lang="en-US" sz="3600" b="0">
              <a:solidFill>
                <a:srgbClr val="FFFF00"/>
              </a:solidFill>
              <a:latin typeface="Calibri" panose="020F0502020204030204" pitchFamily="34" charset="0"/>
              <a:cs typeface="EF Circular Latin" charset="0"/>
            </a:endParaRPr>
          </a:p>
        </p:txBody>
      </p:sp>
      <p:sp>
        <p:nvSpPr>
          <p:cNvPr id="8" name="Content Placeholder 4"/>
          <p:cNvSpPr/>
          <p:nvPr/>
        </p:nvSpPr>
        <p:spPr>
          <a:xfrm>
            <a:off x="747395" y="2524125"/>
            <a:ext cx="10515600" cy="86995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u="sng"/>
              <a:t>Example:</a:t>
            </a:r>
            <a:endParaRPr lang="en-US" sz="4000" b="1" u="sng"/>
          </a:p>
        </p:txBody>
      </p:sp>
      <p:sp>
        <p:nvSpPr>
          <p:cNvPr id="10" name="Text Box 9"/>
          <p:cNvSpPr txBox="1"/>
          <p:nvPr/>
        </p:nvSpPr>
        <p:spPr>
          <a:xfrm>
            <a:off x="747395" y="3136265"/>
            <a:ext cx="11751310" cy="3415030"/>
          </a:xfrm>
          <a:prstGeom prst="rect">
            <a:avLst/>
          </a:prstGeom>
          <a:noFill/>
          <a:ln w="9525">
            <a:noFill/>
          </a:ln>
        </p:spPr>
        <p:txBody>
          <a:bodyPr wrap="square">
            <a:spAutoFit/>
          </a:bodyPr>
          <a:p>
            <a:pPr indent="0"/>
            <a:r>
              <a:rPr lang="en-US" sz="3600" b="0" i="1">
                <a:solidFill>
                  <a:srgbClr val="191919"/>
                </a:solidFill>
                <a:latin typeface="Calibri" panose="020F0502020204030204" pitchFamily="34" charset="0"/>
                <a:cs typeface="EF Circular Latin" charset="0"/>
              </a:rPr>
              <a:t>”What time does the train leave?”</a:t>
            </a:r>
            <a:endParaRPr lang="en-US" sz="3600" b="0" i="1">
              <a:solidFill>
                <a:srgbClr val="191919"/>
              </a:solidFill>
              <a:latin typeface="Calibri" panose="020F0502020204030204" pitchFamily="34" charset="0"/>
              <a:cs typeface="EF Circular Latin" charset="0"/>
            </a:endParaRPr>
          </a:p>
          <a:p>
            <a:pPr indent="0"/>
            <a:r>
              <a:rPr lang="en-US" sz="3600" b="0">
                <a:solidFill>
                  <a:srgbClr val="191919"/>
                </a:solidFill>
                <a:latin typeface="Calibri" panose="020F0502020204030204" pitchFamily="34" charset="0"/>
                <a:cs typeface="EF Circular Latin" charset="0"/>
              </a:rPr>
              <a:t>-&gt; He </a:t>
            </a:r>
            <a:r>
              <a:rPr lang="en-US" sz="3600" b="0">
                <a:solidFill>
                  <a:srgbClr val="FF0000"/>
                </a:solidFill>
                <a:latin typeface="Calibri" panose="020F0502020204030204" pitchFamily="34" charset="0"/>
                <a:cs typeface="EF Circular Latin" charset="0"/>
              </a:rPr>
              <a:t>asked</a:t>
            </a:r>
            <a:r>
              <a:rPr lang="en-US" sz="3600" b="0">
                <a:solidFill>
                  <a:srgbClr val="191919"/>
                </a:solidFill>
                <a:latin typeface="Calibri" panose="020F0502020204030204" pitchFamily="34" charset="0"/>
                <a:cs typeface="EF Circular Latin" charset="0"/>
              </a:rPr>
              <a:t> me </a:t>
            </a:r>
            <a:r>
              <a:rPr lang="en-US" sz="3600" b="0">
                <a:solidFill>
                  <a:srgbClr val="00B050"/>
                </a:solidFill>
                <a:latin typeface="Calibri" panose="020F0502020204030204" pitchFamily="34" charset="0"/>
                <a:cs typeface="EF Circular Latin" charset="0"/>
              </a:rPr>
              <a:t>what time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the train left.</a:t>
            </a:r>
            <a:endParaRPr lang="en-US" sz="3600" b="0">
              <a:solidFill>
                <a:schemeClr val="accent5"/>
              </a:solidFill>
              <a:latin typeface="Calibri" panose="020F0502020204030204" pitchFamily="34" charset="0"/>
              <a:cs typeface="EF Circular Latin" charset="0"/>
            </a:endParaRPr>
          </a:p>
          <a:p>
            <a:pPr indent="0"/>
            <a:r>
              <a:rPr lang="en-US" sz="3600" b="0" i="1">
                <a:solidFill>
                  <a:srgbClr val="191919"/>
                </a:solidFill>
                <a:latin typeface="Calibri" panose="020F0502020204030204" pitchFamily="34" charset="0"/>
                <a:cs typeface="EF Circular Latin" charset="0"/>
              </a:rPr>
              <a:t>“Where did he go?” </a:t>
            </a:r>
            <a:endParaRPr lang="en-US" sz="3600" b="0" i="1">
              <a:solidFill>
                <a:srgbClr val="191919"/>
              </a:solidFill>
              <a:latin typeface="Calibri" panose="020F0502020204030204" pitchFamily="34" charset="0"/>
              <a:cs typeface="EF Circular Latin" charset="0"/>
            </a:endParaRPr>
          </a:p>
          <a:p>
            <a:pPr indent="0"/>
            <a:r>
              <a:rPr lang="en-US" sz="3600" b="0">
                <a:solidFill>
                  <a:srgbClr val="191919"/>
                </a:solidFill>
                <a:latin typeface="Calibri" panose="020F0502020204030204" pitchFamily="34" charset="0"/>
                <a:cs typeface="EF Circular Latin" charset="0"/>
              </a:rPr>
              <a:t>-&gt; She </a:t>
            </a:r>
            <a:r>
              <a:rPr lang="en-US" sz="3600" b="0">
                <a:solidFill>
                  <a:srgbClr val="FF0000"/>
                </a:solidFill>
                <a:latin typeface="Calibri" panose="020F0502020204030204" pitchFamily="34" charset="0"/>
                <a:cs typeface="EF Circular Latin" charset="0"/>
              </a:rPr>
              <a:t>wanted to know</a:t>
            </a:r>
            <a:r>
              <a:rPr lang="en-US" sz="3600" b="0">
                <a:solidFill>
                  <a:srgbClr val="191919"/>
                </a:solidFill>
                <a:latin typeface="Calibri" panose="020F0502020204030204" pitchFamily="34" charset="0"/>
                <a:cs typeface="EF Circular Latin" charset="0"/>
              </a:rPr>
              <a:t> </a:t>
            </a:r>
            <a:r>
              <a:rPr lang="en-US" sz="3600" b="0">
                <a:solidFill>
                  <a:srgbClr val="00B050"/>
                </a:solidFill>
                <a:latin typeface="Calibri" panose="020F0502020204030204" pitchFamily="34" charset="0"/>
                <a:cs typeface="EF Circular Latin" charset="0"/>
              </a:rPr>
              <a:t>where</a:t>
            </a:r>
            <a:r>
              <a:rPr lang="en-US" sz="3600" b="0">
                <a:solidFill>
                  <a:srgbClr val="191919"/>
                </a:solidFill>
                <a:latin typeface="Calibri" panose="020F0502020204030204" pitchFamily="34" charset="0"/>
                <a:cs typeface="EF Circular Latin" charset="0"/>
              </a:rPr>
              <a:t> </a:t>
            </a:r>
            <a:r>
              <a:rPr lang="en-US" sz="3600" b="0">
                <a:solidFill>
                  <a:schemeClr val="accent5"/>
                </a:solidFill>
                <a:latin typeface="Calibri" panose="020F0502020204030204" pitchFamily="34" charset="0"/>
                <a:cs typeface="EF Circular Latin" charset="0"/>
              </a:rPr>
              <a:t>he had gone</a:t>
            </a:r>
            <a:endParaRPr lang="en-US" sz="3600" b="0">
              <a:solidFill>
                <a:srgbClr val="191919"/>
              </a:solidFill>
              <a:latin typeface="Calibri" panose="020F0502020204030204" pitchFamily="34" charset="0"/>
              <a:cs typeface="EF Circular Latin" charset="0"/>
            </a:endParaRPr>
          </a:p>
          <a:p>
            <a:pPr indent="0"/>
            <a:r>
              <a:rPr lang="en-US" sz="3600" b="0" i="1">
                <a:solidFill>
                  <a:srgbClr val="191919"/>
                </a:solidFill>
                <a:latin typeface="Calibri" panose="020F0502020204030204" pitchFamily="34" charset="0"/>
                <a:cs typeface="EF Circular Latin" charset="0"/>
              </a:rPr>
              <a:t>“When could you get this done by?”</a:t>
            </a:r>
            <a:endParaRPr lang="en-US" sz="3600" b="0" i="1">
              <a:solidFill>
                <a:srgbClr val="191919"/>
              </a:solidFill>
              <a:latin typeface="Calibri" panose="020F0502020204030204" pitchFamily="34" charset="0"/>
              <a:cs typeface="EF Circular Latin" charset="0"/>
            </a:endParaRPr>
          </a:p>
          <a:p>
            <a:pPr indent="0"/>
            <a:r>
              <a:rPr lang="en-US" sz="3600" b="0">
                <a:solidFill>
                  <a:srgbClr val="191919"/>
                </a:solidFill>
                <a:latin typeface="Calibri" panose="020F0502020204030204" pitchFamily="34" charset="0"/>
                <a:cs typeface="EF Circular Latin" charset="0"/>
              </a:rPr>
              <a:t>-&gt; He </a:t>
            </a:r>
            <a:r>
              <a:rPr lang="en-US" sz="3600" b="0">
                <a:solidFill>
                  <a:srgbClr val="FF0000"/>
                </a:solidFill>
                <a:latin typeface="Calibri" panose="020F0502020204030204" pitchFamily="34" charset="0"/>
                <a:cs typeface="EF Circular Latin" charset="0"/>
              </a:rPr>
              <a:t>wondered</a:t>
            </a:r>
            <a:r>
              <a:rPr lang="en-US" sz="3600" b="0">
                <a:solidFill>
                  <a:srgbClr val="191919"/>
                </a:solidFill>
                <a:latin typeface="Calibri" panose="020F0502020204030204" pitchFamily="34" charset="0"/>
                <a:cs typeface="EF Circular Latin" charset="0"/>
              </a:rPr>
              <a:t> </a:t>
            </a:r>
            <a:r>
              <a:rPr lang="en-US" sz="3600" b="0">
                <a:solidFill>
                  <a:srgbClr val="00B050"/>
                </a:solidFill>
                <a:latin typeface="Calibri" panose="020F0502020204030204" pitchFamily="34" charset="0"/>
                <a:cs typeface="EF Circular Latin" charset="0"/>
              </a:rPr>
              <a:t>when </a:t>
            </a:r>
            <a:r>
              <a:rPr lang="en-US" sz="3600" b="0">
                <a:solidFill>
                  <a:schemeClr val="accent5"/>
                </a:solidFill>
                <a:latin typeface="Calibri" panose="020F0502020204030204" pitchFamily="34" charset="0"/>
                <a:cs typeface="EF Circular Latin" charset="0"/>
              </a:rPr>
              <a:t>we could get it done by.</a:t>
            </a:r>
            <a:endParaRPr lang="en-US" sz="3600" b="0">
              <a:solidFill>
                <a:schemeClr val="accent5"/>
              </a:solidFill>
              <a:latin typeface="Calibri" panose="020F0502020204030204" pitchFamily="34" charset="0"/>
              <a:cs typeface="EF Circular Latin"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Effect transition="in" filter="box(in)">
                                      <p:cBhvr>
                                        <p:cTn id="7" dur="2000"/>
                                        <p:tgtEl>
                                          <p:spTgt spid="1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0">
                                            <p:txEl>
                                              <p:pRg st="3" end="3"/>
                                            </p:txEl>
                                          </p:spTgt>
                                        </p:tgtEl>
                                        <p:attrNameLst>
                                          <p:attrName>style.visibility</p:attrName>
                                        </p:attrNameLst>
                                      </p:cBhvr>
                                      <p:to>
                                        <p:strVal val="visible"/>
                                      </p:to>
                                    </p:set>
                                    <p:animEffect transition="in" filter="box(in)">
                                      <p:cBhvr>
                                        <p:cTn id="12" dur="2000"/>
                                        <p:tgtEl>
                                          <p:spTgt spid="10">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xEl>
                                              <p:pRg st="5" end="5"/>
                                            </p:txEl>
                                          </p:spTgt>
                                        </p:tgtEl>
                                        <p:attrNameLst>
                                          <p:attrName>style.visibility</p:attrName>
                                        </p:attrNameLst>
                                      </p:cBhvr>
                                      <p:to>
                                        <p:strVal val="visible"/>
                                      </p:to>
                                    </p:set>
                                    <p:animEffect transition="in" filter="box(in)">
                                      <p:cBhvr>
                                        <p:cTn id="17" dur="20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965" y="1298575"/>
            <a:ext cx="10060305"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Underline the correct word or phrase for each sentence.</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PRESENTATION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6" name="Text Box 25"/>
          <p:cNvSpPr txBox="1"/>
          <p:nvPr/>
        </p:nvSpPr>
        <p:spPr>
          <a:xfrm>
            <a:off x="11101070" y="2372360"/>
            <a:ext cx="309880" cy="368300"/>
          </a:xfrm>
          <a:prstGeom prst="rect">
            <a:avLst/>
          </a:prstGeom>
          <a:noFill/>
        </p:spPr>
        <p:txBody>
          <a:bodyPr wrap="none" rtlCol="0">
            <a:spAutoFit/>
          </a:bodyPr>
          <a:p>
            <a:endParaRPr lang="en-US"/>
          </a:p>
        </p:txBody>
      </p:sp>
      <p:sp>
        <p:nvSpPr>
          <p:cNvPr id="3" name="Text Box 2"/>
          <p:cNvSpPr txBox="1"/>
          <p:nvPr/>
        </p:nvSpPr>
        <p:spPr>
          <a:xfrm>
            <a:off x="683260" y="1972310"/>
            <a:ext cx="10643870" cy="4246245"/>
          </a:xfrm>
          <a:prstGeom prst="rect">
            <a:avLst/>
          </a:prstGeom>
          <a:noFill/>
        </p:spPr>
        <p:txBody>
          <a:bodyPr wrap="square" rtlCol="0" anchor="t">
            <a:spAutoFit/>
          </a:bodyPr>
          <a:p>
            <a:r>
              <a:rPr lang="en-US" sz="3000" b="1"/>
              <a:t>1.</a:t>
            </a:r>
            <a:r>
              <a:rPr lang="en-US" sz="3000"/>
              <a:t> He phoned to ask his mother what she was doing </a:t>
            </a:r>
            <a:r>
              <a:rPr lang="en-US" sz="3000" b="1" i="1"/>
              <a:t>now / then.</a:t>
            </a:r>
            <a:r>
              <a:rPr lang="en-US" sz="3000" b="1"/>
              <a:t> </a:t>
            </a:r>
            <a:endParaRPr lang="en-US" sz="3000" b="1"/>
          </a:p>
          <a:p>
            <a:r>
              <a:rPr lang="en-US" sz="3000" b="1"/>
              <a:t>2. </a:t>
            </a:r>
            <a:r>
              <a:rPr lang="en-US" sz="3000"/>
              <a:t>Ann wondered what plants Vietnamese people</a:t>
            </a:r>
            <a:r>
              <a:rPr lang="en-US" sz="3000" b="1" i="1"/>
              <a:t> grow / grew</a:t>
            </a:r>
            <a:r>
              <a:rPr lang="en-US" sz="3000"/>
              <a:t> for food.</a:t>
            </a:r>
            <a:endParaRPr lang="en-US" sz="3000"/>
          </a:p>
          <a:p>
            <a:r>
              <a:rPr lang="en-US" sz="3000" b="1"/>
              <a:t>3.</a:t>
            </a:r>
            <a:r>
              <a:rPr lang="en-US" sz="3000"/>
              <a:t> Peter phoned the shop to ask what specialities they are selling </a:t>
            </a:r>
            <a:r>
              <a:rPr lang="en-US" sz="3000" b="1" i="1"/>
              <a:t>there / here. </a:t>
            </a:r>
            <a:endParaRPr lang="en-US" sz="3000"/>
          </a:p>
          <a:p>
            <a:r>
              <a:rPr lang="en-US" sz="3000" b="1"/>
              <a:t>4.</a:t>
            </a:r>
            <a:r>
              <a:rPr lang="en-US" sz="3000"/>
              <a:t> The student asked his professor what forms of life </a:t>
            </a:r>
            <a:r>
              <a:rPr lang="en-US" sz="3000" b="1" i="1"/>
              <a:t>can / could</a:t>
            </a:r>
            <a:r>
              <a:rPr lang="en-US" sz="3000"/>
              <a:t> exist on Mars.</a:t>
            </a:r>
            <a:endParaRPr lang="en-US" sz="3000"/>
          </a:p>
          <a:p>
            <a:r>
              <a:rPr lang="en-US" sz="3000" b="1"/>
              <a:t>5.</a:t>
            </a:r>
            <a:r>
              <a:rPr lang="en-US" sz="3000"/>
              <a:t> He wanted to know how many planets </a:t>
            </a:r>
            <a:r>
              <a:rPr lang="en-US" sz="3000" b="1" i="1"/>
              <a:t>there were / were there </a:t>
            </a:r>
            <a:r>
              <a:rPr lang="en-US" sz="3000"/>
              <a:t>in our solar system.</a:t>
            </a:r>
            <a:endParaRPr lang="en-US" sz="3000"/>
          </a:p>
        </p:txBody>
      </p:sp>
      <p:cxnSp>
        <p:nvCxnSpPr>
          <p:cNvPr id="4" name="Straight Connector 3"/>
          <p:cNvCxnSpPr/>
          <p:nvPr/>
        </p:nvCxnSpPr>
        <p:spPr>
          <a:xfrm>
            <a:off x="9802495" y="2437130"/>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672955" y="2976245"/>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68985" y="4302125"/>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9888855" y="4711700"/>
            <a:ext cx="812800" cy="1016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7226300" y="5627370"/>
            <a:ext cx="1653540" cy="1143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ipe(down)">
                                      <p:cBhvr>
                                        <p:cTn id="12" dur="500"/>
                                        <p:tgtEl>
                                          <p:spTgt spid="3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wipe(down)">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02058"/>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18" name="Rounded Rectangle 17"/>
          <p:cNvSpPr/>
          <p:nvPr/>
        </p:nvSpPr>
        <p:spPr>
          <a:xfrm>
            <a:off x="497205" y="3670300"/>
            <a:ext cx="2007870"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234448"/>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sym typeface="+mn-ea"/>
              </a:rPr>
              <a:t> Introduce reported speech (questions)</a:t>
            </a:r>
            <a:endParaRPr lang="en-US" b="1" dirty="0">
              <a:solidFill>
                <a:srgbClr val="FF0000"/>
              </a:solidFill>
              <a:sym typeface="+mn-ea"/>
            </a:endParaRPr>
          </a:p>
        </p:txBody>
      </p:sp>
      <p:sp>
        <p:nvSpPr>
          <p:cNvPr id="21" name="Rectangle 20"/>
          <p:cNvSpPr/>
          <p:nvPr/>
        </p:nvSpPr>
        <p:spPr>
          <a:xfrm>
            <a:off x="5570855" y="2204720"/>
            <a:ext cx="5758815" cy="746760"/>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dirty="0">
                <a:solidFill>
                  <a:schemeClr val="tx1"/>
                </a:solidFill>
              </a:rPr>
              <a:t>Task 1: Underline the correct word or phrase for each sentence.</a:t>
            </a:r>
            <a:endParaRPr lang="en-US" dirty="0">
              <a:solidFill>
                <a:schemeClr val="tx1"/>
              </a:solidFill>
            </a:endParaRPr>
          </a:p>
        </p:txBody>
      </p:sp>
      <p:sp>
        <p:nvSpPr>
          <p:cNvPr id="22" name="Rectangle 21"/>
          <p:cNvSpPr/>
          <p:nvPr/>
        </p:nvSpPr>
        <p:spPr>
          <a:xfrm>
            <a:off x="5574665" y="3267075"/>
            <a:ext cx="5755005" cy="1694815"/>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Put the words and phrases in the correct order to make reported questions.</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Change the following questions into reported questions. </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Report the conversation between An and Mai.</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728980" cy="79311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01140" y="2511425"/>
            <a:ext cx="814705" cy="115887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398780"/>
          </a:xfrm>
          <a:prstGeom prst="rect">
            <a:avLst/>
          </a:prstGeom>
          <a:noFill/>
        </p:spPr>
        <p:txBody>
          <a:bodyPr wrap="square" rtlCol="0">
            <a:spAutoFit/>
          </a:bodyPr>
          <a:lstStyle/>
          <a:p>
            <a:r>
              <a:rPr lang="en-US" sz="2000" b="1" dirty="0">
                <a:solidFill>
                  <a:schemeClr val="bg1"/>
                </a:solidFill>
                <a:sym typeface="+mn-ea"/>
              </a:rPr>
              <a:t>LESSON 3: A CLOSER LOOK 2</a:t>
            </a:r>
            <a:endParaRPr lang="en-US" sz="2000" b="1" dirty="0">
              <a:solidFill>
                <a:schemeClr val="bg1"/>
              </a:solidFill>
            </a:endParaRPr>
          </a:p>
        </p:txBody>
      </p:sp>
      <p:pic>
        <p:nvPicPr>
          <p:cNvPr id="30" name="Picture 29"/>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892810" y="1298575"/>
            <a:ext cx="11291570"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 Put the words and phrases in the correct order to make reported questions.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2</a:t>
            </a:r>
            <a:endParaRPr lang="en-US" altLang="vi-VN"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358775" y="1843405"/>
            <a:ext cx="12806680" cy="4707890"/>
          </a:xfrm>
          <a:prstGeom prst="rect">
            <a:avLst/>
          </a:prstGeom>
          <a:noFill/>
        </p:spPr>
        <p:txBody>
          <a:bodyPr wrap="square" rtlCol="0" anchor="t">
            <a:spAutoFit/>
          </a:bodyPr>
          <a:p>
            <a:r>
              <a:rPr lang="en-US" sz="2500"/>
              <a:t>1. how many moons / My little brother / asked me / had / Venus / .</a:t>
            </a:r>
            <a:endParaRPr lang="en-US" sz="2500"/>
          </a:p>
          <a:p>
            <a:r>
              <a:rPr lang="en-US" sz="2500"/>
              <a:t>-&gt;</a:t>
            </a:r>
            <a:r>
              <a:rPr lang="en-US" sz="2500" b="1">
                <a:solidFill>
                  <a:srgbClr val="C00000"/>
                </a:solidFill>
              </a:rPr>
              <a:t> My little brother asked me how many moons Venus had. </a:t>
            </a:r>
            <a:endParaRPr lang="en-US" sz="2500" b="1">
              <a:solidFill>
                <a:srgbClr val="C00000"/>
              </a:solidFill>
            </a:endParaRPr>
          </a:p>
          <a:p>
            <a:r>
              <a:rPr lang="en-US" sz="2500"/>
              <a:t>2. which / She / planet / the closest / wanted to know / was / to the sun / .</a:t>
            </a:r>
            <a:endParaRPr lang="en-US" sz="2500"/>
          </a:p>
          <a:p>
            <a:r>
              <a:rPr lang="en-US" sz="2500"/>
              <a:t>-&gt; </a:t>
            </a:r>
            <a:r>
              <a:rPr lang="en-US" sz="2500" b="1">
                <a:solidFill>
                  <a:srgbClr val="C00000"/>
                </a:solidFill>
                <a:sym typeface="+mn-ea"/>
              </a:rPr>
              <a:t>She wanted to know which planet was the closest to the sun. </a:t>
            </a:r>
            <a:endParaRPr lang="en-US" sz="2500" b="1">
              <a:solidFill>
                <a:srgbClr val="C00000"/>
              </a:solidFill>
              <a:sym typeface="+mn-ea"/>
            </a:endParaRPr>
          </a:p>
          <a:p>
            <a:r>
              <a:rPr lang="en-US" sz="2500"/>
              <a:t>3. asked the scientists / The journalist / what / for / were using / telescopes / </a:t>
            </a:r>
            <a:endParaRPr lang="en-US" sz="2500"/>
          </a:p>
          <a:p>
            <a:r>
              <a:rPr lang="en-US" sz="2500"/>
              <a:t>in space / they / .</a:t>
            </a:r>
            <a:endParaRPr lang="en-US" sz="2500"/>
          </a:p>
          <a:p>
            <a:r>
              <a:rPr lang="en-US" sz="2500"/>
              <a:t>-&gt; </a:t>
            </a:r>
            <a:r>
              <a:rPr lang="en-US" sz="2500" b="1">
                <a:solidFill>
                  <a:srgbClr val="C00000"/>
                </a:solidFill>
                <a:sym typeface="+mn-ea"/>
              </a:rPr>
              <a:t>The journalist asked the scientists what they were using telescopes in space for. </a:t>
            </a:r>
            <a:endParaRPr lang="en-US" sz="2500" b="1">
              <a:solidFill>
                <a:srgbClr val="C00000"/>
              </a:solidFill>
              <a:sym typeface="+mn-ea"/>
            </a:endParaRPr>
          </a:p>
          <a:p>
            <a:r>
              <a:rPr lang="en-US" sz="2500">
                <a:sym typeface="+mn-ea"/>
              </a:rPr>
              <a:t>4. wanted to know / when / The scientists / travel to Mars / would be able to / humans / .</a:t>
            </a:r>
            <a:endParaRPr lang="en-US" sz="2500"/>
          </a:p>
          <a:p>
            <a:r>
              <a:rPr lang="en-US" sz="2500">
                <a:sym typeface="+mn-ea"/>
              </a:rPr>
              <a:t>-&gt; </a:t>
            </a:r>
            <a:r>
              <a:rPr lang="en-US" sz="2500" b="1">
                <a:solidFill>
                  <a:srgbClr val="C00000"/>
                </a:solidFill>
                <a:sym typeface="+mn-ea"/>
              </a:rPr>
              <a:t>The scientists wanted to know when humans would be able to travel to Mars.</a:t>
            </a:r>
            <a:endParaRPr lang="en-US" sz="2500">
              <a:sym typeface="+mn-ea"/>
            </a:endParaRPr>
          </a:p>
          <a:p>
            <a:r>
              <a:rPr lang="en-US" sz="2500">
                <a:sym typeface="+mn-ea"/>
              </a:rPr>
              <a:t>5. He / what / were / asked the professor / to have life / for a planet / the conditions /</a:t>
            </a:r>
            <a:endParaRPr lang="en-US" sz="2500">
              <a:sym typeface="+mn-ea"/>
            </a:endParaRPr>
          </a:p>
          <a:p>
            <a:r>
              <a:rPr lang="en-US" sz="2500">
                <a:sym typeface="+mn-ea"/>
              </a:rPr>
              <a:t>on it / .</a:t>
            </a:r>
            <a:endParaRPr lang="en-US" sz="2500"/>
          </a:p>
          <a:p>
            <a:r>
              <a:rPr lang="en-US" sz="2500">
                <a:sym typeface="+mn-ea"/>
              </a:rPr>
              <a:t>-&gt; </a:t>
            </a:r>
            <a:r>
              <a:rPr lang="en-US" sz="2500" b="1">
                <a:solidFill>
                  <a:srgbClr val="C00000"/>
                </a:solidFill>
                <a:sym typeface="+mn-ea"/>
              </a:rPr>
              <a:t>He asked the professor what the conditions were for a planet to have life on it. </a:t>
            </a:r>
            <a:endParaRPr lang="en-US" sz="2500" b="1">
              <a:solidFill>
                <a:srgbClr val="C0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wipe(down)">
                                      <p:cBhvr>
                                        <p:cTn id="17" dur="500"/>
                                        <p:tgtEl>
                                          <p:spTgt spid="5">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8" end="8"/>
                                            </p:txEl>
                                          </p:spTgt>
                                        </p:tgtEl>
                                        <p:attrNameLst>
                                          <p:attrName>style.visibility</p:attrName>
                                        </p:attrNameLst>
                                      </p:cBhvr>
                                      <p:to>
                                        <p:strVal val="visible"/>
                                      </p:to>
                                    </p:set>
                                    <p:animEffect transition="in" filter="wipe(down)">
                                      <p:cBhvr>
                                        <p:cTn id="22" dur="500"/>
                                        <p:tgtEl>
                                          <p:spTgt spid="5">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animEffect transition="in" filter="wipe(down)">
                                      <p:cBhvr>
                                        <p:cTn id="27"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90" y="1298575"/>
            <a:ext cx="11291570"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Change the following questions into reported questions. </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3</a:t>
            </a:r>
            <a:endParaRPr lang="en-US" altLang="vi-VN"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94615" y="1843405"/>
            <a:ext cx="12806680" cy="3938270"/>
          </a:xfrm>
          <a:prstGeom prst="rect">
            <a:avLst/>
          </a:prstGeom>
          <a:noFill/>
        </p:spPr>
        <p:txBody>
          <a:bodyPr wrap="square" rtlCol="0" anchor="t">
            <a:spAutoFit/>
          </a:bodyPr>
          <a:p>
            <a:r>
              <a:rPr lang="en-US" sz="2500"/>
              <a:t>1. “Who will be the first to step on Mars?” Mary asked the scientist.</a:t>
            </a:r>
            <a:endParaRPr lang="en-US" sz="2500"/>
          </a:p>
          <a:p>
            <a:r>
              <a:rPr lang="en-US" sz="2500"/>
              <a:t>-&gt;</a:t>
            </a:r>
            <a:r>
              <a:rPr lang="en-US" sz="2500" b="1">
                <a:solidFill>
                  <a:srgbClr val="C00000"/>
                </a:solidFill>
              </a:rPr>
              <a:t> Mary asked the scientist who would be the first to step on Mars.  </a:t>
            </a:r>
            <a:endParaRPr lang="en-US" sz="2500" b="1">
              <a:solidFill>
                <a:srgbClr val="C00000"/>
              </a:solidFill>
            </a:endParaRPr>
          </a:p>
          <a:p>
            <a:r>
              <a:rPr lang="en-US" sz="2500"/>
              <a:t>2. “How fast can a UFO travel?” I asked my father.</a:t>
            </a:r>
            <a:endParaRPr lang="en-US" sz="2500"/>
          </a:p>
          <a:p>
            <a:r>
              <a:rPr lang="en-US" sz="2500"/>
              <a:t>-&gt; </a:t>
            </a:r>
            <a:r>
              <a:rPr lang="en-US" sz="2500" b="1">
                <a:solidFill>
                  <a:srgbClr val="C00000"/>
                </a:solidFill>
                <a:sym typeface="+mn-ea"/>
              </a:rPr>
              <a:t> I asked my father how fast a UFO could travel. </a:t>
            </a:r>
            <a:r>
              <a:rPr lang="en-US" sz="2500" b="1">
                <a:solidFill>
                  <a:srgbClr val="C00000"/>
                </a:solidFill>
                <a:sym typeface="+mn-ea"/>
              </a:rPr>
              <a:t> </a:t>
            </a:r>
            <a:endParaRPr lang="en-US" sz="2500" b="1">
              <a:solidFill>
                <a:srgbClr val="C00000"/>
              </a:solidFill>
              <a:sym typeface="+mn-ea"/>
            </a:endParaRPr>
          </a:p>
          <a:p>
            <a:r>
              <a:rPr lang="en-US" sz="2500"/>
              <a:t>3. The student asked his friend, “How many craters does the moon have?”</a:t>
            </a:r>
            <a:endParaRPr lang="en-US" sz="2500"/>
          </a:p>
          <a:p>
            <a:r>
              <a:rPr lang="en-US" sz="2500"/>
              <a:t>-&gt; </a:t>
            </a:r>
            <a:r>
              <a:rPr lang="en-US" sz="2500" b="1">
                <a:solidFill>
                  <a:srgbClr val="C00000"/>
                </a:solidFill>
                <a:sym typeface="+mn-ea"/>
              </a:rPr>
              <a:t>The student asked his friend how many craters the moon had. </a:t>
            </a:r>
            <a:endParaRPr lang="en-US" sz="2500" b="1">
              <a:solidFill>
                <a:srgbClr val="C00000"/>
              </a:solidFill>
              <a:sym typeface="+mn-ea"/>
            </a:endParaRPr>
          </a:p>
          <a:p>
            <a:r>
              <a:rPr lang="en-US" sz="2500">
                <a:sym typeface="+mn-ea"/>
              </a:rPr>
              <a:t>4. The pupils asked the teacher, “Where can we find information about the solar system?”</a:t>
            </a:r>
            <a:endParaRPr lang="en-US" sz="2500">
              <a:sym typeface="+mn-ea"/>
            </a:endParaRPr>
          </a:p>
          <a:p>
            <a:r>
              <a:rPr lang="en-US" sz="2500">
                <a:sym typeface="+mn-ea"/>
              </a:rPr>
              <a:t>-&gt; </a:t>
            </a:r>
            <a:r>
              <a:rPr lang="en-US" sz="2500" b="1">
                <a:solidFill>
                  <a:srgbClr val="C00000"/>
                </a:solidFill>
                <a:sym typeface="+mn-ea"/>
              </a:rPr>
              <a:t>The pupils asked the teacher where they could find information about the solar system. </a:t>
            </a:r>
            <a:endParaRPr lang="en-US" sz="2500" b="1">
              <a:solidFill>
                <a:srgbClr val="C00000"/>
              </a:solidFill>
              <a:sym typeface="+mn-ea"/>
            </a:endParaRPr>
          </a:p>
          <a:p>
            <a:r>
              <a:rPr lang="en-US" sz="2500">
                <a:sym typeface="+mn-ea"/>
              </a:rPr>
              <a:t>5. “What is the weather on Mars like?” I asked my teacher.</a:t>
            </a:r>
            <a:endParaRPr lang="en-US" sz="2500">
              <a:sym typeface="+mn-ea"/>
            </a:endParaRPr>
          </a:p>
          <a:p>
            <a:r>
              <a:rPr lang="en-US" sz="2500">
                <a:sym typeface="+mn-ea"/>
              </a:rPr>
              <a:t>-&gt; </a:t>
            </a:r>
            <a:r>
              <a:rPr lang="en-US" sz="2500" b="1">
                <a:solidFill>
                  <a:srgbClr val="C00000"/>
                </a:solidFill>
                <a:sym typeface="+mn-ea"/>
              </a:rPr>
              <a:t>I asked my teacher what the weather on Mars was like. </a:t>
            </a:r>
            <a:r>
              <a:rPr lang="en-US" sz="2500" b="1">
                <a:solidFill>
                  <a:srgbClr val="C00000"/>
                </a:solidFill>
                <a:sym typeface="+mn-ea"/>
              </a:rPr>
              <a:t> </a:t>
            </a:r>
            <a:endParaRPr lang="en-US" sz="2500" b="1">
              <a:solidFill>
                <a:srgbClr val="C0000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down)">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wipe(down)">
                                      <p:cBhvr>
                                        <p:cTn id="12" dur="500"/>
                                        <p:tgtEl>
                                          <p:spTgt spid="5">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animEffect transition="in" filter="wipe(down)">
                                      <p:cBhvr>
                                        <p:cTn id="17" dur="500"/>
                                        <p:tgtEl>
                                          <p:spTgt spid="5">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wipe(down)">
                                      <p:cBhvr>
                                        <p:cTn id="22" dur="500"/>
                                        <p:tgtEl>
                                          <p:spTgt spid="5">
                                            <p:txEl>
                                              <p:pRg st="7" end="7"/>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animEffect transition="in" filter="wipe(down)">
                                      <p:cBhvr>
                                        <p:cTn id="27"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90" y="1298575"/>
            <a:ext cx="11291570" cy="46037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Report the conversation between An and Mai.</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endParaRPr lang="en-US" altLang="vi-VN"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487045" y="1926590"/>
            <a:ext cx="11275695" cy="2861310"/>
          </a:xfrm>
          <a:prstGeom prst="rect">
            <a:avLst/>
          </a:prstGeom>
          <a:solidFill>
            <a:schemeClr val="accent4">
              <a:lumMod val="40000"/>
              <a:lumOff val="60000"/>
            </a:schemeClr>
          </a:solidFill>
        </p:spPr>
        <p:txBody>
          <a:bodyPr wrap="square" rtlCol="0" anchor="t">
            <a:spAutoFit/>
          </a:bodyPr>
          <a:p>
            <a:r>
              <a:rPr lang="en-US" sz="3000"/>
              <a:t>An: What are you reading, Mai?</a:t>
            </a:r>
            <a:endParaRPr lang="en-US" sz="3000"/>
          </a:p>
          <a:p>
            <a:r>
              <a:rPr lang="en-US" sz="3000"/>
              <a:t>Mai: I’m reading Aliens, and I’m almost done.</a:t>
            </a:r>
            <a:endParaRPr lang="en-US" sz="3000"/>
          </a:p>
          <a:p>
            <a:r>
              <a:rPr lang="en-US" sz="3000"/>
              <a:t>An: What kind of book is it? </a:t>
            </a:r>
            <a:endParaRPr lang="en-US" sz="3000"/>
          </a:p>
          <a:p>
            <a:r>
              <a:rPr lang="en-US" sz="3000"/>
              <a:t>Mai: It’s science fiction.</a:t>
            </a:r>
            <a:endParaRPr lang="en-US" sz="3000"/>
          </a:p>
          <a:p>
            <a:r>
              <a:rPr lang="en-US" sz="3000"/>
              <a:t>An:  What’s it about?</a:t>
            </a:r>
            <a:endParaRPr lang="en-US" sz="3000"/>
          </a:p>
          <a:p>
            <a:r>
              <a:rPr lang="en-US" sz="3000"/>
              <a:t>Mai: It’s about three aliens who try to take over Earth.</a:t>
            </a:r>
            <a:endParaRPr lang="en-US" sz="3000"/>
          </a:p>
        </p:txBody>
      </p:sp>
      <p:sp>
        <p:nvSpPr>
          <p:cNvPr id="2" name="Text Box 1"/>
          <p:cNvSpPr txBox="1"/>
          <p:nvPr/>
        </p:nvSpPr>
        <p:spPr>
          <a:xfrm>
            <a:off x="762000" y="5023485"/>
            <a:ext cx="5709285" cy="1476375"/>
          </a:xfrm>
          <a:prstGeom prst="rect">
            <a:avLst/>
          </a:prstGeom>
          <a:noFill/>
        </p:spPr>
        <p:txBody>
          <a:bodyPr wrap="square" rtlCol="0" anchor="t">
            <a:spAutoFit/>
          </a:bodyPr>
          <a:p>
            <a:r>
              <a:rPr lang="en-US" sz="3000" b="1" u="sng"/>
              <a:t>Example:</a:t>
            </a:r>
            <a:endParaRPr lang="en-US" sz="3000" b="1" u="sng"/>
          </a:p>
          <a:p>
            <a:r>
              <a:rPr lang="en-US" sz="3000"/>
              <a:t>An asked Mai what she was reading. </a:t>
            </a:r>
            <a:endParaRPr lang="en-US" sz="3000"/>
          </a:p>
          <a:p>
            <a:r>
              <a:rPr lang="en-US" sz="3000"/>
              <a:t>Mai told An that she was reading ...</a:t>
            </a:r>
            <a:endParaRPr lang="en-US" sz="3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74090" y="1298575"/>
            <a:ext cx="11291570" cy="460375"/>
          </a:xfrm>
          <a:prstGeom prst="rect">
            <a:avLst/>
          </a:prstGeom>
          <a:noFill/>
          <a:effectLst/>
        </p:spPr>
        <p:txBody>
          <a:bodyPr wrap="square" rtlCol="0">
            <a:spAutoFit/>
          </a:bodyPr>
          <a:lstStyle/>
          <a:p>
            <a:r>
              <a:rPr lang="en-US" sz="2400" b="1" i="1" dirty="0">
                <a:solidFill>
                  <a:srgbClr val="C00000"/>
                </a:solidFill>
                <a:effectLst>
                  <a:glow rad="88900">
                    <a:schemeClr val="bg1"/>
                  </a:glow>
                </a:effectLst>
                <a:latin typeface="Arial" panose="020B0604020202020204" pitchFamily="34" charset="0"/>
                <a:cs typeface="Arial" panose="020B0604020202020204" pitchFamily="34" charset="0"/>
              </a:rPr>
              <a:t>MODEL ANSWERS</a:t>
            </a:r>
            <a:endParaRPr lang="en-US" sz="2400" b="1" i="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4</a:t>
            </a:r>
            <a:endParaRPr lang="en-US" altLang="vi-VN" sz="4000" b="1" dirty="0">
              <a:solidFill>
                <a:schemeClr val="bg1"/>
              </a:solidFill>
              <a:latin typeface="Myriad Pro" pitchFamily="34" charset="0"/>
            </a:endParaRPr>
          </a:p>
        </p:txBody>
      </p:sp>
      <p:sp>
        <p:nvSpPr>
          <p:cNvPr id="8" name="TextBox 7"/>
          <p:cNvSpPr txBox="1"/>
          <p:nvPr/>
        </p:nvSpPr>
        <p:spPr>
          <a:xfrm>
            <a:off x="487067" y="18693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838200" y="2012950"/>
            <a:ext cx="10320020" cy="2553335"/>
          </a:xfrm>
          <a:prstGeom prst="rect">
            <a:avLst/>
          </a:prstGeom>
          <a:solidFill>
            <a:schemeClr val="accent4">
              <a:lumMod val="40000"/>
              <a:lumOff val="60000"/>
            </a:schemeClr>
          </a:solidFill>
          <a:ln w="9525">
            <a:noFill/>
          </a:ln>
        </p:spPr>
        <p:txBody>
          <a:bodyPr wrap="square">
            <a:spAutoFit/>
          </a:bodyPr>
          <a:p>
            <a:pPr indent="0" algn="just"/>
            <a:r>
              <a:rPr lang="en-US" sz="3200" b="0">
                <a:solidFill>
                  <a:srgbClr val="000000"/>
                </a:solidFill>
                <a:latin typeface="Calibri" panose="020F0502020204030204" pitchFamily="34" charset="0"/>
                <a:cs typeface="Calibri" panose="020F0502020204030204" pitchFamily="34" charset="0"/>
              </a:rPr>
              <a:t>An asked Mai what she was reading. Mai told An that she was reading </a:t>
            </a:r>
            <a:r>
              <a:rPr lang="en-US" sz="3200" b="0" i="1">
                <a:solidFill>
                  <a:srgbClr val="000000"/>
                </a:solidFill>
                <a:latin typeface="Calibri" panose="020F0502020204030204" pitchFamily="34" charset="0"/>
                <a:cs typeface="Calibri" panose="020F0502020204030204" pitchFamily="34" charset="0"/>
              </a:rPr>
              <a:t>Aliens</a:t>
            </a:r>
            <a:r>
              <a:rPr lang="en-US" sz="3200" b="0">
                <a:solidFill>
                  <a:srgbClr val="000000"/>
                </a:solidFill>
                <a:latin typeface="Calibri" panose="020F0502020204030204" pitchFamily="34" charset="0"/>
                <a:cs typeface="Calibri" panose="020F0502020204030204" pitchFamily="34" charset="0"/>
              </a:rPr>
              <a:t> and she was almost done. Next, An asked Mai what kind of book it was. Mai said to An that it was science fiction. And An asked Mai what it was about. Mai told An that it was about three aliens who tried to take over Earth. </a:t>
            </a:r>
            <a:endParaRPr lang="en-US" sz="3200" b="0">
              <a:solidFill>
                <a:srgbClr val="0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0"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989965" y="1090295"/>
            <a:ext cx="11291570" cy="1198880"/>
          </a:xfrm>
          <a:prstGeom prst="rect">
            <a:avLst/>
          </a:prstGeom>
          <a:noFill/>
          <a:effectLst/>
        </p:spPr>
        <p:txBody>
          <a:bodyPr wrap="square" rtlCol="0">
            <a:spAutoFit/>
          </a:bodyPr>
          <a:lstStyle/>
          <a:p>
            <a:r>
              <a:rPr lang="en-US" sz="2400" b="1" dirty="0">
                <a:solidFill>
                  <a:schemeClr val="tx1"/>
                </a:solidFill>
                <a:effectLst>
                  <a:glow rad="88900">
                    <a:schemeClr val="bg1"/>
                  </a:glow>
                </a:effectLst>
                <a:latin typeface="Arial" panose="020B0604020202020204" pitchFamily="34" charset="0"/>
                <a:cs typeface="Arial" panose="020B0604020202020204" pitchFamily="34" charset="0"/>
              </a:rPr>
              <a:t>Work in pairs. Ask your partner five questions about his / her daily routine and make notes of his / her answers. Then report your questions and your partner’s answers to the class. </a:t>
            </a:r>
            <a:endParaRPr lang="en-US" sz="2400" b="1" dirty="0">
              <a:solidFill>
                <a:schemeClr val="tx1"/>
              </a:solidFill>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87067" y="1254947"/>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39852" y="1152307"/>
            <a:ext cx="397035" cy="706755"/>
          </a:xfrm>
          <a:prstGeom prst="rect">
            <a:avLst/>
          </a:prstGeom>
          <a:noFill/>
        </p:spPr>
        <p:txBody>
          <a:bodyPr wrap="square" rtlCol="0">
            <a:spAutoFit/>
          </a:bodyPr>
          <a:lstStyle/>
          <a:p>
            <a:pPr algn="ctr"/>
            <a:r>
              <a:rPr lang="en-US" altLang="vi-VN" sz="4000" b="1" dirty="0">
                <a:solidFill>
                  <a:schemeClr val="bg1"/>
                </a:solidFill>
                <a:latin typeface="Myriad Pro" pitchFamily="34" charset="0"/>
              </a:rPr>
              <a:t>5</a:t>
            </a:r>
            <a:endParaRPr lang="en-US" altLang="vi-VN" sz="4000" b="1" dirty="0">
              <a:solidFill>
                <a:schemeClr val="bg1"/>
              </a:solidFill>
              <a:latin typeface="Myriad Pro" pitchFamily="34" charset="0"/>
            </a:endParaRPr>
          </a:p>
        </p:txBody>
      </p:sp>
      <p:sp>
        <p:nvSpPr>
          <p:cNvPr id="8" name="TextBox 7"/>
          <p:cNvSpPr txBox="1"/>
          <p:nvPr/>
        </p:nvSpPr>
        <p:spPr>
          <a:xfrm>
            <a:off x="487067" y="222490"/>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PRACTICE</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72160" y="2463165"/>
            <a:ext cx="10320020" cy="1568450"/>
          </a:xfrm>
          <a:prstGeom prst="rect">
            <a:avLst/>
          </a:prstGeom>
          <a:noFill/>
          <a:ln w="9525">
            <a:noFill/>
          </a:ln>
          <a:extLst>
            <a:ext uri="{909E8E84-426E-40DD-AFC4-6F175D3DCCD1}">
              <a14:hiddenFill xmlns:a14="http://schemas.microsoft.com/office/drawing/2010/main">
                <a:solidFill>
                  <a:schemeClr val="accent4">
                    <a:lumMod val="40000"/>
                    <a:lumOff val="60000"/>
                  </a:schemeClr>
                </a:solidFill>
              </a14:hiddenFill>
            </a:ext>
          </a:extLst>
        </p:spPr>
        <p:txBody>
          <a:bodyPr wrap="square">
            <a:spAutoFit/>
          </a:bodyPr>
          <a:p>
            <a:pPr indent="0" algn="just"/>
            <a:r>
              <a:rPr lang="en-US" sz="3200" b="1" u="sng">
                <a:solidFill>
                  <a:srgbClr val="000000"/>
                </a:solidFill>
                <a:latin typeface="Calibri" panose="020F0502020204030204" pitchFamily="34" charset="0"/>
                <a:cs typeface="Calibri" panose="020F0502020204030204" pitchFamily="34" charset="0"/>
              </a:rPr>
              <a:t>Example:</a:t>
            </a:r>
            <a:endParaRPr lang="en-US" sz="3200" b="1" u="sng">
              <a:solidFill>
                <a:srgbClr val="000000"/>
              </a:solidFill>
              <a:latin typeface="Calibri" panose="020F0502020204030204" pitchFamily="34" charset="0"/>
              <a:cs typeface="Calibri" panose="020F0502020204030204" pitchFamily="34" charset="0"/>
            </a:endParaRPr>
          </a:p>
          <a:p>
            <a:pPr indent="0" algn="just"/>
            <a:r>
              <a:rPr lang="en-US" sz="3200" b="0">
                <a:solidFill>
                  <a:srgbClr val="000000"/>
                </a:solidFill>
                <a:latin typeface="Calibri" panose="020F0502020204030204" pitchFamily="34" charset="0"/>
                <a:cs typeface="Calibri" panose="020F0502020204030204" pitchFamily="34" charset="0"/>
              </a:rPr>
              <a:t>I asked ...........what time he/she got up in the morning and he told me (that) he got up at ...</a:t>
            </a:r>
            <a:endParaRPr lang="en-US" sz="3200" b="0">
              <a:solidFill>
                <a:srgbClr val="000000"/>
              </a:solidFill>
              <a:latin typeface="Calibri" panose="020F0502020204030204" pitchFamily="34" charset="0"/>
              <a:cs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Effect transition="in" filter="circle(in)">
                                      <p:cBhvr>
                                        <p:cTn id="7"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02058"/>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18" name="Rounded Rectangle 17"/>
          <p:cNvSpPr/>
          <p:nvPr/>
        </p:nvSpPr>
        <p:spPr>
          <a:xfrm>
            <a:off x="497205" y="3670300"/>
            <a:ext cx="2007870"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234448"/>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sym typeface="+mn-ea"/>
              </a:rPr>
              <a:t> Introduce reported speech (questions)</a:t>
            </a:r>
            <a:endParaRPr lang="en-US" b="1" dirty="0">
              <a:solidFill>
                <a:srgbClr val="FF0000"/>
              </a:solidFill>
              <a:sym typeface="+mn-ea"/>
            </a:endParaRPr>
          </a:p>
        </p:txBody>
      </p:sp>
      <p:sp>
        <p:nvSpPr>
          <p:cNvPr id="21" name="Rectangle 20"/>
          <p:cNvSpPr/>
          <p:nvPr/>
        </p:nvSpPr>
        <p:spPr>
          <a:xfrm>
            <a:off x="5570855" y="2204720"/>
            <a:ext cx="5758815" cy="746760"/>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dirty="0">
                <a:solidFill>
                  <a:schemeClr val="tx1"/>
                </a:solidFill>
              </a:rPr>
              <a:t>Task 1: Underline the correct word or phrase for each sentence.</a:t>
            </a:r>
            <a:endParaRPr lang="en-US" dirty="0">
              <a:solidFill>
                <a:schemeClr val="tx1"/>
              </a:solidFill>
            </a:endParaRPr>
          </a:p>
        </p:txBody>
      </p:sp>
      <p:sp>
        <p:nvSpPr>
          <p:cNvPr id="22" name="Rectangle 21"/>
          <p:cNvSpPr/>
          <p:nvPr/>
        </p:nvSpPr>
        <p:spPr>
          <a:xfrm>
            <a:off x="5574665" y="3267075"/>
            <a:ext cx="5755005" cy="1694815"/>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Put the words and phrases in the correct order to make reported questions.</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Change the following questions into reported questions. </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Report the conversation between An and Mai.</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728980" cy="79311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01140" y="2511425"/>
            <a:ext cx="814705" cy="115887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7" idx="0"/>
          </p:cNvCxnSpPr>
          <p:nvPr/>
        </p:nvCxnSpPr>
        <p:spPr>
          <a:xfrm>
            <a:off x="2505075" y="3971290"/>
            <a:ext cx="1012190" cy="121031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398780"/>
          </a:xfrm>
          <a:prstGeom prst="rect">
            <a:avLst/>
          </a:prstGeom>
          <a:noFill/>
        </p:spPr>
        <p:txBody>
          <a:bodyPr wrap="square" rtlCol="0">
            <a:spAutoFit/>
          </a:bodyPr>
          <a:lstStyle/>
          <a:p>
            <a:r>
              <a:rPr lang="en-US" sz="2000" b="1" dirty="0">
                <a:solidFill>
                  <a:schemeClr val="bg1"/>
                </a:solidFill>
                <a:sym typeface="+mn-ea"/>
              </a:rPr>
              <a:t>LESSON 3: A CLOSER LOOK 2</a:t>
            </a:r>
            <a:endParaRPr lang="en-US" sz="2000" b="1" dirty="0">
              <a:solidFill>
                <a:schemeClr val="bg1"/>
              </a:solidFill>
            </a:endParaRPr>
          </a:p>
        </p:txBody>
      </p:sp>
      <p:sp>
        <p:nvSpPr>
          <p:cNvPr id="27" name="Rounded Rectangle 26"/>
          <p:cNvSpPr/>
          <p:nvPr/>
        </p:nvSpPr>
        <p:spPr>
          <a:xfrm>
            <a:off x="2598926" y="5181449"/>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9" name="Rectangle 28"/>
          <p:cNvSpPr/>
          <p:nvPr/>
        </p:nvSpPr>
        <p:spPr>
          <a:xfrm>
            <a:off x="5571059" y="5220856"/>
            <a:ext cx="5740800" cy="684962"/>
          </a:xfrm>
          <a:prstGeom prst="rect">
            <a:avLst/>
          </a:prstGeom>
          <a:solidFill>
            <a:srgbClr val="F7A5A5">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 </a:t>
            </a:r>
            <a:r>
              <a:rPr lang="en-US" b="1" dirty="0">
                <a:solidFill>
                  <a:srgbClr val="FF0000"/>
                </a:solidFill>
              </a:rPr>
              <a:t>Game</a:t>
            </a:r>
            <a:r>
              <a:rPr lang="en-US" dirty="0">
                <a:solidFill>
                  <a:schemeClr val="tx1"/>
                </a:solidFill>
              </a:rPr>
              <a:t>: </a:t>
            </a:r>
            <a:r>
              <a:rPr lang="en-US" b="1" dirty="0">
                <a:solidFill>
                  <a:schemeClr val="tx1"/>
                </a:solidFill>
              </a:rPr>
              <a:t>What did they ask you?</a:t>
            </a:r>
            <a:endParaRPr lang="en-US" b="1" dirty="0">
              <a:solidFill>
                <a:schemeClr val="tx1"/>
              </a:solidFill>
            </a:endParaRP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pic>
        <p:nvPicPr>
          <p:cNvPr id="30" name="Picture 29"/>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870" y="112395"/>
            <a:ext cx="828040" cy="709295"/>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26840" y="1726565"/>
            <a:ext cx="4175760" cy="625475"/>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saturation sat="7000"/>
                    </a14:imgEffect>
                  </a14:imgLayer>
                </a14:imgProps>
              </a:ext>
              <a:ext uri="{28A0092B-C50C-407E-A947-70E740481C1C}">
                <a14:useLocalDpi xmlns:a14="http://schemas.microsoft.com/office/drawing/2010/main" val="0"/>
              </a:ext>
            </a:extLst>
          </a:blip>
          <a:stretch>
            <a:fillRect/>
          </a:stretch>
        </p:blipFill>
        <p:spPr>
          <a:xfrm>
            <a:off x="3330051" y="1558228"/>
            <a:ext cx="964452" cy="916490"/>
          </a:xfrm>
          <a:prstGeom prst="rect">
            <a:avLst/>
          </a:prstGeom>
        </p:spPr>
      </p:pic>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endParaRPr lang="en-US" sz="4000" b="1" dirty="0">
              <a:solidFill>
                <a:schemeClr val="bg1"/>
              </a:solidFill>
              <a:latin typeface="Myriad Pro" pitchFamily="34" charset="0"/>
            </a:endParaRPr>
          </a:p>
        </p:txBody>
      </p:sp>
      <p:sp>
        <p:nvSpPr>
          <p:cNvPr id="41" name="TextBox 40"/>
          <p:cNvSpPr txBox="1"/>
          <p:nvPr/>
        </p:nvSpPr>
        <p:spPr>
          <a:xfrm>
            <a:off x="3150235" y="88265"/>
            <a:ext cx="7690485" cy="706755"/>
          </a:xfrm>
          <a:prstGeom prst="rect">
            <a:avLst/>
          </a:prstGeom>
          <a:noFill/>
        </p:spPr>
        <p:txBody>
          <a:bodyPr wrap="square" rtlCol="0">
            <a:spAutoFit/>
          </a:bodyPr>
          <a:lstStyle/>
          <a:p>
            <a:r>
              <a:rPr lang="en-US" sz="4000" b="1" dirty="0" smtClean="0">
                <a:solidFill>
                  <a:schemeClr val="bg1"/>
                </a:solidFill>
                <a:latin typeface="Myriad Pro" pitchFamily="34" charset="0"/>
              </a:rPr>
              <a:t> LIFE ON OTHER PLANETS</a:t>
            </a:r>
            <a:endParaRPr lang="en-US" sz="4000" b="1" dirty="0" smtClean="0">
              <a:solidFill>
                <a:schemeClr val="bg1"/>
              </a:solidFill>
              <a:latin typeface="Myriad Pro" pitchFamily="34" charset="0"/>
            </a:endParaRPr>
          </a:p>
        </p:txBody>
      </p:sp>
      <p:sp>
        <p:nvSpPr>
          <p:cNvPr id="42" name="TextBox 41"/>
          <p:cNvSpPr txBox="1"/>
          <p:nvPr/>
        </p:nvSpPr>
        <p:spPr>
          <a:xfrm>
            <a:off x="1276300" y="3793403"/>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1</a:t>
            </a:r>
            <a:endParaRPr lang="en-US" sz="4800" b="1" dirty="0">
              <a:solidFill>
                <a:schemeClr val="bg1"/>
              </a:solidFill>
              <a:latin typeface="Myriad Pro" pitchFamily="34" charset="0"/>
            </a:endParaRPr>
          </a:p>
        </p:txBody>
      </p:sp>
      <p:sp>
        <p:nvSpPr>
          <p:cNvPr id="17" name="TextBox 16"/>
          <p:cNvSpPr txBox="1"/>
          <p:nvPr/>
        </p:nvSpPr>
        <p:spPr>
          <a:xfrm>
            <a:off x="2044700" y="99695"/>
            <a:ext cx="1280795" cy="706755"/>
          </a:xfrm>
          <a:prstGeom prst="rect">
            <a:avLst/>
          </a:prstGeom>
          <a:noFill/>
        </p:spPr>
        <p:txBody>
          <a:bodyPr wrap="square" rtlCol="0">
            <a:spAutoFit/>
          </a:bodyPr>
          <a:lstStyle/>
          <a:p>
            <a:pPr algn="ctr"/>
            <a:r>
              <a:rPr lang="en-US" sz="4000" b="1" dirty="0">
                <a:solidFill>
                  <a:schemeClr val="bg1"/>
                </a:solidFill>
                <a:latin typeface="Myriad Pro" pitchFamily="34" charset="0"/>
              </a:rPr>
              <a:t>12</a:t>
            </a:r>
            <a:endParaRPr lang="en-US" sz="4000" b="1" dirty="0">
              <a:solidFill>
                <a:schemeClr val="bg1"/>
              </a:solidFill>
              <a:latin typeface="Myriad Pro" pitchFamily="34" charset="0"/>
            </a:endParaRPr>
          </a:p>
        </p:txBody>
      </p:sp>
      <p:sp>
        <p:nvSpPr>
          <p:cNvPr id="15" name="TextBox 14"/>
          <p:cNvSpPr txBox="1"/>
          <p:nvPr/>
        </p:nvSpPr>
        <p:spPr>
          <a:xfrm>
            <a:off x="4222493" y="1808276"/>
            <a:ext cx="4563618" cy="460375"/>
          </a:xfrm>
          <a:prstGeom prst="rect">
            <a:avLst/>
          </a:prstGeom>
          <a:noFill/>
        </p:spPr>
        <p:txBody>
          <a:bodyPr wrap="square" rtlCol="0">
            <a:spAutoFit/>
          </a:bodyPr>
          <a:p>
            <a:r>
              <a:rPr lang="en-US" sz="2400" b="1" dirty="0">
                <a:solidFill>
                  <a:schemeClr val="bg1"/>
                </a:solidFill>
              </a:rPr>
              <a:t>LESSON 3: A CLOSER LOOK 2</a:t>
            </a:r>
            <a:endParaRPr lang="en-US" sz="2400" b="1" dirty="0">
              <a:solidFill>
                <a:schemeClr val="bg1"/>
              </a:solidFill>
            </a:endParaRPr>
          </a:p>
        </p:txBody>
      </p:sp>
      <p:graphicFrame>
        <p:nvGraphicFramePr>
          <p:cNvPr id="19" name="Diagram 18"/>
          <p:cNvGraphicFramePr/>
          <p:nvPr/>
        </p:nvGraphicFramePr>
        <p:xfrm>
          <a:off x="3372485" y="3035300"/>
          <a:ext cx="6280785" cy="3020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31589" y="1331912"/>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Wrap-up</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820346" y="1570295"/>
            <a:ext cx="9770226" cy="922020"/>
          </a:xfrm>
          <a:prstGeom prst="rect">
            <a:avLst/>
          </a:prstGeom>
          <a:noFill/>
        </p:spPr>
        <p:txBody>
          <a:bodyPr wrap="square" rtlCol="0">
            <a:spAutoFit/>
          </a:bodyPr>
          <a:lstStyle/>
          <a:p>
            <a:pPr>
              <a:lnSpc>
                <a:spcPct val="150000"/>
              </a:lnSpc>
            </a:pPr>
            <a:r>
              <a:rPr lang="en-US" sz="3600" b="1" dirty="0">
                <a:solidFill>
                  <a:srgbClr val="FF0000"/>
                </a:solidFill>
              </a:rPr>
              <a:t>Game: What did they ask you?</a:t>
            </a:r>
            <a:endParaRPr lang="en-US" sz="3600" b="1" dirty="0">
              <a:solidFill>
                <a:srgbClr val="FF0000"/>
              </a:solidFill>
            </a:endParaRPr>
          </a:p>
        </p:txBody>
      </p:sp>
      <p:sp>
        <p:nvSpPr>
          <p:cNvPr id="2" name="Text Box 1"/>
          <p:cNvSpPr txBox="1"/>
          <p:nvPr/>
        </p:nvSpPr>
        <p:spPr>
          <a:xfrm>
            <a:off x="575945" y="2437130"/>
            <a:ext cx="11436985" cy="3784600"/>
          </a:xfrm>
          <a:prstGeom prst="rect">
            <a:avLst/>
          </a:prstGeom>
          <a:noFill/>
        </p:spPr>
        <p:txBody>
          <a:bodyPr wrap="square" rtlCol="0" anchor="t">
            <a:spAutoFit/>
          </a:bodyPr>
          <a:p>
            <a:pPr algn="just"/>
            <a:r>
              <a:rPr lang="en-US" sz="3000"/>
              <a:t>- Making a list of people who might ask you questions and what those questions might be: </a:t>
            </a:r>
            <a:r>
              <a:rPr lang="en-US" sz="3000" b="1"/>
              <a:t>a police officer, your mother/father, a teacher, a taxi driver, etc., </a:t>
            </a:r>
            <a:endParaRPr lang="en-US" sz="3000"/>
          </a:p>
          <a:p>
            <a:pPr algn="just"/>
            <a:r>
              <a:rPr lang="en-US" sz="3000"/>
              <a:t>- Then you report something that someone asked,</a:t>
            </a:r>
            <a:r>
              <a:rPr lang="en-US" sz="3000" i="1" u="sng"/>
              <a:t> without revealing</a:t>
            </a:r>
            <a:endParaRPr lang="en-US" sz="3000" i="1" u="sng"/>
          </a:p>
          <a:p>
            <a:pPr algn="just"/>
            <a:r>
              <a:rPr lang="en-US" sz="3000"/>
              <a:t>who it was: </a:t>
            </a:r>
            <a:endParaRPr lang="en-US" sz="3000"/>
          </a:p>
          <a:p>
            <a:pPr algn="just"/>
            <a:r>
              <a:rPr lang="en-US" sz="3000">
                <a:solidFill>
                  <a:schemeClr val="accent5"/>
                </a:solidFill>
              </a:rPr>
              <a:t> + </a:t>
            </a:r>
            <a:r>
              <a:rPr lang="en-US" sz="3000" b="1">
                <a:solidFill>
                  <a:schemeClr val="accent5"/>
                </a:solidFill>
              </a:rPr>
              <a:t>This person asked me if I had my driver’s license. </a:t>
            </a:r>
            <a:endParaRPr lang="en-US" sz="3000" b="1">
              <a:solidFill>
                <a:schemeClr val="accent5"/>
              </a:solidFill>
            </a:endParaRPr>
          </a:p>
          <a:p>
            <a:pPr algn="just"/>
            <a:r>
              <a:rPr lang="en-US" sz="3000"/>
              <a:t>- You must guess it was the police officer: </a:t>
            </a:r>
            <a:r>
              <a:rPr lang="en-US" sz="3000" b="1">
                <a:solidFill>
                  <a:srgbClr val="FF0000"/>
                </a:solidFill>
              </a:rPr>
              <a:t>The police officer asked you if you had your driver’s license.</a:t>
            </a:r>
            <a:endParaRPr lang="en-US" sz="3000" b="1">
              <a:solidFill>
                <a:srgbClr val="FF0000"/>
              </a:solidFill>
            </a:endParaRPr>
          </a:p>
        </p:txBody>
      </p:sp>
      <p:pic>
        <p:nvPicPr>
          <p:cNvPr id="3" name="Content Placeholder 2" descr="tải xuống"/>
          <p:cNvPicPr>
            <a:picLocks noChangeAspect="1"/>
          </p:cNvPicPr>
          <p:nvPr>
            <p:ph idx="1"/>
          </p:nvPr>
        </p:nvPicPr>
        <p:blipFill>
          <a:blip r:embed="rId1"/>
          <a:stretch>
            <a:fillRect/>
          </a:stretch>
        </p:blipFill>
        <p:spPr>
          <a:xfrm>
            <a:off x="7842885" y="1003935"/>
            <a:ext cx="2102485" cy="14884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wipe(down)">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wipe(down)">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wipe(down)">
                                      <p:cBhvr>
                                        <p:cTn id="2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905" y="1905"/>
            <a:ext cx="12192000" cy="1083309"/>
            <a:chOff x="0" y="-3"/>
            <a:chExt cx="12192000" cy="1083309"/>
          </a:xfrm>
        </p:grpSpPr>
        <p:sp>
          <p:nvSpPr>
            <p:cNvPr id="19" name="Round Single Corner Rectangle 18"/>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49944" y="1331913"/>
            <a:ext cx="10815315" cy="461665"/>
          </a:xfrm>
          <a:prstGeom prst="rect">
            <a:avLst/>
          </a:prstGeom>
          <a:noFill/>
          <a:effectLst/>
        </p:spPr>
        <p:txBody>
          <a:bodyPr wrap="square" rtlCol="0">
            <a:spAutoFit/>
          </a:bodyPr>
          <a:lstStyle/>
          <a:p>
            <a:r>
              <a:rPr lang="en-US" sz="2400" b="1" smtClean="0">
                <a:effectLst>
                  <a:glow rad="88900">
                    <a:schemeClr val="bg1"/>
                  </a:glow>
                </a:effectLst>
                <a:latin typeface="Arial" panose="020B0604020202020204" pitchFamily="34" charset="0"/>
                <a:cs typeface="Arial" panose="020B0604020202020204" pitchFamily="34" charset="0"/>
              </a:rPr>
              <a:t>Homework</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6603" y="119539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1149985" y="2056130"/>
            <a:ext cx="9378950" cy="737235"/>
          </a:xfrm>
          <a:prstGeom prst="rect">
            <a:avLst/>
          </a:prstGeom>
          <a:noFill/>
        </p:spPr>
        <p:txBody>
          <a:bodyPr wrap="square" rtlCol="0">
            <a:spAutoFit/>
          </a:bodyPr>
          <a:lstStyle/>
          <a:p>
            <a:pPr>
              <a:lnSpc>
                <a:spcPct val="150000"/>
              </a:lnSpc>
            </a:pPr>
            <a:r>
              <a:rPr lang="en-US" sz="2800"/>
              <a:t>Make 5 sentences by using reported speech (questions).</a:t>
            </a:r>
            <a:endParaRPr lang="en-US" sz="2800"/>
          </a:p>
        </p:txBody>
      </p:sp>
      <p:pic>
        <p:nvPicPr>
          <p:cNvPr id="9" name="Picture 8"/>
          <p:cNvPicPr>
            <a:picLocks noChangeAspect="1"/>
          </p:cNvPicPr>
          <p:nvPr/>
        </p:nvPicPr>
        <p:blipFill>
          <a:blip r:embed="rId1">
            <a:extLst>
              <a:ext uri="{BEBA8EAE-BF5A-486C-A8C5-ECC9F3942E4B}">
                <a14:imgProps xmlns:a14="http://schemas.microsoft.com/office/drawing/2010/main">
                  <a14:imgLayer r:embed="rId2">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6557601" y="3473121"/>
            <a:ext cx="4249429" cy="296526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26233"/>
            <a:ext cx="6096000" cy="646331"/>
          </a:xfrm>
          <a:prstGeom prst="rect">
            <a:avLst/>
          </a:prstGeom>
        </p:spPr>
        <p:txBody>
          <a:bodyPr>
            <a:spAutoFit/>
          </a:bodyPr>
          <a:lstStyle/>
          <a:p>
            <a:pPr algn="ctr"/>
            <a:r>
              <a:rPr lang="en-GB" b="1">
                <a:latin typeface="Calibri" panose="020F0502020204030204" pitchFamily="34" charset="0"/>
              </a:rPr>
              <a:t>Website: </a:t>
            </a:r>
            <a:r>
              <a:rPr lang="en-GB" b="1" i="1" smtClean="0">
                <a:latin typeface="Calibri" panose="020F0502020204030204" pitchFamily="34" charset="0"/>
              </a:rPr>
              <a:t>hoclieu.vn</a:t>
            </a:r>
            <a:endParaRPr lang="en-GB"/>
          </a:p>
          <a:p>
            <a:pPr algn="ctr"/>
            <a:r>
              <a:rPr lang="en-GB" b="1">
                <a:latin typeface="Calibri" panose="020F0502020204030204" pitchFamily="34" charset="0"/>
              </a:rPr>
              <a:t>Fanpage: </a:t>
            </a:r>
            <a:r>
              <a:rPr lang="en-GB" b="1" i="1">
                <a:latin typeface="Calibri" panose="020F0502020204030204" pitchFamily="34" charset="0"/>
              </a:rPr>
              <a:t>facebook.com/sachmem.vn</a:t>
            </a:r>
            <a:r>
              <a:rPr lang="en-GB" b="1" i="1" smtClean="0">
                <a:latin typeface="Calibri" panose="020F0502020204030204" pitchFamily="34" charset="0"/>
              </a:rPr>
              <a:t>/</a:t>
            </a:r>
            <a:endParaRPr lang="en-GB"/>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endParaRPr lang="en-US" sz="3600" b="1" dirty="0">
              <a:solidFill>
                <a:schemeClr val="bg1"/>
              </a:solidFill>
              <a:latin typeface="Myriad Pro" pitchFamily="34" charset="0"/>
            </a:endParaRPr>
          </a:p>
        </p:txBody>
      </p:sp>
      <p:pic>
        <p:nvPicPr>
          <p:cNvPr id="10" name="Picture 5"/>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914652"/>
            <a:ext cx="10274531" cy="2030095"/>
          </a:xfrm>
          <a:prstGeom prst="rect">
            <a:avLst/>
          </a:prstGeom>
          <a:noFill/>
        </p:spPr>
        <p:txBody>
          <a:bodyPr wrap="square" rtlCol="0">
            <a:spAutoFit/>
          </a:bodyPr>
          <a:lstStyle/>
          <a:p>
            <a:pPr>
              <a:lnSpc>
                <a:spcPct val="150000"/>
              </a:lnSpc>
            </a:pPr>
            <a:r>
              <a:rPr lang="en-US" sz="2800" dirty="0"/>
              <a:t>By the end of the lesson, students will be able to:</a:t>
            </a:r>
            <a:endParaRPr lang="en-US" sz="2800" dirty="0"/>
          </a:p>
          <a:p>
            <a:pPr marL="457200" indent="-457200">
              <a:lnSpc>
                <a:spcPct val="150000"/>
              </a:lnSpc>
              <a:buFont typeface="Courier New" panose="02070309020205020404" pitchFamily="49" charset="0"/>
              <a:buChar char="o"/>
            </a:pPr>
            <a:r>
              <a:rPr lang="en-US" sz="2800" dirty="0"/>
              <a:t>Use reported speech to report questions.</a:t>
            </a:r>
            <a:r>
              <a:rPr lang="en-US" sz="2800"/>
              <a:t> </a:t>
            </a:r>
            <a:endParaRPr lang="en-US" sz="2800"/>
          </a:p>
          <a:p>
            <a:pPr>
              <a:lnSpc>
                <a:spcPct val="150000"/>
              </a:lnSpc>
            </a:pP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4435147" y="379976"/>
            <a:ext cx="3948886"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315580" y="2202058"/>
            <a:ext cx="1835914" cy="617607"/>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PRESENTATION</a:t>
            </a:r>
            <a:endParaRPr lang="en-GB" b="1" dirty="0">
              <a:solidFill>
                <a:schemeClr val="tx1"/>
              </a:solidFill>
            </a:endParaRPr>
          </a:p>
        </p:txBody>
      </p:sp>
      <p:sp>
        <p:nvSpPr>
          <p:cNvPr id="18" name="Rounded Rectangle 17"/>
          <p:cNvSpPr/>
          <p:nvPr/>
        </p:nvSpPr>
        <p:spPr>
          <a:xfrm>
            <a:off x="497205" y="3670300"/>
            <a:ext cx="2007870" cy="601345"/>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PRACTICE</a:t>
            </a:r>
            <a:endParaRPr lang="en-GB" b="1" dirty="0">
              <a:solidFill>
                <a:schemeClr val="tx1"/>
              </a:solidFill>
            </a:endParaRPr>
          </a:p>
        </p:txBody>
      </p:sp>
      <p:sp>
        <p:nvSpPr>
          <p:cNvPr id="20" name="Rectangle 19"/>
          <p:cNvSpPr/>
          <p:nvPr/>
        </p:nvSpPr>
        <p:spPr>
          <a:xfrm>
            <a:off x="5588839" y="1234448"/>
            <a:ext cx="5740800" cy="618004"/>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FF0000"/>
                </a:solidFill>
                <a:sym typeface="+mn-ea"/>
              </a:rPr>
              <a:t> Introduce reported speech (questions)</a:t>
            </a:r>
            <a:endParaRPr lang="en-US" b="1" dirty="0">
              <a:solidFill>
                <a:srgbClr val="FF0000"/>
              </a:solidFill>
              <a:sym typeface="+mn-ea"/>
            </a:endParaRPr>
          </a:p>
        </p:txBody>
      </p:sp>
      <p:sp>
        <p:nvSpPr>
          <p:cNvPr id="21" name="Rectangle 20"/>
          <p:cNvSpPr/>
          <p:nvPr/>
        </p:nvSpPr>
        <p:spPr>
          <a:xfrm>
            <a:off x="5570855" y="2204720"/>
            <a:ext cx="5758815" cy="746760"/>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US" dirty="0">
                <a:solidFill>
                  <a:schemeClr val="tx1"/>
                </a:solidFill>
              </a:rPr>
              <a:t>Task 1: Underline the correct word or phrase for each sentence.</a:t>
            </a:r>
            <a:endParaRPr lang="en-US" dirty="0">
              <a:solidFill>
                <a:schemeClr val="tx1"/>
              </a:solidFill>
            </a:endParaRPr>
          </a:p>
        </p:txBody>
      </p:sp>
      <p:sp>
        <p:nvSpPr>
          <p:cNvPr id="22" name="Rectangle 21"/>
          <p:cNvSpPr/>
          <p:nvPr/>
        </p:nvSpPr>
        <p:spPr>
          <a:xfrm>
            <a:off x="5574665" y="3267075"/>
            <a:ext cx="5755005" cy="1694815"/>
          </a:xfrm>
          <a:prstGeom prst="rect">
            <a:avLst/>
          </a:prstGeom>
          <a:solidFill>
            <a:srgbClr val="F7A5A5">
              <a:alpha val="50000"/>
            </a:srgbClr>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2: Put the words and phrases in the correct order to make reported questions.</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3: Change the following questions into reported questions. </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Report the conversation between An and Mai.</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gn="just">
              <a:spcBef>
                <a:spcPts val="0"/>
              </a:spcBef>
              <a:spcAft>
                <a:spcPts val="0"/>
              </a:spcAft>
              <a:buFont typeface="Arial" panose="020B0604020202020204" pitchFamily="34" charset="0"/>
              <a:buChar char="•"/>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Work in pairs.</a:t>
            </a:r>
            <a:endPar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p:txBody>
      </p:sp>
      <p:cxnSp>
        <p:nvCxnSpPr>
          <p:cNvPr id="24" name="Curved Connector 23"/>
          <p:cNvCxnSpPr>
            <a:stCxn id="16" idx="3"/>
            <a:endCxn id="17" idx="0"/>
          </p:cNvCxnSpPr>
          <p:nvPr/>
        </p:nvCxnSpPr>
        <p:spPr>
          <a:xfrm>
            <a:off x="2505075" y="1409065"/>
            <a:ext cx="728980" cy="79311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501140" y="2511425"/>
            <a:ext cx="814705" cy="1158875"/>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cxnSp>
        <p:nvCxnSpPr>
          <p:cNvPr id="26" name="Curved Connector 25"/>
          <p:cNvCxnSpPr>
            <a:stCxn id="18" idx="3"/>
            <a:endCxn id="27" idx="0"/>
          </p:cNvCxnSpPr>
          <p:nvPr/>
        </p:nvCxnSpPr>
        <p:spPr>
          <a:xfrm>
            <a:off x="2505075" y="3971290"/>
            <a:ext cx="1012190" cy="1210310"/>
          </a:xfrm>
          <a:prstGeom prst="curvedConnector2">
            <a:avLst/>
          </a:prstGeom>
          <a:ln w="57150">
            <a:solidFill>
              <a:srgbClr val="7192A9"/>
            </a:solidFill>
            <a:tailEnd type="triangle"/>
          </a:ln>
        </p:spPr>
        <p:style>
          <a:lnRef idx="3">
            <a:schemeClr val="accent6"/>
          </a:lnRef>
          <a:fillRef idx="0">
            <a:schemeClr val="accent6"/>
          </a:fillRef>
          <a:effectRef idx="2">
            <a:schemeClr val="accent6"/>
          </a:effectRef>
          <a:fontRef idx="minor">
            <a:schemeClr val="tx1"/>
          </a:fontRef>
        </p:style>
      </p:cxnSp>
      <p:sp>
        <p:nvSpPr>
          <p:cNvPr id="46" name="TextBox 45"/>
          <p:cNvSpPr txBox="1"/>
          <p:nvPr/>
        </p:nvSpPr>
        <p:spPr>
          <a:xfrm>
            <a:off x="4787234" y="518493"/>
            <a:ext cx="3596799" cy="398780"/>
          </a:xfrm>
          <a:prstGeom prst="rect">
            <a:avLst/>
          </a:prstGeom>
          <a:noFill/>
        </p:spPr>
        <p:txBody>
          <a:bodyPr wrap="square" rtlCol="0">
            <a:spAutoFit/>
          </a:bodyPr>
          <a:lstStyle/>
          <a:p>
            <a:r>
              <a:rPr lang="en-US" sz="2000" b="1" dirty="0">
                <a:solidFill>
                  <a:schemeClr val="bg1"/>
                </a:solidFill>
                <a:sym typeface="+mn-ea"/>
              </a:rPr>
              <a:t>LESSON 3: A CLOSER LOOK 2</a:t>
            </a:r>
            <a:endParaRPr lang="en-US" sz="2000" b="1" dirty="0">
              <a:solidFill>
                <a:schemeClr val="bg1"/>
              </a:solidFill>
            </a:endParaRPr>
          </a:p>
        </p:txBody>
      </p:sp>
      <p:sp>
        <p:nvSpPr>
          <p:cNvPr id="27" name="Rounded Rectangle 26"/>
          <p:cNvSpPr/>
          <p:nvPr/>
        </p:nvSpPr>
        <p:spPr>
          <a:xfrm>
            <a:off x="2598926" y="5181449"/>
            <a:ext cx="1835914" cy="604154"/>
          </a:xfrm>
          <a:prstGeom prst="roundRect">
            <a:avLst/>
          </a:prstGeom>
          <a:solidFill>
            <a:srgbClr val="F37D91"/>
          </a:solidFill>
          <a:ln>
            <a:solidFill>
              <a:srgbClr val="7192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sp>
        <p:nvSpPr>
          <p:cNvPr id="29" name="Rectangle 28"/>
          <p:cNvSpPr/>
          <p:nvPr/>
        </p:nvSpPr>
        <p:spPr>
          <a:xfrm>
            <a:off x="5571059" y="5220856"/>
            <a:ext cx="5740800" cy="684962"/>
          </a:xfrm>
          <a:prstGeom prst="rect">
            <a:avLst/>
          </a:prstGeom>
          <a:solidFill>
            <a:srgbClr val="F7A5A5">
              <a:alpha val="50000"/>
            </a:srgb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solidFill>
                  <a:schemeClr val="tx1"/>
                </a:solidFill>
              </a:rPr>
              <a:t>Wrap-up: </a:t>
            </a:r>
            <a:r>
              <a:rPr lang="en-US" b="1" dirty="0">
                <a:solidFill>
                  <a:srgbClr val="FF0000"/>
                </a:solidFill>
              </a:rPr>
              <a:t>Game</a:t>
            </a:r>
            <a:r>
              <a:rPr lang="en-US" dirty="0">
                <a:solidFill>
                  <a:schemeClr val="tx1"/>
                </a:solidFill>
              </a:rPr>
              <a:t>: </a:t>
            </a:r>
            <a:r>
              <a:rPr lang="en-US" b="1" dirty="0">
                <a:solidFill>
                  <a:schemeClr val="tx1"/>
                </a:solidFill>
              </a:rPr>
              <a:t>What did they ask you?</a:t>
            </a:r>
            <a:endParaRPr lang="en-US" b="1" dirty="0">
              <a:solidFill>
                <a:schemeClr val="tx1"/>
              </a:solidFill>
            </a:endParaRPr>
          </a:p>
          <a:p>
            <a:pPr marL="285750" indent="-285750">
              <a:buFont typeface="Arial" panose="020B0604020202020204" pitchFamily="34" charset="0"/>
              <a:buChar char="•"/>
            </a:pPr>
            <a:r>
              <a:rPr lang="en-US" smtClean="0">
                <a:solidFill>
                  <a:schemeClr val="tx1"/>
                </a:solidFill>
              </a:rPr>
              <a:t>Homework</a:t>
            </a:r>
            <a:endParaRPr lang="en-GB" dirty="0">
              <a:solidFill>
                <a:schemeClr val="tx1"/>
              </a:solidFill>
            </a:endParaRPr>
          </a:p>
        </p:txBody>
      </p:sp>
      <p:pic>
        <p:nvPicPr>
          <p:cNvPr id="30" name="Picture 29"/>
          <p:cNvPicPr>
            <a:picLocks noChangeAspect="1"/>
          </p:cNvPicPr>
          <p:nvPr/>
        </p:nvPicPr>
        <p:blipFill>
          <a:blip r:embed="rId1">
            <a:duotone>
              <a:schemeClr val="accent5">
                <a:shade val="45000"/>
                <a:satMod val="135000"/>
              </a:schemeClr>
              <a:prstClr val="white"/>
            </a:duotone>
            <a:extLst>
              <a:ext uri="{BEBA8EAE-BF5A-486C-A8C5-ECC9F3942E4B}">
                <a14:imgProps xmlns:a14="http://schemas.microsoft.com/office/drawing/2010/main">
                  <a14:imgLayer r:embed="rId2">
                    <a14:imgEffect>
                      <a14:saturation sat="7000"/>
                    </a14:imgEffect>
                  </a14:imgLayer>
                </a14:imgProps>
              </a:ext>
              <a:ext uri="{28A0092B-C50C-407E-A947-70E740481C1C}">
                <a14:useLocalDpi xmlns:a14="http://schemas.microsoft.com/office/drawing/2010/main" val="0"/>
              </a:ext>
            </a:extLst>
          </a:blip>
          <a:stretch>
            <a:fillRect/>
          </a:stretch>
        </p:blipFill>
        <p:spPr>
          <a:xfrm>
            <a:off x="3814243" y="240612"/>
            <a:ext cx="964452" cy="916490"/>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p>
            <a:endParaRPr lang="en-US"/>
          </a:p>
        </p:txBody>
      </p:sp>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0" y="1083306"/>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4"/>
          <p:cNvSpPr txBox="1"/>
          <p:nvPr/>
        </p:nvSpPr>
        <p:spPr>
          <a:xfrm>
            <a:off x="7664472" y="17604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Box 3"/>
          <p:cNvSpPr txBox="1"/>
          <p:nvPr/>
        </p:nvSpPr>
        <p:spPr>
          <a:xfrm>
            <a:off x="1103630" y="2127885"/>
            <a:ext cx="9389110" cy="645160"/>
          </a:xfrm>
          <a:prstGeom prst="rect">
            <a:avLst/>
          </a:prstGeom>
          <a:noFill/>
        </p:spPr>
        <p:txBody>
          <a:bodyPr wrap="square" rtlCol="0">
            <a:spAutoFit/>
          </a:bodyPr>
          <a:p>
            <a:pPr algn="just"/>
            <a:r>
              <a:rPr lang="en-US" sz="3600" b="1" dirty="0">
                <a:solidFill>
                  <a:schemeClr val="tx1"/>
                </a:solidFill>
              </a:rPr>
              <a:t>“How often do you exercise in the morning?”</a:t>
            </a:r>
            <a:endParaRPr lang="en-US" sz="3600" b="1" dirty="0">
              <a:solidFill>
                <a:schemeClr val="tx1"/>
              </a:solidFill>
            </a:endParaRPr>
          </a:p>
        </p:txBody>
      </p:sp>
      <p:sp>
        <p:nvSpPr>
          <p:cNvPr id="9" name="TextBox 4"/>
          <p:cNvSpPr txBox="1"/>
          <p:nvPr/>
        </p:nvSpPr>
        <p:spPr>
          <a:xfrm>
            <a:off x="310515" y="1306195"/>
            <a:ext cx="4349115" cy="922020"/>
          </a:xfrm>
          <a:prstGeom prst="rect">
            <a:avLst/>
          </a:prstGeom>
          <a:noFill/>
        </p:spPr>
        <p:txBody>
          <a:bodyPr wrap="square" rtlCol="0">
            <a:spAutoFit/>
          </a:bodyPr>
          <a:p>
            <a:pPr algn="ctr"/>
            <a:r>
              <a:rPr lang="en-US" sz="5400" b="1" dirty="0">
                <a:solidFill>
                  <a:srgbClr val="C00000"/>
                </a:solidFill>
                <a:effectLst>
                  <a:outerShdw blurRad="38100" dist="38100" dir="2700000" algn="tl">
                    <a:srgbClr val="000000">
                      <a:alpha val="43137"/>
                    </a:srgbClr>
                  </a:outerShdw>
                </a:effectLst>
              </a:rPr>
              <a:t>Questions:</a:t>
            </a:r>
            <a:endParaRPr lang="en-US" sz="5400" b="1" dirty="0">
              <a:solidFill>
                <a:srgbClr val="C00000"/>
              </a:solidFill>
              <a:effectLst>
                <a:outerShdw blurRad="38100" dist="38100" dir="2700000" algn="tl">
                  <a:srgbClr val="000000">
                    <a:alpha val="43137"/>
                  </a:srgbClr>
                </a:outerShdw>
              </a:effectLst>
            </a:endParaRPr>
          </a:p>
        </p:txBody>
      </p:sp>
      <p:sp>
        <p:nvSpPr>
          <p:cNvPr id="10" name="TextBox 3"/>
          <p:cNvSpPr txBox="1"/>
          <p:nvPr/>
        </p:nvSpPr>
        <p:spPr>
          <a:xfrm>
            <a:off x="660400" y="3496945"/>
            <a:ext cx="10693400" cy="1198880"/>
          </a:xfrm>
          <a:prstGeom prst="rect">
            <a:avLst/>
          </a:prstGeom>
          <a:noFill/>
        </p:spPr>
        <p:txBody>
          <a:bodyPr wrap="square" rtlCol="0">
            <a:spAutoFit/>
          </a:bodyPr>
          <a:p>
            <a:pPr algn="just"/>
            <a:r>
              <a:rPr lang="en-US" sz="3600" b="1" dirty="0">
                <a:solidFill>
                  <a:schemeClr val="tx1"/>
                </a:solidFill>
              </a:rPr>
              <a:t>=&gt; “I asked …. how often he/she did exercise in the morning.”</a:t>
            </a:r>
            <a:endParaRPr lang="en-US" sz="3600" b="1" dirty="0">
              <a:solidFill>
                <a:schemeClr val="tx1"/>
              </a:solidFill>
            </a:endParaRPr>
          </a:p>
        </p:txBody>
      </p:sp>
      <p:cxnSp>
        <p:nvCxnSpPr>
          <p:cNvPr id="11" name="Straight Connector 10"/>
          <p:cNvCxnSpPr/>
          <p:nvPr/>
        </p:nvCxnSpPr>
        <p:spPr>
          <a:xfrm>
            <a:off x="1426210" y="2712720"/>
            <a:ext cx="3337560" cy="317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792605" y="4074160"/>
            <a:ext cx="1192530" cy="1841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3787140" y="4063365"/>
            <a:ext cx="4383405" cy="1651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TextBox 3"/>
          <p:cNvSpPr txBox="1"/>
          <p:nvPr/>
        </p:nvSpPr>
        <p:spPr>
          <a:xfrm>
            <a:off x="1528445" y="4845050"/>
            <a:ext cx="9389110" cy="645160"/>
          </a:xfrm>
          <a:prstGeom prst="rect">
            <a:avLst/>
          </a:prstGeom>
          <a:noFill/>
        </p:spPr>
        <p:txBody>
          <a:bodyPr wrap="square" rtlCol="0">
            <a:spAutoFit/>
          </a:bodyPr>
          <a:p>
            <a:pPr algn="just"/>
            <a:r>
              <a:rPr lang="en-US" sz="3600" b="1" dirty="0">
                <a:solidFill>
                  <a:schemeClr val="tx1"/>
                </a:solidFill>
              </a:rPr>
              <a:t>Present tense -&gt; past tense</a:t>
            </a:r>
            <a:endParaRPr lang="en-US" sz="3600" b="1" dirty="0">
              <a:solidFill>
                <a:schemeClr val="tx1"/>
              </a:solidFill>
            </a:endParaRPr>
          </a:p>
        </p:txBody>
      </p:sp>
      <p:sp>
        <p:nvSpPr>
          <p:cNvPr id="19" name="TextBox 3"/>
          <p:cNvSpPr txBox="1"/>
          <p:nvPr/>
        </p:nvSpPr>
        <p:spPr>
          <a:xfrm>
            <a:off x="1482725" y="5476875"/>
            <a:ext cx="9389110" cy="645160"/>
          </a:xfrm>
          <a:prstGeom prst="rect">
            <a:avLst/>
          </a:prstGeom>
          <a:noFill/>
        </p:spPr>
        <p:txBody>
          <a:bodyPr wrap="square" rtlCol="0">
            <a:spAutoFit/>
          </a:bodyPr>
          <a:p>
            <a:pPr algn="just"/>
            <a:r>
              <a:rPr lang="en-US" sz="3600" b="1" dirty="0">
                <a:solidFill>
                  <a:schemeClr val="tx1"/>
                </a:solidFill>
              </a:rPr>
              <a:t>Now, look at the Remember box (p.127)</a:t>
            </a:r>
            <a:endParaRPr lang="en-US" sz="36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circle(in)">
                                      <p:cBhvr>
                                        <p:cTn id="32" dur="20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7">
                                            <p:txEl>
                                              <p:pRg st="0" end="0"/>
                                            </p:txEl>
                                          </p:spTgt>
                                        </p:tgtEl>
                                        <p:attrNameLst>
                                          <p:attrName>style.visibility</p:attrName>
                                        </p:attrNameLst>
                                      </p:cBhvr>
                                      <p:to>
                                        <p:strVal val="visible"/>
                                      </p:to>
                                    </p:set>
                                    <p:animEffect transition="in" filter="circle(in)">
                                      <p:cBhvr>
                                        <p:cTn id="37" dur="2000"/>
                                        <p:tgtEl>
                                          <p:spTgt spid="17">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circle(in)">
                                      <p:cBhvr>
                                        <p:cTn id="42" dur="20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9">
                                            <p:txEl>
                                              <p:pRg st="0" end="0"/>
                                            </p:txEl>
                                          </p:spTgt>
                                        </p:tgtEl>
                                        <p:attrNameLst>
                                          <p:attrName>style.visibility</p:attrName>
                                        </p:attrNameLst>
                                      </p:cBhvr>
                                      <p:to>
                                        <p:strVal val="visible"/>
                                      </p:to>
                                    </p:set>
                                    <p:animEffect transition="in" filter="circle(in)">
                                      <p:cBhvr>
                                        <p:cTn id="4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 grpId="0"/>
      <p:bldP spid="10" grpId="1"/>
      <p:bldP spid="17" grpId="0"/>
      <p:bldP spid="17" grpId="1"/>
      <p:bldP spid="19" grpId="0"/>
      <p:bldP spid="19"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9" name="TextBox 3"/>
          <p:cNvSpPr txBox="1"/>
          <p:nvPr/>
        </p:nvSpPr>
        <p:spPr>
          <a:xfrm>
            <a:off x="459105" y="2103120"/>
            <a:ext cx="4948555" cy="645160"/>
          </a:xfrm>
          <a:prstGeom prst="rect">
            <a:avLst/>
          </a:prstGeom>
          <a:noFill/>
        </p:spPr>
        <p:txBody>
          <a:bodyPr wrap="square" rtlCol="0">
            <a:spAutoFit/>
          </a:bodyPr>
          <a:p>
            <a:pPr algn="just"/>
            <a:r>
              <a:rPr lang="en-US" sz="3600" b="1" dirty="0">
                <a:solidFill>
                  <a:schemeClr val="tx1"/>
                </a:solidFill>
              </a:rPr>
              <a:t>Remember box (p.127)</a:t>
            </a:r>
            <a:endParaRPr lang="en-US" sz="3600" b="1" dirty="0">
              <a:solidFill>
                <a:schemeClr val="tx1"/>
              </a:solidFill>
            </a:endParaRPr>
          </a:p>
        </p:txBody>
      </p:sp>
      <p:pic>
        <p:nvPicPr>
          <p:cNvPr id="3" name="Content Placeholder 2"/>
          <p:cNvPicPr>
            <a:picLocks noChangeAspect="1"/>
          </p:cNvPicPr>
          <p:nvPr>
            <p:ph idx="1"/>
          </p:nvPr>
        </p:nvPicPr>
        <p:blipFill>
          <a:blip r:embed="rId1"/>
          <a:stretch>
            <a:fillRect/>
          </a:stretch>
        </p:blipFill>
        <p:spPr>
          <a:xfrm>
            <a:off x="6029960" y="1057910"/>
            <a:ext cx="5163185" cy="6393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37" name="Group 36"/>
          <p:cNvGrpSpPr/>
          <p:nvPr/>
        </p:nvGrpSpPr>
        <p:grpSpPr>
          <a:xfrm>
            <a:off x="64770" y="32385"/>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64770" y="111569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64770" y="111569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https://www.youtube.com/watch?v=g2C7-nLkZ8I</a:t>
            </a:r>
            <a:endParaRPr lang="en-US"/>
          </a:p>
        </p:txBody>
      </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4"/>
          <p:cNvSpPr txBox="1"/>
          <p:nvPr/>
        </p:nvSpPr>
        <p:spPr>
          <a:xfrm>
            <a:off x="7729242" y="2084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4"/>
          <p:cNvSpPr txBox="1"/>
          <p:nvPr/>
        </p:nvSpPr>
        <p:spPr>
          <a:xfrm>
            <a:off x="267335" y="1115695"/>
            <a:ext cx="6665595" cy="1753235"/>
          </a:xfrm>
          <a:prstGeom prst="rect">
            <a:avLst/>
          </a:prstGeom>
          <a:noFill/>
          <a:ln>
            <a:gradFill>
              <a:gsLst>
                <a:gs pos="0">
                  <a:srgbClr val="FE4444"/>
                </a:gs>
                <a:gs pos="100000">
                  <a:srgbClr val="832B2B"/>
                </a:gs>
              </a:gsLst>
            </a:gradFill>
          </a:ln>
        </p:spPr>
        <p:txBody>
          <a:bodyPr wrap="square" rtlCol="0">
            <a:spAutoFit/>
          </a:bodyPr>
          <a:p>
            <a:pPr algn="ctr"/>
            <a:r>
              <a:rPr lang="en-US" sz="5400" b="1" dirty="0">
                <a:solidFill>
                  <a:srgbClr val="C00000"/>
                </a:solidFill>
                <a:effectLst>
                  <a:outerShdw blurRad="38100" dist="38100" dir="2700000" algn="tl">
                    <a:srgbClr val="000000">
                      <a:alpha val="43137"/>
                    </a:srgbClr>
                  </a:outerShdw>
                </a:effectLst>
              </a:rPr>
              <a:t>Watch video clip:</a:t>
            </a:r>
            <a:endParaRPr lang="en-US" sz="5400" b="1" dirty="0">
              <a:solidFill>
                <a:srgbClr val="C00000"/>
              </a:solidFill>
              <a:effectLst>
                <a:outerShdw blurRad="38100" dist="38100" dir="2700000" algn="tl">
                  <a:srgbClr val="000000">
                    <a:alpha val="43137"/>
                  </a:srgbClr>
                </a:outerShdw>
              </a:effectLst>
            </a:endParaRPr>
          </a:p>
          <a:p>
            <a:pPr algn="ctr"/>
            <a:r>
              <a:rPr lang="en-US" sz="5400" b="1" dirty="0">
                <a:solidFill>
                  <a:srgbClr val="C00000"/>
                </a:solidFill>
                <a:effectLst>
                  <a:outerShdw blurRad="38100" dist="38100" dir="2700000" algn="tl">
                    <a:srgbClr val="000000">
                      <a:alpha val="43137"/>
                    </a:srgbClr>
                  </a:outerShdw>
                </a:effectLst>
              </a:rPr>
              <a:t> </a:t>
            </a:r>
            <a:endParaRPr lang="en-US" sz="5400" b="1" dirty="0">
              <a:solidFill>
                <a:srgbClr val="C00000"/>
              </a:solidFill>
              <a:effectLst>
                <a:outerShdw blurRad="38100" dist="38100" dir="2700000" algn="tl">
                  <a:srgbClr val="000000">
                    <a:alpha val="43137"/>
                  </a:srgbClr>
                </a:outerShdw>
              </a:effectLst>
            </a:endParaRPr>
          </a:p>
        </p:txBody>
      </p:sp>
      <p:pic>
        <p:nvPicPr>
          <p:cNvPr id="3" name="Reported Speech 5- Reporting questions">
            <a:hlinkClick r:id="" action="ppaction://media"/>
          </p:cNvPr>
          <p:cNvPicPr>
            <a:picLocks noChangeAspect="1"/>
          </p:cNvPicPr>
          <p:nvPr>
            <p:ph idx="1"/>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731010" y="2116455"/>
            <a:ext cx="9020810" cy="50342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37" name="Group 36"/>
          <p:cNvGrpSpPr/>
          <p:nvPr/>
        </p:nvGrpSpPr>
        <p:grpSpPr>
          <a:xfrm>
            <a:off x="64770" y="32385"/>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64770" y="111569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a:spLocks noGrp="1" noRot="1" noChangeAspect="1" noMove="1" noResize="1" noEditPoints="1" noAdjustHandles="1" noChangeArrowheads="1" noChangeShapeType="1" noTextEdit="1"/>
          </p:cNvSpPr>
          <p:nvPr/>
        </p:nvSpPr>
        <p:spPr>
          <a:xfrm>
            <a:off x="64770" y="1115691"/>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https://www.youtube.com/watch?v=g2C7-nLkZ8I</a:t>
            </a:r>
            <a:endParaRPr lang="en-US"/>
          </a:p>
        </p:txBody>
      </p:sp>
      <p:sp>
        <p:nvSpPr>
          <p:cNvPr id="15" name="TextBox 14"/>
          <p:cNvSpPr txBox="1"/>
          <p:nvPr/>
        </p:nvSpPr>
        <p:spPr>
          <a:xfrm>
            <a:off x="591842" y="207799"/>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4"/>
          <p:cNvSpPr txBox="1"/>
          <p:nvPr/>
        </p:nvSpPr>
        <p:spPr>
          <a:xfrm>
            <a:off x="7729242" y="208434"/>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2</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7" name="TextBox 3"/>
          <p:cNvSpPr txBox="1"/>
          <p:nvPr/>
        </p:nvSpPr>
        <p:spPr>
          <a:xfrm>
            <a:off x="1064260" y="1996440"/>
            <a:ext cx="9389110" cy="645160"/>
          </a:xfrm>
          <a:prstGeom prst="rect">
            <a:avLst/>
          </a:prstGeom>
          <a:noFill/>
        </p:spPr>
        <p:txBody>
          <a:bodyPr wrap="square" rtlCol="0">
            <a:spAutoFit/>
          </a:bodyPr>
          <a:p>
            <a:pPr algn="just"/>
            <a:r>
              <a:rPr lang="en-US" sz="3600" b="1" dirty="0">
                <a:solidFill>
                  <a:schemeClr val="tx1"/>
                </a:solidFill>
              </a:rPr>
              <a:t>How we use reported speech (Questions)?</a:t>
            </a:r>
            <a:endParaRPr lang="en-US" sz="3600" b="1" dirty="0">
              <a:solidFill>
                <a:schemeClr val="tx1"/>
              </a:solidFill>
            </a:endParaRPr>
          </a:p>
        </p:txBody>
      </p:sp>
      <p:sp>
        <p:nvSpPr>
          <p:cNvPr id="19" name="TextBox 3"/>
          <p:cNvSpPr txBox="1"/>
          <p:nvPr/>
        </p:nvSpPr>
        <p:spPr>
          <a:xfrm>
            <a:off x="1087755" y="2724785"/>
            <a:ext cx="9389110" cy="645160"/>
          </a:xfrm>
          <a:prstGeom prst="rect">
            <a:avLst/>
          </a:prstGeom>
          <a:noFill/>
        </p:spPr>
        <p:txBody>
          <a:bodyPr wrap="square" rtlCol="0">
            <a:spAutoFit/>
          </a:bodyPr>
          <a:p>
            <a:pPr algn="just"/>
            <a:r>
              <a:rPr lang="en-US" sz="3600" b="1" dirty="0">
                <a:solidFill>
                  <a:schemeClr val="tx1"/>
                </a:solidFill>
              </a:rPr>
              <a:t>Now, look at the Remember box (p.127)</a:t>
            </a:r>
            <a:endParaRPr lang="en-US" sz="3600" b="1"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Effect transition="in" filter="circle(in)">
                                      <p:cBhvr>
                                        <p:cTn id="7"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1"/>
      <p:bldP spid="1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p>
            <a:endParaRPr lang="en-US"/>
          </a:p>
        </p:txBody>
      </p:sp>
      <p:grpSp>
        <p:nvGrpSpPr>
          <p:cNvPr id="37" name="Group 36"/>
          <p:cNvGrpSpPr/>
          <p:nvPr/>
        </p:nvGrpSpPr>
        <p:grpSpPr>
          <a:xfrm>
            <a:off x="0" y="0"/>
            <a:ext cx="12192000" cy="1083309"/>
            <a:chOff x="0" y="-3"/>
            <a:chExt cx="12192000" cy="1083309"/>
          </a:xfrm>
        </p:grpSpPr>
        <p:sp>
          <p:nvSpPr>
            <p:cNvPr id="38" name="Round Single Corner Rectangle 37"/>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ound Single Corner Rectangle 38"/>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ound Single Corner Rectangle 39"/>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useBgFill="1">
        <p:nvSpPr>
          <p:cNvPr id="18" name="Rectangle 17"/>
          <p:cNvSpPr>
            <a:spLocks noGrp="1" noRot="1" noChangeAspect="1" noMove="1" noResize="1" noEditPoints="1" noAdjustHandles="1" noChangeArrowheads="1" noChangeShapeType="1" noTextEdit="1"/>
          </p:cNvSpPr>
          <p:nvPr/>
        </p:nvSpPr>
        <p:spPr>
          <a:xfrm>
            <a:off x="0" y="1083306"/>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527072" y="17541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4"/>
          <p:cNvSpPr txBox="1"/>
          <p:nvPr/>
        </p:nvSpPr>
        <p:spPr>
          <a:xfrm>
            <a:off x="7664472" y="176049"/>
            <a:ext cx="4132696" cy="645160"/>
          </a:xfrm>
          <a:prstGeom prst="rect">
            <a:avLst/>
          </a:prstGeom>
          <a:noFill/>
          <a:effectLst/>
        </p:spPr>
        <p:txBody>
          <a:bodyPr wrap="square" rtlCol="0">
            <a:spAutoFit/>
          </a:bodyPr>
          <a:p>
            <a:r>
              <a:rPr lang="en-US" sz="3600" b="1" dirty="0">
                <a:effectLst>
                  <a:glow rad="88900">
                    <a:schemeClr val="bg1"/>
                  </a:glow>
                </a:effectLst>
                <a:latin typeface="Arial" panose="020B0604020202020204" pitchFamily="34" charset="0"/>
                <a:cs typeface="Arial" panose="020B0604020202020204" pitchFamily="34" charset="0"/>
              </a:rPr>
              <a:t>OPTION 1</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9" name="TextBox 3"/>
          <p:cNvSpPr txBox="1"/>
          <p:nvPr/>
        </p:nvSpPr>
        <p:spPr>
          <a:xfrm>
            <a:off x="459105" y="2103120"/>
            <a:ext cx="4948555" cy="645160"/>
          </a:xfrm>
          <a:prstGeom prst="rect">
            <a:avLst/>
          </a:prstGeom>
          <a:noFill/>
        </p:spPr>
        <p:txBody>
          <a:bodyPr wrap="square" rtlCol="0">
            <a:spAutoFit/>
          </a:bodyPr>
          <a:p>
            <a:pPr algn="just"/>
            <a:r>
              <a:rPr lang="en-US" sz="3600" b="1" dirty="0">
                <a:solidFill>
                  <a:schemeClr val="tx1"/>
                </a:solidFill>
              </a:rPr>
              <a:t>Remember box (p.127)</a:t>
            </a:r>
            <a:endParaRPr lang="en-US" sz="3600" b="1" dirty="0">
              <a:solidFill>
                <a:schemeClr val="tx1"/>
              </a:solidFill>
            </a:endParaRPr>
          </a:p>
        </p:txBody>
      </p:sp>
      <p:pic>
        <p:nvPicPr>
          <p:cNvPr id="3" name="Content Placeholder 2"/>
          <p:cNvPicPr>
            <a:picLocks noChangeAspect="1"/>
          </p:cNvPicPr>
          <p:nvPr>
            <p:ph idx="1"/>
          </p:nvPr>
        </p:nvPicPr>
        <p:blipFill>
          <a:blip r:embed="rId1"/>
          <a:stretch>
            <a:fillRect/>
          </a:stretch>
        </p:blipFill>
        <p:spPr>
          <a:xfrm>
            <a:off x="6029960" y="1057910"/>
            <a:ext cx="5163185" cy="63938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circle(in)">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xEl>
                                              <p:pRg st="0" end="0"/>
                                            </p:txEl>
                                          </p:spTgt>
                                        </p:tgtEl>
                                        <p:attrNameLst>
                                          <p:attrName>style.visibility</p:attrName>
                                        </p:attrNameLst>
                                      </p:cBhvr>
                                      <p:to>
                                        <p:strVal val="visible"/>
                                      </p:to>
                                    </p:set>
                                    <p:animEffect transition="in" filter="circle(in)">
                                      <p:cBhvr>
                                        <p:cTn id="12" dur="20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tags/tag1.xml><?xml version="1.0" encoding="utf-8"?>
<p:tagLst xmlns:p="http://schemas.openxmlformats.org/presentationml/2006/main">
  <p:tag name="KSO_WM_MEDIACOVER_FLAG" val="1"/>
  <p:tag name="KSO_WM_UNIT_MEDIACOVER_BTN_STATE" val="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5876</Words>
  <Application>WPS Presentation</Application>
  <PresentationFormat>Widescreen</PresentationFormat>
  <Paragraphs>252</Paragraphs>
  <Slides>22</Slides>
  <Notes>13</Notes>
  <HiddenSlides>0</HiddenSlides>
  <MMClips>6</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Arial</vt:lpstr>
      <vt:lpstr>SimSun</vt:lpstr>
      <vt:lpstr>Wingdings</vt:lpstr>
      <vt:lpstr>Myriad Pro</vt:lpstr>
      <vt:lpstr>Segoe Print</vt:lpstr>
      <vt:lpstr>Courier New</vt:lpstr>
      <vt:lpstr>Adobe Gothic Std B</vt:lpstr>
      <vt:lpstr>Yu Gothic UI Semibold</vt:lpstr>
      <vt:lpstr>Calibri</vt:lpstr>
      <vt:lpstr>EF Circular Latin</vt:lpstr>
      <vt:lpstr>Microsoft YaHei</vt:lpstr>
      <vt:lpstr>Arial Unicode MS</vt:lpstr>
      <vt:lpstr>Calibri Light</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Sang</cp:lastModifiedBy>
  <cp:revision>218</cp:revision>
  <dcterms:created xsi:type="dcterms:W3CDTF">2020-12-09T02:04:00Z</dcterms:created>
  <dcterms:modified xsi:type="dcterms:W3CDTF">2023-02-08T07:46:29Z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61CBA64395B3416883B3918E27C1C585</vt:lpwstr>
  </property>
  <property fmtid="{D5CDD505-2E9C-101B-9397-08002B2CF9AE}" pid="3" name="KSOProductBuildVer">
    <vt:lpwstr>1033-11.2.0.11440</vt:lpwstr>
  </property>
</Properties>
</file>