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1" r:id="rId3"/>
    <p:sldId id="256" r:id="rId5"/>
    <p:sldId id="398" r:id="rId6"/>
    <p:sldId id="302" r:id="rId7"/>
    <p:sldId id="433" r:id="rId8"/>
    <p:sldId id="480" r:id="rId9"/>
    <p:sldId id="418" r:id="rId10"/>
    <p:sldId id="481" r:id="rId11"/>
    <p:sldId id="482" r:id="rId12"/>
    <p:sldId id="419" r:id="rId13"/>
    <p:sldId id="483" r:id="rId14"/>
    <p:sldId id="484" r:id="rId15"/>
    <p:sldId id="485" r:id="rId16"/>
    <p:sldId id="486" r:id="rId17"/>
    <p:sldId id="487" r:id="rId18"/>
    <p:sldId id="488" r:id="rId19"/>
    <p:sldId id="33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B21313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894" y="96"/>
      </p:cViewPr>
      <p:guideLst>
        <p:guide orient="horz" pos="2129"/>
        <p:guide pos="39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phldr="0" custT="1"/>
      <dgm:spPr>
        <a:solidFill>
          <a:srgbClr val="EF4B66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dirty="0">
              <a:solidFill>
                <a:schemeClr val="bg1"/>
              </a:solidFill>
            </a:rPr>
            <a:t>EVERYDAY ENGLISH</a:t>
          </a:r>
          <a:r>
            <a:rPr lang="en-US" sz="4000" dirty="0">
              <a:solidFill>
                <a:schemeClr val="bg1"/>
              </a:solidFill>
            </a:rPr>
            <a:t/>
          </a:r>
          <a:endParaRPr lang="en-US" sz="4000" dirty="0">
            <a:solidFill>
              <a:schemeClr val="bg1"/>
            </a:solidFill>
          </a:endParaRPr>
        </a:p>
      </dgm:t>
    </dgm:pt>
    <dgm:pt modelId="{5F988EE9-51EC-4EE7-9568-746F6FAF90B9}" cxnId="{4B6317C9-01F1-4CD1-953A-2982660B6AB0}" type="parTrans">
      <dgm:prSet/>
      <dgm:spPr/>
      <dgm:t>
        <a:bodyPr/>
        <a:lstStyle/>
        <a:p>
          <a:endParaRPr lang="en-US"/>
        </a:p>
      </dgm:t>
    </dgm:pt>
    <dgm:pt modelId="{3591CDED-9223-497A-B3C9-B81FBCAA605A}" cxnId="{4B6317C9-01F1-4CD1-953A-2982660B6AB0}" type="sibTrans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phldr="0" custT="1"/>
      <dgm:spPr>
        <a:solidFill>
          <a:srgbClr val="7192A9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dirty="0">
              <a:solidFill>
                <a:schemeClr val="bg1"/>
              </a:solidFill>
            </a:rPr>
            <a:t>THREE</a:t>
          </a:r>
          <a:r>
            <a:rPr lang="en-US" sz="4000" dirty="0">
              <a:solidFill>
                <a:schemeClr val="bg1"/>
              </a:solidFill>
            </a:rPr>
            <a:t> </a:t>
          </a:r>
          <a:r>
            <a:rPr lang="en-US" sz="4000" dirty="0">
              <a:solidFill>
                <a:schemeClr val="bg1"/>
              </a:solidFill>
            </a:rPr>
            <a:t>PLANETS IN </a:t>
          </a:r>
          <a:r>
            <a:rPr lang="en-US" sz="4000" dirty="0">
              <a:solidFill>
                <a:schemeClr val="bg1"/>
              </a:solidFill>
            </a:rPr>
            <a:t>THE SOLAR SYSTEM.</a:t>
          </a:r>
          <a:r>
            <a:rPr lang="en-US" sz="4000" dirty="0">
              <a:solidFill>
                <a:schemeClr val="bg1"/>
              </a:solidFill>
            </a:rPr>
            <a:t/>
          </a:r>
          <a:endParaRPr lang="en-US" sz="4000" dirty="0">
            <a:solidFill>
              <a:schemeClr val="bg1"/>
            </a:solidFill>
          </a:endParaRPr>
        </a:p>
      </dgm:t>
    </dgm:pt>
    <dgm:pt modelId="{D2AE03E2-B7A0-4215-A479-8E2362289AC7}" cxnId="{B02C4CB4-7D2A-4A42-9B27-AC4B058D0029}" type="parTrans">
      <dgm:prSet/>
      <dgm:spPr/>
      <dgm:t>
        <a:bodyPr/>
        <a:lstStyle/>
        <a:p>
          <a:endParaRPr lang="en-US"/>
        </a:p>
      </dgm:t>
    </dgm:pt>
    <dgm:pt modelId="{34F2DE42-EDD4-4621-BF87-4CD56614359F}" cxnId="{B02C4CB4-7D2A-4A42-9B27-AC4B058D0029}" type="sibTrans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Cnt="0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Cnt="0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B6317C9-01F1-4CD1-953A-2982660B6AB0}" srcId="{AAA37794-5E27-4DDA-B12E-298686F5888D}" destId="{8AE4A381-C505-4165-B0F6-72A547C19C85}" srcOrd="0" destOrd="0" parTransId="{5F988EE9-51EC-4EE7-9568-746F6FAF90B9}" sibTransId="{3591CDED-9223-497A-B3C9-B81FBCAA605A}"/>
    <dgm:cxn modelId="{B02C4CB4-7D2A-4A42-9B27-AC4B058D0029}" srcId="{AAA37794-5E27-4DDA-B12E-298686F5888D}" destId="{08FBC75F-95AC-4B05-95BF-E110BC13302B}" srcOrd="1" destOrd="0" parTransId="{D2AE03E2-B7A0-4215-A479-8E2362289AC7}" sibTransId="{34F2DE42-EDD4-4621-BF87-4CD56614359F}"/>
    <dgm:cxn modelId="{DBF14C73-F001-4A1A-BBE6-B92D5ABFCFB4}" type="presOf" srcId="{AAA37794-5E27-4DDA-B12E-298686F5888D}" destId="{BEBFA14B-9B40-4103-84A4-38ECEF66E937}" srcOrd="0" destOrd="0" presId="urn:microsoft.com/office/officeart/2005/8/layout/list1"/>
    <dgm:cxn modelId="{6711B6EE-C6F4-4A46-AAF3-77D11BB629E6}" type="presParOf" srcId="{BEBFA14B-9B40-4103-84A4-38ECEF66E937}" destId="{65BDE73A-EF1C-4F0B-B738-EC9506EC3EB6}" srcOrd="0" destOrd="0" presId="urn:microsoft.com/office/officeart/2005/8/layout/list1"/>
    <dgm:cxn modelId="{0801C42A-59C8-414C-B762-D7053D6F8D32}" type="presParOf" srcId="{65BDE73A-EF1C-4F0B-B738-EC9506EC3EB6}" destId="{39089052-8674-4477-9BFB-07FBFFFFD8C8}" srcOrd="0" destOrd="0" presId="urn:microsoft.com/office/officeart/2005/8/layout/list1"/>
    <dgm:cxn modelId="{08878625-C8D4-42DB-809C-25A35A39BF67}" type="presOf" srcId="{8AE4A381-C505-4165-B0F6-72A547C19C85}" destId="{39089052-8674-4477-9BFB-07FBFFFFD8C8}" srcOrd="0" destOrd="0" presId="urn:microsoft.com/office/officeart/2005/8/layout/list1"/>
    <dgm:cxn modelId="{CB4C780D-F62E-49C8-855D-0E6E091B9BE6}" type="presParOf" srcId="{65BDE73A-EF1C-4F0B-B738-EC9506EC3EB6}" destId="{EF919B30-8E50-4BE5-BFF9-A011BC59CF55}" srcOrd="1" destOrd="0" presId="urn:microsoft.com/office/officeart/2005/8/layout/list1"/>
    <dgm:cxn modelId="{2281BEC2-D69A-4344-A5AC-7CC767DB0BA6}" type="presOf" srcId="{8AE4A381-C505-4165-B0F6-72A547C19C85}" destId="{EF919B30-8E50-4BE5-BFF9-A011BC59CF55}" srcOrd="0" destOrd="0" presId="urn:microsoft.com/office/officeart/2005/8/layout/list1"/>
    <dgm:cxn modelId="{2ABA813F-C6EA-4A46-8C3B-F0D6D77EA7FE}" type="presParOf" srcId="{BEBFA14B-9B40-4103-84A4-38ECEF66E937}" destId="{F8662491-2000-4CC6-BEEC-D1859AFD2268}" srcOrd="1" destOrd="0" presId="urn:microsoft.com/office/officeart/2005/8/layout/list1"/>
    <dgm:cxn modelId="{2B9B2DC7-3DF5-40B1-BAA9-F39BC488FF74}" type="presParOf" srcId="{BEBFA14B-9B40-4103-84A4-38ECEF66E937}" destId="{E928C619-1DE9-419E-A5FA-3C9A247B8E43}" srcOrd="2" destOrd="0" presId="urn:microsoft.com/office/officeart/2005/8/layout/list1"/>
    <dgm:cxn modelId="{B3AAADE7-B343-425C-9CE5-8A48A14CA566}" type="presParOf" srcId="{BEBFA14B-9B40-4103-84A4-38ECEF66E937}" destId="{39270468-BD01-4F24-9A98-60E7CF789B54}" srcOrd="3" destOrd="0" presId="urn:microsoft.com/office/officeart/2005/8/layout/list1"/>
    <dgm:cxn modelId="{C190D007-0F87-46E2-A963-FFD13B42C707}" type="presParOf" srcId="{BEBFA14B-9B40-4103-84A4-38ECEF66E937}" destId="{5A649B72-39A4-4A84-8236-B0BF3AC76109}" srcOrd="4" destOrd="0" presId="urn:microsoft.com/office/officeart/2005/8/layout/list1"/>
    <dgm:cxn modelId="{5548DD0B-84DE-476F-A909-E7C356590A0E}" type="presParOf" srcId="{5A649B72-39A4-4A84-8236-B0BF3AC76109}" destId="{667686F2-9BA3-4B10-A5F2-38ECCD6CCAB1}" srcOrd="0" destOrd="4" presId="urn:microsoft.com/office/officeart/2005/8/layout/list1"/>
    <dgm:cxn modelId="{F41F7A8F-6DF6-430B-A83D-1726A6445042}" type="presOf" srcId="{08FBC75F-95AC-4B05-95BF-E110BC13302B}" destId="{667686F2-9BA3-4B10-A5F2-38ECCD6CCAB1}" srcOrd="0" destOrd="0" presId="urn:microsoft.com/office/officeart/2005/8/layout/list1"/>
    <dgm:cxn modelId="{7FAFCA8D-6FBB-4765-BACB-ADA52D52967B}" type="presParOf" srcId="{5A649B72-39A4-4A84-8236-B0BF3AC76109}" destId="{B45E6B02-74BC-4456-B7B1-4DD6C1455987}" srcOrd="1" destOrd="4" presId="urn:microsoft.com/office/officeart/2005/8/layout/list1"/>
    <dgm:cxn modelId="{E334B48A-6DE1-4CF4-AF05-9DB380363128}" type="presOf" srcId="{08FBC75F-95AC-4B05-95BF-E110BC13302B}" destId="{B45E6B02-74BC-4456-B7B1-4DD6C1455987}" srcOrd="0" destOrd="0" presId="urn:microsoft.com/office/officeart/2005/8/layout/list1"/>
    <dgm:cxn modelId="{392D06E6-5A14-4247-8C88-EAEB4941E69D}" type="presParOf" srcId="{BEBFA14B-9B40-4103-84A4-38ECEF66E937}" destId="{22519622-4D32-44DB-990E-774C307AAEA0}" srcOrd="5" destOrd="0" presId="urn:microsoft.com/office/officeart/2005/8/layout/list1"/>
    <dgm:cxn modelId="{222D42D4-AADE-4693-9381-E13932FFCB3F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757795" cy="3194685"/>
        <a:chOff x="0" y="0"/>
        <a:chExt cx="7757795" cy="3194685"/>
      </a:xfrm>
    </dsp:grpSpPr>
    <dsp:sp modelId="{E928C619-1DE9-419E-A5FA-3C9A247B8E43}">
      <dsp:nvSpPr>
        <dsp:cNvPr id="5" name="Rectangles 4"/>
        <dsp:cNvSpPr/>
      </dsp:nvSpPr>
      <dsp:spPr bwMode="white">
        <a:xfrm>
          <a:off x="0" y="565043"/>
          <a:ext cx="7757795" cy="932400"/>
        </a:xfrm>
        <a:prstGeom prst="rect">
          <a:avLst/>
        </a:prstGeom>
      </dsp:spPr>
      <dsp:style>
        <a:lnRef idx="1">
          <a:schemeClr val="accent2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02091" tIns="770636" rIns="602091" bIns="263144" anchor="t"/>
        <a:lstStyle>
          <a:lvl1pPr algn="l">
            <a:defRPr sz="3700"/>
          </a:lvl1pPr>
          <a:lvl2pPr marL="285750" indent="-285750" algn="l">
            <a:defRPr sz="3700"/>
          </a:lvl2pPr>
          <a:lvl3pPr marL="571500" indent="-285750" algn="l">
            <a:defRPr sz="3700"/>
          </a:lvl3pPr>
          <a:lvl4pPr marL="857250" indent="-285750" algn="l">
            <a:defRPr sz="3700"/>
          </a:lvl4pPr>
          <a:lvl5pPr marL="1143000" indent="-285750" algn="l">
            <a:defRPr sz="3700"/>
          </a:lvl5pPr>
          <a:lvl6pPr marL="1428750" indent="-285750" algn="l">
            <a:defRPr sz="3700"/>
          </a:lvl6pPr>
          <a:lvl7pPr marL="1714500" indent="-285750" algn="l">
            <a:defRPr sz="3700"/>
          </a:lvl7pPr>
          <a:lvl8pPr marL="2000250" indent="-285750" algn="l">
            <a:defRPr sz="3700"/>
          </a:lvl8pPr>
          <a:lvl9pPr marL="2286000" indent="-285750" algn="l">
            <a:defRPr sz="37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565043"/>
        <a:ext cx="7757795" cy="932400"/>
      </dsp:txXfrm>
    </dsp:sp>
    <dsp:sp modelId="{EF919B30-8E50-4BE5-BFF9-A011BC59CF55}">
      <dsp:nvSpPr>
        <dsp:cNvPr id="4" name="Rounded Rectangle 3"/>
        <dsp:cNvSpPr/>
      </dsp:nvSpPr>
      <dsp:spPr bwMode="white">
        <a:xfrm>
          <a:off x="387890" y="18922"/>
          <a:ext cx="5430457" cy="1092240"/>
        </a:xfrm>
        <a:prstGeom prst="roundRect">
          <a:avLst/>
        </a:prstGeom>
        <a:solidFill>
          <a:srgbClr val="EF4B66"/>
        </a:solidFill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205258" tIns="0" rIns="205258" bIns="0" anchor="ctr"/>
        <a:lstStyle>
          <a:lvl1pPr algn="l">
            <a:defRPr sz="37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dirty="0">
              <a:solidFill>
                <a:schemeClr val="bg1"/>
              </a:solidFill>
            </a:rPr>
            <a:t>EVERYDAY ENGLISH</a:t>
          </a:r>
          <a:endParaRPr lang="en-US" sz="4000" dirty="0">
            <a:solidFill>
              <a:schemeClr val="bg1"/>
            </a:solidFill>
          </a:endParaRPr>
        </a:p>
      </dsp:txBody>
      <dsp:txXfrm>
        <a:off x="387890" y="18922"/>
        <a:ext cx="5430457" cy="1092240"/>
      </dsp:txXfrm>
    </dsp:sp>
    <dsp:sp modelId="{0943D2D3-D540-4B67-9430-6AB54FD11AEA}">
      <dsp:nvSpPr>
        <dsp:cNvPr id="8" name="Rectangles 7"/>
        <dsp:cNvSpPr/>
      </dsp:nvSpPr>
      <dsp:spPr bwMode="white">
        <a:xfrm>
          <a:off x="0" y="2243363"/>
          <a:ext cx="7757795" cy="932400"/>
        </a:xfrm>
        <a:prstGeom prst="rect">
          <a:avLst/>
        </a:prstGeom>
      </dsp:spPr>
      <dsp:style>
        <a:lnRef idx="1">
          <a:schemeClr val="accent2">
            <a:hueOff val="-1500000"/>
            <a:satOff val="-83921"/>
            <a:lumOff val="8627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02091" tIns="770636" rIns="602091" bIns="263144" anchor="t"/>
        <a:lstStyle>
          <a:lvl1pPr algn="l">
            <a:defRPr sz="3700"/>
          </a:lvl1pPr>
          <a:lvl2pPr marL="285750" indent="-285750" algn="l">
            <a:defRPr sz="3700"/>
          </a:lvl2pPr>
          <a:lvl3pPr marL="571500" indent="-285750" algn="l">
            <a:defRPr sz="3700"/>
          </a:lvl3pPr>
          <a:lvl4pPr marL="857250" indent="-285750" algn="l">
            <a:defRPr sz="3700"/>
          </a:lvl4pPr>
          <a:lvl5pPr marL="1143000" indent="-285750" algn="l">
            <a:defRPr sz="3700"/>
          </a:lvl5pPr>
          <a:lvl6pPr marL="1428750" indent="-285750" algn="l">
            <a:defRPr sz="3700"/>
          </a:lvl6pPr>
          <a:lvl7pPr marL="1714500" indent="-285750" algn="l">
            <a:defRPr sz="3700"/>
          </a:lvl7pPr>
          <a:lvl8pPr marL="2000250" indent="-285750" algn="l">
            <a:defRPr sz="3700"/>
          </a:lvl8pPr>
          <a:lvl9pPr marL="2286000" indent="-285750" algn="l">
            <a:defRPr sz="37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243363"/>
        <a:ext cx="7757795" cy="932400"/>
      </dsp:txXfrm>
    </dsp:sp>
    <dsp:sp modelId="{B45E6B02-74BC-4456-B7B1-4DD6C1455987}">
      <dsp:nvSpPr>
        <dsp:cNvPr id="7" name="Rounded Rectangle 6"/>
        <dsp:cNvSpPr/>
      </dsp:nvSpPr>
      <dsp:spPr bwMode="white">
        <a:xfrm>
          <a:off x="387890" y="1697243"/>
          <a:ext cx="5430457" cy="1092240"/>
        </a:xfrm>
        <a:prstGeom prst="roundRect">
          <a:avLst/>
        </a:prstGeom>
        <a:solidFill>
          <a:srgbClr val="7192A9"/>
        </a:solidFill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-1500000"/>
            <a:satOff val="-83921"/>
            <a:lumOff val="8627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205258" tIns="0" rIns="205258" bIns="0" anchor="ctr"/>
        <a:lstStyle>
          <a:lvl1pPr algn="l">
            <a:defRPr sz="37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dirty="0">
              <a:solidFill>
                <a:schemeClr val="bg1"/>
              </a:solidFill>
            </a:rPr>
            <a:t>THREE</a:t>
          </a:r>
          <a:r>
            <a:rPr lang="en-US" sz="4000" dirty="0">
              <a:solidFill>
                <a:schemeClr val="bg1"/>
              </a:solidFill>
            </a:rPr>
            <a:t> </a:t>
          </a:r>
          <a:r>
            <a:rPr lang="en-US" sz="4000" dirty="0">
              <a:solidFill>
                <a:schemeClr val="bg1"/>
              </a:solidFill>
            </a:rPr>
            <a:t>PLANETS IN </a:t>
          </a:r>
          <a:r>
            <a:rPr lang="en-US" sz="4000" dirty="0">
              <a:solidFill>
                <a:schemeClr val="bg1"/>
              </a:solidFill>
            </a:rPr>
            <a:t>THE SOLAR SYSTEM.</a:t>
          </a:r>
          <a:endParaRPr lang="en-US" sz="4000" dirty="0">
            <a:solidFill>
              <a:schemeClr val="bg1"/>
            </a:solidFill>
          </a:endParaRPr>
        </a:p>
      </dsp:txBody>
      <dsp:txXfrm>
        <a:off x="387890" y="1697243"/>
        <a:ext cx="5430457" cy="1092240"/>
      </dsp:txXfrm>
    </dsp:sp>
    <dsp:sp modelId="{39089052-8674-4477-9BFB-07FBFFFFD8C8}">
      <dsp:nvSpPr>
        <dsp:cNvPr id="3" name="Rectangles 2" hidden="1"/>
        <dsp:cNvSpPr/>
      </dsp:nvSpPr>
      <dsp:spPr>
        <a:xfrm>
          <a:off x="0" y="18922"/>
          <a:ext cx="387890" cy="1092240"/>
        </a:xfrm>
        <a:prstGeom prst="rect">
          <a:avLst/>
        </a:prstGeom>
      </dsp:spPr>
      <dsp:txXfrm>
        <a:off x="0" y="18922"/>
        <a:ext cx="387890" cy="1092240"/>
      </dsp:txXfrm>
    </dsp:sp>
    <dsp:sp modelId="{667686F2-9BA3-4B10-A5F2-38ECCD6CCAB1}">
      <dsp:nvSpPr>
        <dsp:cNvPr id="6" name="Rectangles 5" hidden="1"/>
        <dsp:cNvSpPr/>
      </dsp:nvSpPr>
      <dsp:spPr>
        <a:xfrm>
          <a:off x="0" y="1697243"/>
          <a:ext cx="387890" cy="1092240"/>
        </a:xfrm>
        <a:prstGeom prst="rect">
          <a:avLst/>
        </a:prstGeom>
      </dsp:spPr>
      <dsp:txXfrm>
        <a:off x="0" y="1697243"/>
        <a:ext cx="387890" cy="1092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92810" y="1298575"/>
            <a:ext cx="1129157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information below and answer the questions that follow.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altLang="vi-VN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45" y="186690"/>
            <a:ext cx="974852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THREE PLANETS IN THE SOLAR SYSTEM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30200" y="1848485"/>
            <a:ext cx="6339205" cy="2399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p>
            <a:pPr algn="ctr"/>
            <a:r>
              <a:rPr lang="en-US" sz="2500" b="1"/>
              <a:t>Mercury</a:t>
            </a:r>
            <a:endParaRPr lang="en-US" sz="2500" b="1"/>
          </a:p>
          <a:p>
            <a:pPr algn="ctr"/>
            <a:r>
              <a:rPr lang="en-US" sz="2500"/>
              <a:t>– smallest and closest to the sun with </a:t>
            </a:r>
            <a:endParaRPr lang="en-US" sz="2500"/>
          </a:p>
          <a:p>
            <a:pPr algn="ctr"/>
            <a:r>
              <a:rPr lang="en-US" sz="2500"/>
              <a:t>no moon</a:t>
            </a:r>
            <a:endParaRPr lang="en-US" sz="2500"/>
          </a:p>
          <a:p>
            <a:pPr algn="ctr"/>
            <a:r>
              <a:rPr lang="en-US" sz="2500"/>
              <a:t>– very hot in the daytime but very cold </a:t>
            </a:r>
            <a:endParaRPr lang="en-US" sz="2500"/>
          </a:p>
          <a:p>
            <a:pPr algn="ctr"/>
            <a:r>
              <a:rPr lang="en-US" sz="2500"/>
              <a:t>at night</a:t>
            </a:r>
            <a:endParaRPr lang="en-US" sz="2500"/>
          </a:p>
          <a:p>
            <a:pPr algn="ctr"/>
            <a:r>
              <a:rPr lang="en-US" sz="2500"/>
              <a:t>– no atmosphere → no wind or weather on it</a:t>
            </a:r>
            <a:endParaRPr lang="en-US" sz="2500"/>
          </a:p>
        </p:txBody>
      </p:sp>
      <p:sp>
        <p:nvSpPr>
          <p:cNvPr id="2" name="Text Box 1"/>
          <p:cNvSpPr txBox="1"/>
          <p:nvPr/>
        </p:nvSpPr>
        <p:spPr>
          <a:xfrm>
            <a:off x="330200" y="4338955"/>
            <a:ext cx="6339205" cy="16300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p>
            <a:pPr algn="ctr"/>
            <a:r>
              <a:rPr lang="en-US" sz="2500" b="1"/>
              <a:t>Jupiter</a:t>
            </a:r>
            <a:endParaRPr lang="en-US" sz="2500" b="1"/>
          </a:p>
          <a:p>
            <a:pPr algn="ctr"/>
            <a:r>
              <a:rPr lang="en-US" sz="2500"/>
              <a:t>– largest planet with about 63 moons</a:t>
            </a:r>
            <a:endParaRPr lang="en-US" sz="2500"/>
          </a:p>
          <a:p>
            <a:pPr algn="ctr"/>
            <a:r>
              <a:rPr lang="en-US" sz="2500"/>
              <a:t>– stormiest planet</a:t>
            </a:r>
            <a:endParaRPr lang="en-US" sz="2500"/>
          </a:p>
          <a:p>
            <a:pPr algn="ctr"/>
            <a:r>
              <a:rPr lang="en-US" sz="2500"/>
              <a:t>– third brightest object in the night sky</a:t>
            </a:r>
            <a:endParaRPr lang="en-US" sz="2500"/>
          </a:p>
        </p:txBody>
      </p:sp>
      <p:sp>
        <p:nvSpPr>
          <p:cNvPr id="3" name="Text Box 2"/>
          <p:cNvSpPr txBox="1"/>
          <p:nvPr/>
        </p:nvSpPr>
        <p:spPr>
          <a:xfrm>
            <a:off x="6814820" y="2657475"/>
            <a:ext cx="4603750" cy="2399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algn="ctr"/>
            <a:r>
              <a:rPr lang="en-US" sz="2500" b="1"/>
              <a:t>Venus</a:t>
            </a:r>
            <a:endParaRPr lang="en-US" sz="2500" b="1"/>
          </a:p>
          <a:p>
            <a:pPr algn="ctr"/>
            <a:r>
              <a:rPr lang="en-US" sz="2500"/>
              <a:t>– hottest planet with no moon</a:t>
            </a:r>
            <a:endParaRPr lang="en-US" sz="2500"/>
          </a:p>
          <a:p>
            <a:pPr algn="ctr"/>
            <a:r>
              <a:rPr lang="en-US" sz="2500"/>
              <a:t>– nearly as big as Earth</a:t>
            </a:r>
            <a:endParaRPr lang="en-US" sz="2500"/>
          </a:p>
          <a:p>
            <a:pPr algn="ctr"/>
            <a:r>
              <a:rPr lang="en-US" sz="2500"/>
              <a:t>– often very bright in the early morning </a:t>
            </a:r>
            <a:endParaRPr lang="en-US" sz="2500"/>
          </a:p>
          <a:p>
            <a:pPr algn="ctr"/>
            <a:r>
              <a:rPr lang="en-US" sz="2500"/>
              <a:t>→ people call it the morning star</a:t>
            </a:r>
            <a:endParaRPr lang="en-US" sz="2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74090" y="1298575"/>
            <a:ext cx="1129157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information below and answer the questions that follow.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altLang="vi-VN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45" y="186690"/>
            <a:ext cx="974852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THREE PLANETS IN THE SOLAR SYSTEM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58520" y="1736725"/>
            <a:ext cx="10165715" cy="501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pPr algn="just"/>
            <a:r>
              <a:rPr lang="en-US" sz="3200" b="1"/>
              <a:t>1. What planets have no moon?</a:t>
            </a:r>
            <a:endParaRPr lang="en-US" sz="3200" b="1"/>
          </a:p>
          <a:p>
            <a:pPr algn="just"/>
            <a:endParaRPr lang="en-US" sz="3200" b="1"/>
          </a:p>
          <a:p>
            <a:pPr algn="just"/>
            <a:r>
              <a:rPr lang="en-US" sz="3200" b="1"/>
              <a:t>2. What planet is similar in size to Earth?</a:t>
            </a:r>
            <a:endParaRPr lang="en-US" sz="3200" b="1"/>
          </a:p>
          <a:p>
            <a:pPr algn="just"/>
            <a:endParaRPr lang="en-US" sz="3200" b="1"/>
          </a:p>
          <a:p>
            <a:pPr algn="just"/>
            <a:r>
              <a:rPr lang="en-US" sz="3200" b="1"/>
              <a:t>3. What planet is the smallest and closest to the sun?</a:t>
            </a:r>
            <a:endParaRPr lang="en-US" sz="3200" b="1"/>
          </a:p>
          <a:p>
            <a:pPr algn="just"/>
            <a:endParaRPr lang="en-US" sz="3200" b="1"/>
          </a:p>
          <a:p>
            <a:pPr algn="just"/>
            <a:r>
              <a:rPr lang="en-US" sz="3200" b="1"/>
              <a:t>4. What planet is called the morning star?</a:t>
            </a:r>
            <a:endParaRPr lang="en-US" sz="3200" b="1"/>
          </a:p>
          <a:p>
            <a:pPr algn="just"/>
            <a:endParaRPr lang="en-US" sz="3200" b="1"/>
          </a:p>
          <a:p>
            <a:pPr algn="just"/>
            <a:r>
              <a:rPr lang="en-US" sz="3200" b="1"/>
              <a:t>5. What is the largest and stormiest planet?</a:t>
            </a:r>
            <a:endParaRPr lang="en-US" sz="3200" b="1"/>
          </a:p>
          <a:p>
            <a:pPr algn="just"/>
            <a:endParaRPr lang="en-US" sz="3200" b="1"/>
          </a:p>
        </p:txBody>
      </p:sp>
      <p:sp>
        <p:nvSpPr>
          <p:cNvPr id="6" name="TextBox 3"/>
          <p:cNvSpPr txBox="1"/>
          <p:nvPr/>
        </p:nvSpPr>
        <p:spPr>
          <a:xfrm>
            <a:off x="1201420" y="2191385"/>
            <a:ext cx="10694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3600" dirty="0">
                <a:solidFill>
                  <a:srgbClr val="FF0000"/>
                </a:solidFill>
              </a:rPr>
              <a:t>(They are) Mercury and Venus.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1280795" y="3167380"/>
            <a:ext cx="10694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3600" dirty="0">
                <a:solidFill>
                  <a:srgbClr val="FF0000"/>
                </a:solidFill>
              </a:rPr>
              <a:t>(It is) Venus.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1201420" y="4150995"/>
            <a:ext cx="10694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3600" dirty="0">
                <a:solidFill>
                  <a:srgbClr val="FF0000"/>
                </a:solidFill>
              </a:rPr>
              <a:t>(It is) Mercury.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1252220" y="5078730"/>
            <a:ext cx="10694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3600" dirty="0">
                <a:solidFill>
                  <a:srgbClr val="FF0000"/>
                </a:solidFill>
              </a:rPr>
              <a:t>(It is) Venus.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280795" y="6006465"/>
            <a:ext cx="10694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3600" dirty="0">
                <a:solidFill>
                  <a:srgbClr val="FF0000"/>
                </a:solidFill>
              </a:rPr>
              <a:t>(It is) Jupiter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2345" y="1281430"/>
            <a:ext cx="1129157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Discuss and match the three planets in       with the pictures (1 - 3)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altLang="vi-VN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45" y="186690"/>
            <a:ext cx="974852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THREE PLANETS IN THE SOLAR SYSTEM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876052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8942172" y="111547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altLang="vi-VN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2" name="Content Placeholder 2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26435" y="2060575"/>
            <a:ext cx="5393690" cy="4846955"/>
          </a:xfrm>
          <a:prstGeom prst="rect">
            <a:avLst/>
          </a:prstGeom>
        </p:spPr>
      </p:pic>
      <p:sp>
        <p:nvSpPr>
          <p:cNvPr id="23" name="TextBox 3"/>
          <p:cNvSpPr txBox="1"/>
          <p:nvPr/>
        </p:nvSpPr>
        <p:spPr>
          <a:xfrm>
            <a:off x="5335270" y="3903980"/>
            <a:ext cx="1677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3600" dirty="0">
                <a:solidFill>
                  <a:srgbClr val="FF0000"/>
                </a:solidFill>
              </a:rPr>
              <a:t>Venus.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4" name="TextBox 3"/>
          <p:cNvSpPr txBox="1"/>
          <p:nvPr/>
        </p:nvSpPr>
        <p:spPr>
          <a:xfrm>
            <a:off x="4288790" y="6225540"/>
            <a:ext cx="2515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3600" dirty="0">
                <a:solidFill>
                  <a:srgbClr val="FF0000"/>
                </a:solidFill>
              </a:rPr>
              <a:t>Mercury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3"/>
          <p:cNvSpPr txBox="1"/>
          <p:nvPr/>
        </p:nvSpPr>
        <p:spPr>
          <a:xfrm>
            <a:off x="6748145" y="6303645"/>
            <a:ext cx="2515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3600" dirty="0">
                <a:solidFill>
                  <a:srgbClr val="FF0000"/>
                </a:solidFill>
              </a:rPr>
              <a:t>Jupiter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2345" y="1281430"/>
            <a:ext cx="1129157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Take turns to talk about one of the three planets in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altLang="vi-VN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45" y="186690"/>
            <a:ext cx="974852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THREE PLANETS IN THE SOLAR SYSTEM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875645" y="1085215"/>
            <a:ext cx="502920" cy="706120"/>
            <a:chOff x="17127" y="1709"/>
            <a:chExt cx="792" cy="1112"/>
          </a:xfrm>
        </p:grpSpPr>
        <p:sp>
          <p:nvSpPr>
            <p:cNvPr id="2" name="Rounded Rectangle 1"/>
            <p:cNvSpPr/>
            <p:nvPr/>
          </p:nvSpPr>
          <p:spPr>
            <a:xfrm>
              <a:off x="17127" y="1928"/>
              <a:ext cx="792" cy="792"/>
            </a:xfrm>
            <a:prstGeom prst="roundRect">
              <a:avLst/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>
                <a:solidFill>
                  <a:srgbClr val="048DA4"/>
                </a:solidFill>
              </a:endParaRPr>
            </a:p>
          </p:txBody>
        </p:sp>
        <p:sp>
          <p:nvSpPr>
            <p:cNvPr id="3" name="TextBox 16"/>
            <p:cNvSpPr txBox="1"/>
            <p:nvPr/>
          </p:nvSpPr>
          <p:spPr>
            <a:xfrm>
              <a:off x="17231" y="1709"/>
              <a:ext cx="625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vi-VN" sz="40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  <a:endParaRPr lang="en-US" altLang="vi-VN" sz="40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6" name="Text Box 5"/>
          <p:cNvSpPr txBox="1"/>
          <p:nvPr/>
        </p:nvSpPr>
        <p:spPr>
          <a:xfrm>
            <a:off x="1002030" y="4819015"/>
            <a:ext cx="8842375" cy="1568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r>
              <a:rPr lang="en-US" sz="3200" b="1" u="sng"/>
              <a:t>Example:</a:t>
            </a:r>
            <a:endParaRPr lang="en-US" sz="3200" b="1" u="sng"/>
          </a:p>
          <a:p>
            <a:r>
              <a:rPr lang="en-US" sz="3200"/>
              <a:t>I would like to tell you about Mercury. </a:t>
            </a:r>
            <a:endParaRPr lang="en-US" sz="3200"/>
          </a:p>
          <a:p>
            <a:r>
              <a:rPr lang="en-US" sz="3200"/>
              <a:t>It is the smallest planet ...</a:t>
            </a:r>
            <a:endParaRPr lang="en-US" sz="3200"/>
          </a:p>
        </p:txBody>
      </p:sp>
      <p:sp>
        <p:nvSpPr>
          <p:cNvPr id="9" name="Text Box 8"/>
          <p:cNvSpPr txBox="1"/>
          <p:nvPr/>
        </p:nvSpPr>
        <p:spPr>
          <a:xfrm>
            <a:off x="982345" y="1866900"/>
            <a:ext cx="8842375" cy="25533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r>
              <a:rPr lang="en-US" sz="3200" b="1" u="sng"/>
              <a:t>You can begin with: </a:t>
            </a:r>
            <a:endParaRPr lang="en-US" sz="3200" b="1" u="sng"/>
          </a:p>
          <a:p>
            <a:r>
              <a:rPr lang="en-US" sz="3200" i="1"/>
              <a:t>Today, I would like to tell you about……</a:t>
            </a:r>
            <a:endParaRPr lang="en-US" sz="3200" i="1"/>
          </a:p>
          <a:p>
            <a:r>
              <a:rPr lang="en-US" sz="3200" i="1"/>
              <a:t>In my talk, I’ll tell you about…..</a:t>
            </a:r>
            <a:endParaRPr lang="en-US" sz="3200" i="1"/>
          </a:p>
          <a:p>
            <a:r>
              <a:rPr lang="en-US" sz="3200" i="1"/>
              <a:t>Today I’m going to talk about…..</a:t>
            </a:r>
            <a:endParaRPr lang="en-US" sz="3200" i="1"/>
          </a:p>
          <a:p>
            <a:r>
              <a:rPr lang="en-US" sz="3200" i="1"/>
              <a:t>What I’d like to present to you today is…..</a:t>
            </a:r>
            <a:endParaRPr lang="en-US" sz="32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2345" y="1281430"/>
            <a:ext cx="1129157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Model Answers: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altLang="vi-VN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45" y="186690"/>
            <a:ext cx="974852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THREE PLANETS IN THE SOLAR SYSTEM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03860" y="2037715"/>
            <a:ext cx="5622925" cy="4246245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</p:spPr>
        <p:txBody>
          <a:bodyPr wrap="square" rtlCol="0" anchor="t">
            <a:spAutoFit/>
          </a:bodyPr>
          <a:p>
            <a:pPr algn="just"/>
            <a:r>
              <a:rPr lang="en-US" sz="3000"/>
              <a:t>I would like to tell you about Mercury. </a:t>
            </a:r>
            <a:endParaRPr lang="en-US" sz="3000"/>
          </a:p>
          <a:p>
            <a:pPr algn="just"/>
            <a:r>
              <a:rPr lang="en-US" sz="3000"/>
              <a:t>It is the smallest planet. It is the closest planet to the sun, and it doesn’t have any moons.</a:t>
            </a:r>
            <a:endParaRPr lang="en-US" sz="3000"/>
          </a:p>
          <a:p>
            <a:pPr algn="just"/>
            <a:r>
              <a:rPr lang="en-US" sz="3000"/>
              <a:t>It is hot in the daytime but very cold at night.</a:t>
            </a:r>
            <a:endParaRPr lang="en-US" sz="3000"/>
          </a:p>
          <a:p>
            <a:pPr algn="just"/>
            <a:r>
              <a:rPr lang="en-US" sz="3000"/>
              <a:t>Mercury doesn’t have atmosphere so there is no wind or weather.</a:t>
            </a:r>
            <a:endParaRPr lang="en-US" sz="3000"/>
          </a:p>
        </p:txBody>
      </p:sp>
      <p:sp>
        <p:nvSpPr>
          <p:cNvPr id="5" name="Text Box 4"/>
          <p:cNvSpPr txBox="1"/>
          <p:nvPr/>
        </p:nvSpPr>
        <p:spPr>
          <a:xfrm>
            <a:off x="6266180" y="2024380"/>
            <a:ext cx="5622925" cy="286131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txBody>
          <a:bodyPr wrap="square" rtlCol="0" anchor="t">
            <a:spAutoFit/>
          </a:bodyPr>
          <a:p>
            <a:pPr algn="just"/>
            <a:r>
              <a:rPr lang="en-US" sz="3000"/>
              <a:t>In my talk I’ll tell you about Jupiter. </a:t>
            </a:r>
            <a:endParaRPr lang="en-US" sz="3000"/>
          </a:p>
          <a:p>
            <a:pPr algn="just"/>
            <a:r>
              <a:rPr lang="en-US" sz="3000"/>
              <a:t>It is the largest planet with about 63 moons.</a:t>
            </a:r>
            <a:endParaRPr lang="en-US" sz="3000"/>
          </a:p>
          <a:p>
            <a:pPr algn="just"/>
            <a:r>
              <a:rPr lang="en-US" sz="3000"/>
              <a:t>It is the stormiest planet.</a:t>
            </a:r>
            <a:endParaRPr lang="en-US" sz="3000"/>
          </a:p>
          <a:p>
            <a:pPr algn="just"/>
            <a:r>
              <a:rPr lang="en-US" sz="3000"/>
              <a:t>Jupiter is third brightest object in the night sky.</a:t>
            </a:r>
            <a:endParaRPr lang="en-US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0205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EVERYDAY ENGLISH</a:t>
            </a:r>
            <a:endParaRPr lang="en-US" alt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7205" y="3843020"/>
            <a:ext cx="2256155" cy="89217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tx1"/>
                </a:solidFill>
                <a:sym typeface="+mn-ea"/>
              </a:rPr>
              <a:t>THREE PLANETS IN THE SOLAR SYSTEM</a:t>
            </a:r>
            <a:r>
              <a:rPr lang="en-US" dirty="0">
                <a:solidFill>
                  <a:schemeClr val="tx1"/>
                </a:solidFill>
                <a:sym typeface="+mn-ea"/>
              </a:rPr>
              <a:t>.</a:t>
            </a:r>
            <a:endParaRPr lang="en-US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  <a:sym typeface="+mn-ea"/>
              </a:rPr>
              <a:t>Discussion</a:t>
            </a:r>
            <a:endParaRPr lang="en-US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0855" y="2072640"/>
            <a:ext cx="5758815" cy="130111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read the conversations. Pay attention to the highlighted sentences.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Make similar conversations with the following situations.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665" y="3592195"/>
            <a:ext cx="5755005" cy="169481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3. Read the information below and answer the questions that follow.  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Discuss and match the three planets in 3 with the pictures (1 - 3) below. 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Work in groups. Take turns to talk about one of the three planets in 3.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728980" cy="79311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25600" y="2511425"/>
            <a:ext cx="690245" cy="133159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753360" y="4289425"/>
            <a:ext cx="763905" cy="121729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sym typeface="+mn-ea"/>
              </a:rPr>
              <a:t>LESSON 3: A CLOSER LOOK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98926" y="5506569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71059" y="554597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9796" y="2453580"/>
            <a:ext cx="9770226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2800">
                <a:sym typeface="+mn-ea"/>
              </a:rPr>
              <a:t>Express uncertainty</a:t>
            </a:r>
            <a:endParaRPr lang="en-US" sz="2800">
              <a:sym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2800">
                <a:sym typeface="+mn-ea"/>
              </a:rPr>
              <a:t>Talk about the planet.</a:t>
            </a:r>
            <a:endParaRPr lang="en-US" sz="2800"/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sz="28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85" y="2056130"/>
            <a:ext cx="937895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Do exercise in workbook</a:t>
            </a:r>
            <a:endParaRPr lang="en-US" sz="2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6667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870" y="112395"/>
            <a:ext cx="828040" cy="709295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6840" y="1726565"/>
            <a:ext cx="4444365" cy="625475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19785" y="132715"/>
            <a:ext cx="13608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50235" y="88265"/>
            <a:ext cx="7690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LIFE ON OTHER PLANETS</a:t>
            </a:r>
            <a:endParaRPr lang="en-US" sz="4000" b="1" dirty="0" smtClean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44700" y="99695"/>
            <a:ext cx="12807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22750" y="1808480"/>
            <a:ext cx="4799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118995" y="2801620"/>
          <a:ext cx="7757795" cy="3194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86530" y="499745"/>
            <a:ext cx="5113655" cy="1024255"/>
          </a:xfrm>
          <a:prstGeom prst="roundRect">
            <a:avLst>
              <a:gd name="adj" fmla="val 42661"/>
            </a:avLst>
          </a:prstGeom>
          <a:solidFill>
            <a:srgbClr val="719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11982" y="1914652"/>
            <a:ext cx="10274531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/>
              <a:t>Express uncertainty</a:t>
            </a:r>
            <a:endParaRPr lang="en-US" sz="2800"/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/>
              <a:t>Talk about the planet.</a:t>
            </a:r>
            <a:endParaRPr lang="en-U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0205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EVERYDAY ENGLISH</a:t>
            </a:r>
            <a:endParaRPr lang="en-US" alt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7205" y="3843020"/>
            <a:ext cx="2256155" cy="89217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tx1"/>
                </a:solidFill>
                <a:sym typeface="+mn-ea"/>
              </a:rPr>
              <a:t>THREE PLANETS IN THE SOLAR SYSTEM</a:t>
            </a:r>
            <a:r>
              <a:rPr lang="en-US" dirty="0">
                <a:solidFill>
                  <a:schemeClr val="tx1"/>
                </a:solidFill>
                <a:sym typeface="+mn-ea"/>
              </a:rPr>
              <a:t>.</a:t>
            </a:r>
            <a:endParaRPr lang="en-US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  <a:sym typeface="+mn-ea"/>
              </a:rPr>
              <a:t>Discussion</a:t>
            </a:r>
            <a:endParaRPr lang="en-US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0855" y="2072640"/>
            <a:ext cx="5758815" cy="130111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read the conversations. Pay attention to the highlighted sentences.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Make similar conversations with the following situations.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665" y="3592195"/>
            <a:ext cx="5755005" cy="169481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3. Read the information below and answer the questions that follow.  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Discuss and match the three planets in 3 with the pictures (1 - 3) below. 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Work in groups. Take turns to talk about one of the three planets in 3.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728980" cy="79311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25600" y="2511425"/>
            <a:ext cx="690245" cy="133159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753360" y="4289425"/>
            <a:ext cx="763905" cy="121729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sym typeface="+mn-ea"/>
              </a:rPr>
              <a:t>LESSON 3: A CLOSER LOOK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98926" y="5506569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71059" y="554597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659765" y="2127885"/>
            <a:ext cx="106946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3600" b="1" dirty="0">
                <a:solidFill>
                  <a:schemeClr val="tx1"/>
                </a:solidFill>
              </a:rPr>
              <a:t>1.Do you think Vietnam football team may take part in the World Cup?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310515" y="1306195"/>
            <a:ext cx="43491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Questions: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661035" y="4152900"/>
            <a:ext cx="106934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3600" b="1" dirty="0">
                <a:solidFill>
                  <a:schemeClr val="tx1"/>
                </a:solidFill>
              </a:rPr>
              <a:t>2. Do you think we can have anywhere door in the future?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59130" y="3314065"/>
            <a:ext cx="10694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3600" dirty="0">
                <a:solidFill>
                  <a:schemeClr val="tx1"/>
                </a:solidFill>
              </a:rPr>
              <a:t>-&gt; </a:t>
            </a:r>
            <a:r>
              <a:rPr lang="en-US" sz="3600" i="1" dirty="0">
                <a:solidFill>
                  <a:schemeClr val="tx1"/>
                </a:solidFill>
              </a:rPr>
              <a:t>I don’t know yet.</a:t>
            </a:r>
            <a:endParaRPr lang="en-US" sz="3600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230" y="5274310"/>
            <a:ext cx="10694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3600" dirty="0">
                <a:solidFill>
                  <a:schemeClr val="tx1"/>
                </a:solidFill>
              </a:rPr>
              <a:t>-&gt; </a:t>
            </a:r>
            <a:r>
              <a:rPr lang="en-US" sz="3600" i="1" dirty="0">
                <a:solidFill>
                  <a:schemeClr val="tx1"/>
                </a:solidFill>
              </a:rPr>
              <a:t>I don’t think so.</a:t>
            </a:r>
            <a:endParaRPr lang="en-US" sz="3600" i="1" dirty="0">
              <a:solidFill>
                <a:schemeClr val="tx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575310" y="5969000"/>
            <a:ext cx="106946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3600" b="1" dirty="0">
                <a:solidFill>
                  <a:schemeClr val="tx1"/>
                </a:solidFill>
              </a:rPr>
              <a:t>-&gt; </a:t>
            </a:r>
            <a:r>
              <a:rPr lang="en-US" sz="3600" b="1" i="1" dirty="0">
                <a:solidFill>
                  <a:schemeClr val="tx1"/>
                </a:solidFill>
              </a:rPr>
              <a:t>If you aren’t sure about it, you can use </a:t>
            </a:r>
            <a:r>
              <a:rPr lang="en-US" sz="3600" b="1" dirty="0">
                <a:solidFill>
                  <a:srgbClr val="FF0000"/>
                </a:solidFill>
              </a:rPr>
              <a:t>express uncertainty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0" grpId="1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0205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EVERYDAY ENGLISH</a:t>
            </a:r>
            <a:endParaRPr lang="en-US" alt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  <a:sym typeface="+mn-ea"/>
              </a:rPr>
              <a:t>Discussion</a:t>
            </a:r>
            <a:endParaRPr lang="en-US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0855" y="2072640"/>
            <a:ext cx="5758815" cy="130111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read the conversations. Pay attention to the highlighted sentences.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Make similar conversations with the following situations.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728980" cy="79311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sym typeface="+mn-ea"/>
              </a:rPr>
              <a:t>LESSON 3: A CLOSER LOOK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965" y="1298575"/>
            <a:ext cx="1111821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conversations. Pay attention to the highlighted sentences.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139190" y="2226945"/>
            <a:ext cx="9853930" cy="19380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n-US" sz="3000" b="1"/>
              <a:t>1.</a:t>
            </a:r>
            <a:endParaRPr lang="en-US" sz="3000" b="1" i="1"/>
          </a:p>
          <a:p>
            <a:r>
              <a:rPr lang="en-US" sz="3000" b="1" i="1"/>
              <a:t>Nick:</a:t>
            </a:r>
            <a:r>
              <a:rPr lang="en-US" sz="3000"/>
              <a:t> Do you think Mars may support life?</a:t>
            </a:r>
            <a:endParaRPr lang="en-US" sz="3000"/>
          </a:p>
          <a:p>
            <a:r>
              <a:rPr lang="en-US" sz="3000" b="1" i="1"/>
              <a:t>Mark:</a:t>
            </a:r>
            <a:r>
              <a:rPr lang="en-US" sz="3000">
                <a:highlight>
                  <a:srgbClr val="FFFF00"/>
                </a:highlight>
              </a:rPr>
              <a:t> I’m not sure about it</a:t>
            </a:r>
            <a:r>
              <a:rPr lang="en-US" sz="3000"/>
              <a:t>. Scientists are trying to find life there.</a:t>
            </a:r>
            <a:endParaRPr lang="en-US" sz="3000"/>
          </a:p>
        </p:txBody>
      </p:sp>
      <p:sp>
        <p:nvSpPr>
          <p:cNvPr id="7" name="Text Box 6"/>
          <p:cNvSpPr txBox="1"/>
          <p:nvPr/>
        </p:nvSpPr>
        <p:spPr>
          <a:xfrm>
            <a:off x="1125855" y="4318000"/>
            <a:ext cx="9853930" cy="14763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n-US" sz="3000" b="1"/>
              <a:t>2.</a:t>
            </a:r>
            <a:endParaRPr lang="en-US" sz="3000" b="1" i="1"/>
          </a:p>
          <a:p>
            <a:r>
              <a:rPr lang="en-US" sz="3000" b="1" i="1"/>
              <a:t>Mary:</a:t>
            </a:r>
            <a:r>
              <a:rPr lang="en-US" sz="3000"/>
              <a:t> Do you think Ann will win tomorrow?</a:t>
            </a:r>
            <a:endParaRPr lang="en-US" sz="3000"/>
          </a:p>
          <a:p>
            <a:r>
              <a:rPr lang="en-US" sz="3000" b="1" i="1"/>
              <a:t>Tommy:</a:t>
            </a:r>
            <a:r>
              <a:rPr lang="en-US" sz="3000">
                <a:highlight>
                  <a:srgbClr val="FFFF00"/>
                </a:highlight>
              </a:rPr>
              <a:t> I doubt it.</a:t>
            </a:r>
            <a:r>
              <a:rPr lang="en-US" sz="3000"/>
              <a:t> She injured her arm in a match last week.</a:t>
            </a:r>
            <a:endParaRPr lang="en-US" sz="3000"/>
          </a:p>
        </p:txBody>
      </p:sp>
      <p:pic>
        <p:nvPicPr>
          <p:cNvPr id="10" name="078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2785110" y="1566545"/>
            <a:ext cx="660400" cy="66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4305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965" y="1298575"/>
            <a:ext cx="1111821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Make similar conversations with the following situations.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125855" y="1972310"/>
            <a:ext cx="9853930" cy="10147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n-US" sz="3000" b="1" i="1"/>
              <a:t>A: </a:t>
            </a:r>
            <a:r>
              <a:rPr lang="en-US" sz="3000"/>
              <a:t>Do you think Mars may have water? </a:t>
            </a:r>
            <a:endParaRPr lang="en-US" sz="3000"/>
          </a:p>
          <a:p>
            <a:r>
              <a:rPr lang="en-US" sz="3000" b="1" i="1"/>
              <a:t>B:</a:t>
            </a:r>
            <a:r>
              <a:rPr lang="en-US" sz="3000"/>
              <a:t>  </a:t>
            </a:r>
            <a:r>
              <a:rPr lang="en-US" sz="3000">
                <a:highlight>
                  <a:srgbClr val="FFFF00"/>
                </a:highlight>
              </a:rPr>
              <a:t>I’m not sure about it.</a:t>
            </a:r>
            <a:r>
              <a:rPr lang="en-US" sz="3000"/>
              <a:t> We haven’t seen water here yet.</a:t>
            </a:r>
            <a:endParaRPr lang="en-US" sz="3000"/>
          </a:p>
        </p:txBody>
      </p:sp>
      <p:sp>
        <p:nvSpPr>
          <p:cNvPr id="7" name="Text Box 6"/>
          <p:cNvSpPr txBox="1"/>
          <p:nvPr/>
        </p:nvSpPr>
        <p:spPr>
          <a:xfrm>
            <a:off x="1125855" y="3380105"/>
            <a:ext cx="9853930" cy="14763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n-US" sz="3000" b="1" i="1"/>
              <a:t>A: </a:t>
            </a:r>
            <a:r>
              <a:rPr lang="en-US" sz="3000"/>
              <a:t>Do you think…………….will get good marks on the English test? </a:t>
            </a:r>
            <a:endParaRPr lang="en-US" sz="3000"/>
          </a:p>
          <a:p>
            <a:r>
              <a:rPr lang="en-US" sz="3000" b="1" i="1"/>
              <a:t>B:</a:t>
            </a:r>
            <a:r>
              <a:rPr lang="en-US" sz="3000"/>
              <a:t> </a:t>
            </a:r>
            <a:r>
              <a:rPr lang="en-US" sz="3000">
                <a:highlight>
                  <a:srgbClr val="FFFF00"/>
                </a:highlight>
              </a:rPr>
              <a:t>I doubt it.</a:t>
            </a:r>
            <a:r>
              <a:rPr lang="en-US" sz="3000"/>
              <a:t> She/he is lazy.</a:t>
            </a:r>
            <a:endParaRPr lang="en-US" sz="3000"/>
          </a:p>
        </p:txBody>
      </p:sp>
      <p:sp>
        <p:nvSpPr>
          <p:cNvPr id="2" name="Text Box 1"/>
          <p:cNvSpPr txBox="1"/>
          <p:nvPr/>
        </p:nvSpPr>
        <p:spPr>
          <a:xfrm>
            <a:off x="1078230" y="5104765"/>
            <a:ext cx="9853930" cy="101473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n-US" sz="3000" b="1" i="1"/>
              <a:t>A:</a:t>
            </a:r>
            <a:r>
              <a:rPr lang="en-US" sz="3000"/>
              <a:t> Do you think the weather will be fine tomorrow?</a:t>
            </a:r>
            <a:endParaRPr lang="en-US" sz="3000"/>
          </a:p>
          <a:p>
            <a:r>
              <a:rPr lang="en-US" sz="3000" b="1" i="1"/>
              <a:t>B:</a:t>
            </a:r>
            <a:r>
              <a:rPr lang="en-US" sz="3000"/>
              <a:t> </a:t>
            </a:r>
            <a:r>
              <a:rPr lang="en-US" sz="3000">
                <a:highlight>
                  <a:srgbClr val="FFFF00"/>
                </a:highlight>
              </a:rPr>
              <a:t>It’s very unlikely. </a:t>
            </a:r>
            <a:r>
              <a:rPr lang="en-US" sz="3000"/>
              <a:t>It’s raining today.</a:t>
            </a:r>
            <a:endParaRPr lang="en-US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0205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EVERYDAY ENGLISH</a:t>
            </a:r>
            <a:endParaRPr lang="en-US" alt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7205" y="3843020"/>
            <a:ext cx="2256155" cy="89217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tx1"/>
                </a:solidFill>
                <a:sym typeface="+mn-ea"/>
              </a:rPr>
              <a:t>THREE PLANETS IN THE SOLAR SYSTEM</a:t>
            </a:r>
            <a:r>
              <a:rPr lang="en-US" dirty="0">
                <a:solidFill>
                  <a:schemeClr val="tx1"/>
                </a:solidFill>
                <a:sym typeface="+mn-ea"/>
              </a:rPr>
              <a:t>.</a:t>
            </a:r>
            <a:endParaRPr lang="en-US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  <a:sym typeface="+mn-ea"/>
              </a:rPr>
              <a:t>Discussion</a:t>
            </a:r>
            <a:endParaRPr lang="en-US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0855" y="2072640"/>
            <a:ext cx="5758815" cy="130111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read the conversations. Pay attention to the highlighted sentences.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Make similar conversations with the following situations.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665" y="3592195"/>
            <a:ext cx="5755005" cy="169481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3. Read the information below and answer the questions that follow.  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Discuss and match the three planets in 3 with the pictures (1 - 3) below. 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Work in groups. Take turns to talk about one of the three planets in 3.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728980" cy="79311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25600" y="2511425"/>
            <a:ext cx="690245" cy="133159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sym typeface="+mn-ea"/>
              </a:rPr>
              <a:t>LESSON 3: A CLOSER LOOK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4913</Words>
  <Application>WPS Presentation</Application>
  <PresentationFormat>Widescreen</PresentationFormat>
  <Paragraphs>252</Paragraphs>
  <Slides>18</Slides>
  <Notes>13</Notes>
  <HiddenSlides>0</HiddenSlides>
  <MMClips>6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SimSun</vt:lpstr>
      <vt:lpstr>Wingdings</vt:lpstr>
      <vt:lpstr>Myriad Pro</vt:lpstr>
      <vt:lpstr>Segoe Print</vt:lpstr>
      <vt:lpstr>Courier New</vt:lpstr>
      <vt:lpstr>Adobe Gothic Std B</vt:lpstr>
      <vt:lpstr>Yu Gothic UI Semibold</vt:lpstr>
      <vt:lpstr>Calibri</vt:lpstr>
      <vt:lpstr>Wingdings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Sang</cp:lastModifiedBy>
  <cp:revision>222</cp:revision>
  <dcterms:created xsi:type="dcterms:W3CDTF">2020-12-09T02:04:00Z</dcterms:created>
  <dcterms:modified xsi:type="dcterms:W3CDTF">2023-02-08T07:46:55Z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61CBA64395B3416883B3918E27C1C585</vt:lpwstr>
  </property>
  <property fmtid="{D5CDD505-2E9C-101B-9397-08002B2CF9AE}" pid="3" name="KSOProductBuildVer">
    <vt:lpwstr>1033-11.2.0.11440</vt:lpwstr>
  </property>
</Properties>
</file>