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333" r:id="rId2"/>
    <p:sldId id="314" r:id="rId3"/>
    <p:sldId id="334" r:id="rId4"/>
    <p:sldId id="335" r:id="rId5"/>
    <p:sldId id="261" r:id="rId6"/>
    <p:sldId id="263" r:id="rId7"/>
    <p:sldId id="264" r:id="rId8"/>
    <p:sldId id="265" r:id="rId9"/>
    <p:sldId id="336" r:id="rId10"/>
    <p:sldId id="267" r:id="rId11"/>
    <p:sldId id="352" r:id="rId12"/>
    <p:sldId id="353" r:id="rId13"/>
    <p:sldId id="340" r:id="rId14"/>
    <p:sldId id="271" r:id="rId15"/>
    <p:sldId id="339" r:id="rId16"/>
    <p:sldId id="354"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16" r:id="rId41"/>
    <p:sldId id="381" r:id="rId42"/>
    <p:sldId id="382" r:id="rId43"/>
    <p:sldId id="347" r:id="rId44"/>
    <p:sldId id="319" r:id="rId45"/>
    <p:sldId id="383" r:id="rId46"/>
    <p:sldId id="384" r:id="rId47"/>
    <p:sldId id="385" r:id="rId48"/>
    <p:sldId id="386" r:id="rId49"/>
    <p:sldId id="329" r:id="rId50"/>
    <p:sldId id="350" r:id="rId51"/>
    <p:sldId id="351" r:id="rId52"/>
    <p:sldId id="297" r:id="rId53"/>
    <p:sldId id="298" r:id="rId54"/>
    <p:sldId id="355" r:id="rId55"/>
    <p:sldId id="299" r:id="rId56"/>
    <p:sldId id="301" r:id="rId57"/>
  </p:sldIdLst>
  <p:sldSz cx="9144000" cy="6858000" type="screen4x3"/>
  <p:notesSz cx="6858000" cy="9144000"/>
  <p:defaultTextStyle>
    <a:defPPr>
      <a:defRPr lang="en-GB"/>
    </a:defPPr>
    <a:lvl1pPr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5pPr>
    <a:lvl6pPr marL="22860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6pPr>
    <a:lvl7pPr marL="27432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7pPr>
    <a:lvl8pPr marL="32004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8pPr>
    <a:lvl9pPr marL="36576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87085" autoAdjust="0"/>
  </p:normalViewPr>
  <p:slideViewPr>
    <p:cSldViewPr>
      <p:cViewPr varScale="1">
        <p:scale>
          <a:sx n="44" d="100"/>
          <a:sy n="44" d="100"/>
        </p:scale>
        <p:origin x="1704"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4D2D73CA-45A0-A348-A0AF-05B1B05CC70D}"/>
    <pc:docChg chg="undo custSel delSld modSld">
      <pc:chgData name="phungphattrien0123456@gmail.com" userId="639bf380e7d8d746" providerId="LiveId" clId="{4D2D73CA-45A0-A348-A0AF-05B1B05CC70D}" dt="2022-01-29T12:39:39.431" v="75" actId="22"/>
      <pc:docMkLst>
        <pc:docMk/>
      </pc:docMkLst>
      <pc:sldChg chg="addSp delSp">
        <pc:chgData name="phungphattrien0123456@gmail.com" userId="639bf380e7d8d746" providerId="LiveId" clId="{4D2D73CA-45A0-A348-A0AF-05B1B05CC70D}" dt="2022-01-29T12:36:42.593" v="5" actId="22"/>
        <pc:sldMkLst>
          <pc:docMk/>
          <pc:sldMk cId="0" sldId="264"/>
        </pc:sldMkLst>
        <pc:spChg chg="add">
          <ac:chgData name="phungphattrien0123456@gmail.com" userId="639bf380e7d8d746" providerId="LiveId" clId="{4D2D73CA-45A0-A348-A0AF-05B1B05CC70D}" dt="2022-01-29T12:36:42.593" v="5" actId="22"/>
          <ac:spMkLst>
            <pc:docMk/>
            <pc:sldMk cId="0" sldId="264"/>
            <ac:spMk id="3" creationId="{F1822708-BBFC-7848-9B35-D6A742D53B02}"/>
          </ac:spMkLst>
        </pc:spChg>
        <pc:spChg chg="del">
          <ac:chgData name="phungphattrien0123456@gmail.com" userId="639bf380e7d8d746" providerId="LiveId" clId="{4D2D73CA-45A0-A348-A0AF-05B1B05CC70D}" dt="2022-01-29T12:36:29.641" v="3" actId="478"/>
          <ac:spMkLst>
            <pc:docMk/>
            <pc:sldMk cId="0" sldId="264"/>
            <ac:spMk id="13316" creationId="{BA0F0CDC-749D-4844-888E-EBC77F968210}"/>
          </ac:spMkLst>
        </pc:spChg>
      </pc:sldChg>
      <pc:sldChg chg="addSp delSp">
        <pc:chgData name="phungphattrien0123456@gmail.com" userId="639bf380e7d8d746" providerId="LiveId" clId="{4D2D73CA-45A0-A348-A0AF-05B1B05CC70D}" dt="2022-01-29T12:36:58.284" v="7" actId="22"/>
        <pc:sldMkLst>
          <pc:docMk/>
          <pc:sldMk cId="0" sldId="289"/>
        </pc:sldMkLst>
        <pc:spChg chg="add">
          <ac:chgData name="phungphattrien0123456@gmail.com" userId="639bf380e7d8d746" providerId="LiveId" clId="{4D2D73CA-45A0-A348-A0AF-05B1B05CC70D}" dt="2022-01-29T12:36:58.284" v="7" actId="22"/>
          <ac:spMkLst>
            <pc:docMk/>
            <pc:sldMk cId="0" sldId="289"/>
            <ac:spMk id="2" creationId="{6AF5C07E-80E8-374B-A22E-1457A0560034}"/>
          </ac:spMkLst>
        </pc:spChg>
        <pc:spChg chg="del">
          <ac:chgData name="phungphattrien0123456@gmail.com" userId="639bf380e7d8d746" providerId="LiveId" clId="{4D2D73CA-45A0-A348-A0AF-05B1B05CC70D}" dt="2022-01-29T12:36:56.759" v="6" actId="478"/>
          <ac:spMkLst>
            <pc:docMk/>
            <pc:sldMk cId="0" sldId="289"/>
            <ac:spMk id="41986" creationId="{15D7901F-C182-43DD-86B9-68153E33089F}"/>
          </ac:spMkLst>
        </pc:spChg>
      </pc:sldChg>
      <pc:sldChg chg="addSp delSp">
        <pc:chgData name="phungphattrien0123456@gmail.com" userId="639bf380e7d8d746" providerId="LiveId" clId="{4D2D73CA-45A0-A348-A0AF-05B1B05CC70D}" dt="2022-01-29T12:37:04.844" v="9" actId="22"/>
        <pc:sldMkLst>
          <pc:docMk/>
          <pc:sldMk cId="0" sldId="294"/>
        </pc:sldMkLst>
        <pc:spChg chg="add">
          <ac:chgData name="phungphattrien0123456@gmail.com" userId="639bf380e7d8d746" providerId="LiveId" clId="{4D2D73CA-45A0-A348-A0AF-05B1B05CC70D}" dt="2022-01-29T12:37:04.844" v="9" actId="22"/>
          <ac:spMkLst>
            <pc:docMk/>
            <pc:sldMk cId="0" sldId="294"/>
            <ac:spMk id="2" creationId="{6A367F79-E5A7-AF43-92B0-092EAF6F9C6A}"/>
          </ac:spMkLst>
        </pc:spChg>
        <pc:spChg chg="del">
          <ac:chgData name="phungphattrien0123456@gmail.com" userId="639bf380e7d8d746" providerId="LiveId" clId="{4D2D73CA-45A0-A348-A0AF-05B1B05CC70D}" dt="2022-01-29T12:37:03.338" v="8" actId="478"/>
          <ac:spMkLst>
            <pc:docMk/>
            <pc:sldMk cId="0" sldId="294"/>
            <ac:spMk id="50178" creationId="{F9A76308-B953-45DC-BDF9-30346CD876D5}"/>
          </ac:spMkLst>
        </pc:spChg>
      </pc:sldChg>
      <pc:sldChg chg="addSp delSp modSp addAnim delAnim">
        <pc:chgData name="phungphattrien0123456@gmail.com" userId="639bf380e7d8d746" providerId="LiveId" clId="{4D2D73CA-45A0-A348-A0AF-05B1B05CC70D}" dt="2022-01-29T12:38:32.312" v="23" actId="478"/>
        <pc:sldMkLst>
          <pc:docMk/>
          <pc:sldMk cId="0" sldId="296"/>
        </pc:sldMkLst>
        <pc:spChg chg="add mod">
          <ac:chgData name="phungphattrien0123456@gmail.com" userId="639bf380e7d8d746" providerId="LiveId" clId="{4D2D73CA-45A0-A348-A0AF-05B1B05CC70D}" dt="2022-01-29T12:38:27.185" v="22" actId="122"/>
          <ac:spMkLst>
            <pc:docMk/>
            <pc:sldMk cId="0" sldId="296"/>
            <ac:spMk id="2" creationId="{165FE161-7EFA-8545-9CE8-E038B8E12B38}"/>
          </ac:spMkLst>
        </pc:spChg>
        <pc:spChg chg="del mod">
          <ac:chgData name="phungphattrien0123456@gmail.com" userId="639bf380e7d8d746" providerId="LiveId" clId="{4D2D73CA-45A0-A348-A0AF-05B1B05CC70D}" dt="2022-01-29T12:38:32.312" v="23" actId="478"/>
          <ac:spMkLst>
            <pc:docMk/>
            <pc:sldMk cId="0" sldId="296"/>
            <ac:spMk id="44051" creationId="{641DA66E-0F57-4392-8F67-52B48DD6E956}"/>
          </ac:spMkLst>
        </pc:spChg>
      </pc:sldChg>
      <pc:sldChg chg="addSp delSp">
        <pc:chgData name="phungphattrien0123456@gmail.com" userId="639bf380e7d8d746" providerId="LiveId" clId="{4D2D73CA-45A0-A348-A0AF-05B1B05CC70D}" dt="2022-01-29T12:36:36.289" v="4" actId="22"/>
        <pc:sldMkLst>
          <pc:docMk/>
          <pc:sldMk cId="0" sldId="314"/>
        </pc:sldMkLst>
        <pc:spChg chg="add">
          <ac:chgData name="phungphattrien0123456@gmail.com" userId="639bf380e7d8d746" providerId="LiveId" clId="{4D2D73CA-45A0-A348-A0AF-05B1B05CC70D}" dt="2022-01-29T12:36:36.289" v="4" actId="22"/>
          <ac:spMkLst>
            <pc:docMk/>
            <pc:sldMk cId="0" sldId="314"/>
            <ac:spMk id="2" creationId="{7E73013C-E3AC-8F43-B9A6-3417EF9F1562}"/>
          </ac:spMkLst>
        </pc:spChg>
        <pc:spChg chg="del">
          <ac:chgData name="phungphattrien0123456@gmail.com" userId="639bf380e7d8d746" providerId="LiveId" clId="{4D2D73CA-45A0-A348-A0AF-05B1B05CC70D}" dt="2022-01-29T12:36:25.479" v="2" actId="478"/>
          <ac:spMkLst>
            <pc:docMk/>
            <pc:sldMk cId="0" sldId="314"/>
            <ac:spMk id="6147" creationId="{7062D0D1-D30A-4B13-86A6-EB7F0D8A11B7}"/>
          </ac:spMkLst>
        </pc:spChg>
      </pc:sldChg>
      <pc:sldChg chg="modSp">
        <pc:chgData name="phungphattrien0123456@gmail.com" userId="639bf380e7d8d746" providerId="LiveId" clId="{4D2D73CA-45A0-A348-A0AF-05B1B05CC70D}" dt="2022-01-29T12:39:17.726" v="71" actId="20577"/>
        <pc:sldMkLst>
          <pc:docMk/>
          <pc:sldMk cId="0" sldId="319"/>
        </pc:sldMkLst>
        <pc:spChg chg="mod">
          <ac:chgData name="phungphattrien0123456@gmail.com" userId="639bf380e7d8d746" providerId="LiveId" clId="{4D2D73CA-45A0-A348-A0AF-05B1B05CC70D}" dt="2022-01-29T12:39:17.726" v="71" actId="20577"/>
          <ac:spMkLst>
            <pc:docMk/>
            <pc:sldMk cId="0" sldId="319"/>
            <ac:spMk id="12299" creationId="{E8B4851C-C110-45C0-873A-E30ACC2E7A96}"/>
          </ac:spMkLst>
        </pc:spChg>
      </pc:sldChg>
      <pc:sldChg chg="del">
        <pc:chgData name="phungphattrien0123456@gmail.com" userId="639bf380e7d8d746" providerId="LiveId" clId="{4D2D73CA-45A0-A348-A0AF-05B1B05CC70D}" dt="2022-01-29T12:36:14.116" v="0" actId="2696"/>
        <pc:sldMkLst>
          <pc:docMk/>
          <pc:sldMk cId="0" sldId="332"/>
        </pc:sldMkLst>
      </pc:sldChg>
      <pc:sldChg chg="modSp">
        <pc:chgData name="phungphattrien0123456@gmail.com" userId="639bf380e7d8d746" providerId="LiveId" clId="{4D2D73CA-45A0-A348-A0AF-05B1B05CC70D}" dt="2022-01-29T12:36:21.028" v="1" actId="1076"/>
        <pc:sldMkLst>
          <pc:docMk/>
          <pc:sldMk cId="0" sldId="333"/>
        </pc:sldMkLst>
        <pc:picChg chg="mod">
          <ac:chgData name="phungphattrien0123456@gmail.com" userId="639bf380e7d8d746" providerId="LiveId" clId="{4D2D73CA-45A0-A348-A0AF-05B1B05CC70D}" dt="2022-01-29T12:36:21.028" v="1" actId="1076"/>
          <ac:picMkLst>
            <pc:docMk/>
            <pc:sldMk cId="0" sldId="333"/>
            <ac:picMk id="5122" creationId="{AA87B82C-D9AF-4F90-AB4B-5C18AB5B32BF}"/>
          </ac:picMkLst>
        </pc:picChg>
      </pc:sldChg>
      <pc:sldChg chg="addSp delSp">
        <pc:chgData name="phungphattrien0123456@gmail.com" userId="639bf380e7d8d746" providerId="LiveId" clId="{4D2D73CA-45A0-A348-A0AF-05B1B05CC70D}" dt="2022-01-29T12:38:43.313" v="27" actId="22"/>
        <pc:sldMkLst>
          <pc:docMk/>
          <pc:sldMk cId="0" sldId="345"/>
        </pc:sldMkLst>
        <pc:spChg chg="add">
          <ac:chgData name="phungphattrien0123456@gmail.com" userId="639bf380e7d8d746" providerId="LiveId" clId="{4D2D73CA-45A0-A348-A0AF-05B1B05CC70D}" dt="2022-01-29T12:38:43.313" v="27" actId="22"/>
          <ac:spMkLst>
            <pc:docMk/>
            <pc:sldMk cId="0" sldId="345"/>
            <ac:spMk id="3" creationId="{D52D5285-EB5F-BC49-BD4A-8FC7C2F3F7CC}"/>
          </ac:spMkLst>
        </pc:spChg>
        <pc:spChg chg="add del">
          <ac:chgData name="phungphattrien0123456@gmail.com" userId="639bf380e7d8d746" providerId="LiveId" clId="{4D2D73CA-45A0-A348-A0AF-05B1B05CC70D}" dt="2022-01-29T12:38:38.288" v="26" actId="22"/>
          <ac:spMkLst>
            <pc:docMk/>
            <pc:sldMk cId="0" sldId="345"/>
            <ac:spMk id="5" creationId="{1A799C27-89EE-A04A-9749-BB15E70E4604}"/>
          </ac:spMkLst>
        </pc:spChg>
        <pc:spChg chg="del">
          <ac:chgData name="phungphattrien0123456@gmail.com" userId="639bf380e7d8d746" providerId="LiveId" clId="{4D2D73CA-45A0-A348-A0AF-05B1B05CC70D}" dt="2022-01-29T12:38:34.770" v="24" actId="478"/>
          <ac:spMkLst>
            <pc:docMk/>
            <pc:sldMk cId="0" sldId="345"/>
            <ac:spMk id="54274" creationId="{9C4E1583-57E5-4B5F-B61D-2E52C9FF48A8}"/>
          </ac:spMkLst>
        </pc:spChg>
      </pc:sldChg>
      <pc:sldChg chg="addSp delSp">
        <pc:chgData name="phungphattrien0123456@gmail.com" userId="639bf380e7d8d746" providerId="LiveId" clId="{4D2D73CA-45A0-A348-A0AF-05B1B05CC70D}" dt="2022-01-29T12:38:47.995" v="29" actId="22"/>
        <pc:sldMkLst>
          <pc:docMk/>
          <pc:sldMk cId="0" sldId="346"/>
        </pc:sldMkLst>
        <pc:spChg chg="add">
          <ac:chgData name="phungphattrien0123456@gmail.com" userId="639bf380e7d8d746" providerId="LiveId" clId="{4D2D73CA-45A0-A348-A0AF-05B1B05CC70D}" dt="2022-01-29T12:38:47.995" v="29" actId="22"/>
          <ac:spMkLst>
            <pc:docMk/>
            <pc:sldMk cId="0" sldId="346"/>
            <ac:spMk id="2" creationId="{5642C8DD-04A3-794E-AE3D-44E98EDE00F2}"/>
          </ac:spMkLst>
        </pc:spChg>
        <pc:spChg chg="del">
          <ac:chgData name="phungphattrien0123456@gmail.com" userId="639bf380e7d8d746" providerId="LiveId" clId="{4D2D73CA-45A0-A348-A0AF-05B1B05CC70D}" dt="2022-01-29T12:38:46.452" v="28" actId="478"/>
          <ac:spMkLst>
            <pc:docMk/>
            <pc:sldMk cId="0" sldId="346"/>
            <ac:spMk id="58370" creationId="{EC863C08-C610-42FF-9A78-5E709A43A43A}"/>
          </ac:spMkLst>
        </pc:spChg>
      </pc:sldChg>
      <pc:sldChg chg="modSp">
        <pc:chgData name="phungphattrien0123456@gmail.com" userId="639bf380e7d8d746" providerId="LiveId" clId="{4D2D73CA-45A0-A348-A0AF-05B1B05CC70D}" dt="2022-01-29T12:39:29.204" v="73" actId="20577"/>
        <pc:sldMkLst>
          <pc:docMk/>
          <pc:sldMk cId="0" sldId="347"/>
        </pc:sldMkLst>
        <pc:spChg chg="mod">
          <ac:chgData name="phungphattrien0123456@gmail.com" userId="639bf380e7d8d746" providerId="LiveId" clId="{4D2D73CA-45A0-A348-A0AF-05B1B05CC70D}" dt="2022-01-29T12:39:29.204" v="73" actId="20577"/>
          <ac:spMkLst>
            <pc:docMk/>
            <pc:sldMk cId="0" sldId="347"/>
            <ac:spMk id="6" creationId="{64A3BD8B-E4E1-427B-8DE9-9897948C5A3B}"/>
          </ac:spMkLst>
        </pc:spChg>
      </pc:sldChg>
      <pc:sldChg chg="addSp delSp">
        <pc:chgData name="phungphattrien0123456@gmail.com" userId="639bf380e7d8d746" providerId="LiveId" clId="{4D2D73CA-45A0-A348-A0AF-05B1B05CC70D}" dt="2022-01-29T12:38:53.532" v="31" actId="22"/>
        <pc:sldMkLst>
          <pc:docMk/>
          <pc:sldMk cId="0" sldId="349"/>
        </pc:sldMkLst>
        <pc:spChg chg="add">
          <ac:chgData name="phungphattrien0123456@gmail.com" userId="639bf380e7d8d746" providerId="LiveId" clId="{4D2D73CA-45A0-A348-A0AF-05B1B05CC70D}" dt="2022-01-29T12:38:53.532" v="31" actId="22"/>
          <ac:spMkLst>
            <pc:docMk/>
            <pc:sldMk cId="0" sldId="349"/>
            <ac:spMk id="2" creationId="{FFC6C84E-06C1-934F-8F68-ED3D632D3DCA}"/>
          </ac:spMkLst>
        </pc:spChg>
        <pc:spChg chg="del">
          <ac:chgData name="phungphattrien0123456@gmail.com" userId="639bf380e7d8d746" providerId="LiveId" clId="{4D2D73CA-45A0-A348-A0AF-05B1B05CC70D}" dt="2022-01-29T12:38:52.189" v="30" actId="478"/>
          <ac:spMkLst>
            <pc:docMk/>
            <pc:sldMk cId="0" sldId="349"/>
            <ac:spMk id="63490" creationId="{E6B01AD0-3396-46F9-95E8-DE8054185C44}"/>
          </ac:spMkLst>
        </pc:spChg>
      </pc:sldChg>
      <pc:sldChg chg="addSp delSp">
        <pc:chgData name="phungphattrien0123456@gmail.com" userId="639bf380e7d8d746" providerId="LiveId" clId="{4D2D73CA-45A0-A348-A0AF-05B1B05CC70D}" dt="2022-01-29T12:39:39.431" v="75" actId="22"/>
        <pc:sldMkLst>
          <pc:docMk/>
          <pc:sldMk cId="0" sldId="351"/>
        </pc:sldMkLst>
        <pc:spChg chg="add">
          <ac:chgData name="phungphattrien0123456@gmail.com" userId="639bf380e7d8d746" providerId="LiveId" clId="{4D2D73CA-45A0-A348-A0AF-05B1B05CC70D}" dt="2022-01-29T12:39:39.431" v="75" actId="22"/>
          <ac:spMkLst>
            <pc:docMk/>
            <pc:sldMk cId="0" sldId="351"/>
            <ac:spMk id="2" creationId="{E65278A5-CE08-9847-9819-E903292245A8}"/>
          </ac:spMkLst>
        </pc:spChg>
        <pc:spChg chg="del">
          <ac:chgData name="phungphattrien0123456@gmail.com" userId="639bf380e7d8d746" providerId="LiveId" clId="{4D2D73CA-45A0-A348-A0AF-05B1B05CC70D}" dt="2022-01-29T12:39:38.174" v="74" actId="478"/>
          <ac:spMkLst>
            <pc:docMk/>
            <pc:sldMk cId="0" sldId="351"/>
            <ac:spMk id="68610" creationId="{AC1057D9-2D2B-4D7D-978F-E2AAB78E533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 xmlns:a16="http://schemas.microsoft.com/office/drawing/2014/main" id="{F8817A67-B769-4755-A9D7-64041ED8252C}"/>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 xmlns:a16="http://schemas.microsoft.com/office/drawing/2014/main" id="{9D59477A-48F5-4450-B76E-7AE7AFA0D637}"/>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 xmlns:a16="http://schemas.microsoft.com/office/drawing/2014/main" id="{82F65574-6A41-4DDD-B8AE-04DF088504F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Text Box 4">
            <a:extLst>
              <a:ext uri="{FF2B5EF4-FFF2-40B4-BE49-F238E27FC236}">
                <a16:creationId xmlns="" xmlns:a16="http://schemas.microsoft.com/office/drawing/2014/main" id="{45700A12-5369-495E-8D52-84BECC81625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Rectangle 5">
            <a:extLst>
              <a:ext uri="{FF2B5EF4-FFF2-40B4-BE49-F238E27FC236}">
                <a16:creationId xmlns="" xmlns:a16="http://schemas.microsoft.com/office/drawing/2014/main" id="{F827357B-4998-4C06-A4B6-E09A98BC9217}"/>
              </a:ext>
            </a:extLst>
          </p:cNvPr>
          <p:cNvSpPr>
            <a:spLocks noGrp="1" noChangeArrowheads="1"/>
          </p:cNvSpPr>
          <p:nvPr>
            <p:ph type="dt"/>
          </p:nvPr>
        </p:nvSpPr>
        <p:spPr bwMode="auto">
          <a:xfrm>
            <a:off x="3884613" y="0"/>
            <a:ext cx="2967037" cy="452438"/>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a:solidFill>
                  <a:srgbClr val="000000"/>
                </a:solidFill>
                <a:latin typeface="Tahoma" pitchFamily="32" charset="0"/>
                <a:ea typeface="+mn-ea"/>
                <a:cs typeface="Times New Roman" pitchFamily="16" charset="0"/>
              </a:defRPr>
            </a:lvl1pPr>
          </a:lstStyle>
          <a:p>
            <a:pPr>
              <a:defRPr/>
            </a:pPr>
            <a:endParaRPr lang="en-US"/>
          </a:p>
        </p:txBody>
      </p:sp>
      <p:sp>
        <p:nvSpPr>
          <p:cNvPr id="3079" name="Rectangle 6">
            <a:extLst>
              <a:ext uri="{FF2B5EF4-FFF2-40B4-BE49-F238E27FC236}">
                <a16:creationId xmlns="" xmlns:a16="http://schemas.microsoft.com/office/drawing/2014/main" id="{7793A437-F0F4-461E-B91C-B0C0A93EA27D}"/>
              </a:ext>
            </a:extLst>
          </p:cNvPr>
          <p:cNvSpPr>
            <a:spLocks noGrp="1" noRot="1" noChangeAspect="1" noChangeArrowheads="1"/>
          </p:cNvSpPr>
          <p:nvPr>
            <p:ph type="sldImg"/>
          </p:nvPr>
        </p:nvSpPr>
        <p:spPr bwMode="auto">
          <a:xfrm>
            <a:off x="1143000" y="685800"/>
            <a:ext cx="4567238" cy="3424238"/>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 xmlns:a16="http://schemas.microsoft.com/office/drawing/2014/main" id="{1757FEA9-8230-410E-9263-8AD74ECF931B}"/>
              </a:ext>
            </a:extLst>
          </p:cNvPr>
          <p:cNvSpPr>
            <a:spLocks noGrp="1" noChangeArrowheads="1"/>
          </p:cNvSpPr>
          <p:nvPr>
            <p:ph type="body"/>
          </p:nvPr>
        </p:nvSpPr>
        <p:spPr bwMode="auto">
          <a:xfrm>
            <a:off x="685800" y="4343400"/>
            <a:ext cx="5481638" cy="4110038"/>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1" name="Text Box 8">
            <a:extLst>
              <a:ext uri="{FF2B5EF4-FFF2-40B4-BE49-F238E27FC236}">
                <a16:creationId xmlns="" xmlns:a16="http://schemas.microsoft.com/office/drawing/2014/main" id="{A51F1EBE-FF20-4072-875C-87256B4EE945}"/>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7" name="Rectangle 9">
            <a:extLst>
              <a:ext uri="{FF2B5EF4-FFF2-40B4-BE49-F238E27FC236}">
                <a16:creationId xmlns="" xmlns:a16="http://schemas.microsoft.com/office/drawing/2014/main" id="{423B086F-2173-4734-862D-48D8D6DDB47E}"/>
              </a:ext>
            </a:extLst>
          </p:cNvPr>
          <p:cNvSpPr>
            <a:spLocks noGrp="1" noChangeArrowheads="1"/>
          </p:cNvSpPr>
          <p:nvPr>
            <p:ph type="sldNum"/>
          </p:nvPr>
        </p:nvSpPr>
        <p:spPr bwMode="auto">
          <a:xfrm>
            <a:off x="3884613" y="8685213"/>
            <a:ext cx="2967037" cy="452437"/>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a:solidFill>
                  <a:srgbClr val="000000"/>
                </a:solidFill>
                <a:latin typeface="Tahoma" panose="020B0604030504040204" pitchFamily="34" charset="0"/>
                <a:cs typeface="Times New Roman" panose="02020603050405020304" pitchFamily="18" charset="0"/>
              </a:defRPr>
            </a:lvl1pPr>
          </a:lstStyle>
          <a:p>
            <a:fld id="{FD1BF3B3-031A-4984-AA5D-EB75FDAD0610}" type="slidenum">
              <a:rPr lang="en-US" altLang="en-US"/>
              <a:pPr/>
              <a:t>‹#›</a:t>
            </a:fld>
            <a:endParaRPr lang="en-US" altLang="en-US"/>
          </a:p>
        </p:txBody>
      </p:sp>
    </p:spTree>
    <p:extLst>
      <p:ext uri="{BB962C8B-B14F-4D97-AF65-F5344CB8AC3E}">
        <p14:creationId xmlns:p14="http://schemas.microsoft.com/office/powerpoint/2010/main" val="11836437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a:extLst>
              <a:ext uri="{FF2B5EF4-FFF2-40B4-BE49-F238E27FC236}">
                <a16:creationId xmlns="" xmlns:a16="http://schemas.microsoft.com/office/drawing/2014/main" id="{236108F2-2B12-4F57-B3E8-8C20643A79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CD51656-FCF3-4055-932E-C9FDEBB77E0D}"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0243" name="Rectangle 1">
            <a:extLst>
              <a:ext uri="{FF2B5EF4-FFF2-40B4-BE49-F238E27FC236}">
                <a16:creationId xmlns="" xmlns:a16="http://schemas.microsoft.com/office/drawing/2014/main" id="{B7BE638D-6FAD-4375-8E78-A3DE504B14F9}"/>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0244" name="Text Box 2">
            <a:extLst>
              <a:ext uri="{FF2B5EF4-FFF2-40B4-BE49-F238E27FC236}">
                <a16:creationId xmlns="" xmlns:a16="http://schemas.microsoft.com/office/drawing/2014/main" id="{E5CF7B52-BE5E-4947-A1B3-C2DCE483E4A8}"/>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3185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 xmlns:a16="http://schemas.microsoft.com/office/drawing/2014/main" id="{1D1041BD-AAEE-4EDC-B61C-64076A4A52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46923AF-14A9-414A-BCCB-8A0056DE382C}"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5603" name="Rectangle 1">
            <a:extLst>
              <a:ext uri="{FF2B5EF4-FFF2-40B4-BE49-F238E27FC236}">
                <a16:creationId xmlns="" xmlns:a16="http://schemas.microsoft.com/office/drawing/2014/main" id="{0393B4AC-0A26-465D-A829-4F77A7DC75FA}"/>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5604" name="Text Box 2">
            <a:extLst>
              <a:ext uri="{FF2B5EF4-FFF2-40B4-BE49-F238E27FC236}">
                <a16:creationId xmlns="" xmlns:a16="http://schemas.microsoft.com/office/drawing/2014/main" id="{D71B9DA8-7EA7-42C7-A7FE-A7D9AC32257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3441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6899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EF71A13-D749-4788-A61D-ABAA55613CF8}"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35843" name="Rectangle 2"/>
          <p:cNvSpPr>
            <a:spLocks noChangeArrowheads="1" noTextEdit="1"/>
          </p:cNvSpPr>
          <p:nvPr>
            <p:ph type="sldImg"/>
          </p:nvPr>
        </p:nvSpPr>
        <p:spPr>
          <a:ln/>
        </p:spPr>
      </p:sp>
      <p:sp>
        <p:nvSpPr>
          <p:cNvPr id="35844"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09215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 xmlns:a16="http://schemas.microsoft.com/office/drawing/2014/main" id="{27D9594A-1B77-41A9-8B47-34CB40D7DC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65C83FD-01F5-4E9A-9573-C61F2A150732}"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20</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9699" name="Rectangle 1">
            <a:extLst>
              <a:ext uri="{FF2B5EF4-FFF2-40B4-BE49-F238E27FC236}">
                <a16:creationId xmlns="" xmlns:a16="http://schemas.microsoft.com/office/drawing/2014/main" id="{AFAA1538-2E20-431E-AA2F-D67C113173B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9700" name="Text Box 2">
            <a:extLst>
              <a:ext uri="{FF2B5EF4-FFF2-40B4-BE49-F238E27FC236}">
                <a16:creationId xmlns="" xmlns:a16="http://schemas.microsoft.com/office/drawing/2014/main" id="{259B3914-8718-4E41-861B-4642F4FD4122}"/>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81290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7088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F63A7AC-996D-4517-91FC-27CFF7683F2C}"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44035" name="Rectangle 2"/>
          <p:cNvSpPr>
            <a:spLocks noChangeArrowheads="1" noTextEdit="1"/>
          </p:cNvSpPr>
          <p:nvPr>
            <p:ph type="sldImg"/>
          </p:nvPr>
        </p:nvSpPr>
        <p:spPr>
          <a:ln/>
        </p:spPr>
      </p:sp>
      <p:sp>
        <p:nvSpPr>
          <p:cNvPr id="44036"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43162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2D4E13-8FEE-424F-B3C5-C3F12EDAB40D}"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46083" name="Rectangle 2"/>
          <p:cNvSpPr>
            <a:spLocks noChangeArrowheads="1" noTextEdit="1"/>
          </p:cNvSpPr>
          <p:nvPr>
            <p:ph type="sldImg"/>
          </p:nvPr>
        </p:nvSpPr>
        <p:spPr>
          <a:ln/>
        </p:spPr>
      </p:sp>
      <p:sp>
        <p:nvSpPr>
          <p:cNvPr id="46084"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51450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6F5B3D5-BB97-4699-8422-BB3DF428D5F0}"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48131" name="Rectangle 2"/>
          <p:cNvSpPr>
            <a:spLocks noChangeArrowheads="1" noTextEdit="1"/>
          </p:cNvSpPr>
          <p:nvPr>
            <p:ph type="sldImg"/>
          </p:nvPr>
        </p:nvSpPr>
        <p:spPr>
          <a:ln/>
        </p:spPr>
      </p:sp>
      <p:sp>
        <p:nvSpPr>
          <p:cNvPr id="48132"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198072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7E258D2-40DC-40A1-848D-B553A1E0638B}"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
        <p:nvSpPr>
          <p:cNvPr id="54275" name="Rectangle 2"/>
          <p:cNvSpPr>
            <a:spLocks noChangeArrowheads="1" noTextEdit="1"/>
          </p:cNvSpPr>
          <p:nvPr>
            <p:ph type="sldImg"/>
          </p:nvPr>
        </p:nvSpPr>
        <p:spPr>
          <a:ln/>
        </p:spPr>
      </p:sp>
      <p:sp>
        <p:nvSpPr>
          <p:cNvPr id="54276"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70936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317512B-102C-4314-B332-C654E8BD1E3E}"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
        <p:nvSpPr>
          <p:cNvPr id="58371" name="Rectangle 2"/>
          <p:cNvSpPr>
            <a:spLocks noChangeArrowheads="1" noTextEdit="1"/>
          </p:cNvSpPr>
          <p:nvPr>
            <p:ph type="sldImg"/>
          </p:nvPr>
        </p:nvSpPr>
        <p:spPr>
          <a:ln/>
        </p:spPr>
      </p:sp>
      <p:sp>
        <p:nvSpPr>
          <p:cNvPr id="58372"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266519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a:extLst>
              <a:ext uri="{FF2B5EF4-FFF2-40B4-BE49-F238E27FC236}">
                <a16:creationId xmlns="" xmlns:a16="http://schemas.microsoft.com/office/drawing/2014/main" id="{A67DE690-91F4-4EAD-AD44-5068803BC4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30765BC-5288-4D3F-9665-0E0D9C5D5E8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2291" name="Rectangle 1">
            <a:extLst>
              <a:ext uri="{FF2B5EF4-FFF2-40B4-BE49-F238E27FC236}">
                <a16:creationId xmlns="" xmlns:a16="http://schemas.microsoft.com/office/drawing/2014/main" id="{65DF82FD-D664-47A1-B804-ABBCBF3FF02E}"/>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2292" name="Text Box 2">
            <a:extLst>
              <a:ext uri="{FF2B5EF4-FFF2-40B4-BE49-F238E27FC236}">
                <a16:creationId xmlns="" xmlns:a16="http://schemas.microsoft.com/office/drawing/2014/main" id="{B2F84AB0-AAEE-4C9B-9AFE-6D7F2F0AEB9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5245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70E98D3-C1DC-49D8-B7BB-FF47E71255CC}"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60419" name="Rectangle 2"/>
          <p:cNvSpPr>
            <a:spLocks noChangeArrowheads="1" noTextEdit="1"/>
          </p:cNvSpPr>
          <p:nvPr>
            <p:ph type="sldImg"/>
          </p:nvPr>
        </p:nvSpPr>
        <p:spPr>
          <a:ln/>
        </p:spPr>
      </p:sp>
      <p:sp>
        <p:nvSpPr>
          <p:cNvPr id="60420"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128136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9BD69BE-5E19-45ED-BC48-75D7481344CC}"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62467" name="Rectangle 2"/>
          <p:cNvSpPr>
            <a:spLocks noChangeArrowheads="1" noTextEdit="1"/>
          </p:cNvSpPr>
          <p:nvPr>
            <p:ph type="sldImg"/>
          </p:nvPr>
        </p:nvSpPr>
        <p:spPr>
          <a:ln/>
        </p:spPr>
      </p:sp>
      <p:sp>
        <p:nvSpPr>
          <p:cNvPr id="62468"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419039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E301173-8A92-4F69-8993-20C1E38B3CE8}"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65539" name="Rectangle 2"/>
          <p:cNvSpPr>
            <a:spLocks noChangeArrowheads="1" noTextEdit="1"/>
          </p:cNvSpPr>
          <p:nvPr>
            <p:ph type="sldImg"/>
          </p:nvPr>
        </p:nvSpPr>
        <p:spPr>
          <a:ln/>
        </p:spPr>
      </p:sp>
      <p:sp>
        <p:nvSpPr>
          <p:cNvPr id="65540"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82718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A208182-5036-442E-B911-DBE8645049DD}"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67587" name="Rectangle 2"/>
          <p:cNvSpPr>
            <a:spLocks noChangeArrowheads="1" noTextEdit="1"/>
          </p:cNvSpPr>
          <p:nvPr>
            <p:ph type="sldImg"/>
          </p:nvPr>
        </p:nvSpPr>
        <p:spPr>
          <a:ln/>
        </p:spPr>
      </p:sp>
      <p:sp>
        <p:nvSpPr>
          <p:cNvPr id="67588"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80382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39</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65520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 xmlns:a16="http://schemas.microsoft.com/office/drawing/2014/main" id="{ED0C044F-F7CA-43E2-8775-FDC85D3288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B8083F3-AF12-43A2-B337-62714EE7F59A}" type="slidenum">
              <a:rPr lang="en-US" altLang="vi-VN" sz="1200" b="0">
                <a:solidFill>
                  <a:schemeClr val="tx1"/>
                </a:solidFill>
                <a:latin typeface="Arial" panose="020B0604020202020204" pitchFamily="34" charset="0"/>
                <a:cs typeface="Arial" panose="020B0604020202020204" pitchFamily="34" charset="0"/>
              </a:rPr>
              <a:pPr>
                <a:buClrTx/>
                <a:buFontTx/>
                <a:buNone/>
              </a:pPr>
              <a:t>40</a:t>
            </a:fld>
            <a:endParaRPr lang="en-US" altLang="vi-VN" sz="1200" b="0">
              <a:solidFill>
                <a:schemeClr val="tx1"/>
              </a:solidFill>
              <a:latin typeface="Arial" panose="020B0604020202020204" pitchFamily="34" charset="0"/>
              <a:cs typeface="Arial" panose="020B0604020202020204" pitchFamily="34" charset="0"/>
            </a:endParaRPr>
          </a:p>
        </p:txBody>
      </p:sp>
      <p:sp>
        <p:nvSpPr>
          <p:cNvPr id="57347" name="Rectangle 2">
            <a:extLst>
              <a:ext uri="{FF2B5EF4-FFF2-40B4-BE49-F238E27FC236}">
                <a16:creationId xmlns="" xmlns:a16="http://schemas.microsoft.com/office/drawing/2014/main" id="{DD3B7B22-3671-46A1-8160-635E3C4C5AD3}"/>
              </a:ext>
            </a:extLst>
          </p:cNvPr>
          <p:cNvSpPr>
            <a:spLocks noGrp="1" noRot="1" noChangeAspect="1" noChangeArrowheads="1" noTextEdit="1"/>
          </p:cNvSpPr>
          <p:nvPr>
            <p:ph type="sldImg"/>
          </p:nvPr>
        </p:nvSpPr>
        <p:spPr>
          <a:ln/>
        </p:spPr>
      </p:sp>
      <p:sp>
        <p:nvSpPr>
          <p:cNvPr id="57348" name="Rectangle 3">
            <a:extLst>
              <a:ext uri="{FF2B5EF4-FFF2-40B4-BE49-F238E27FC236}">
                <a16:creationId xmlns="" xmlns:a16="http://schemas.microsoft.com/office/drawing/2014/main" id="{9069CD37-3DC1-438F-95CC-DC85B528F8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Times New Roman" panose="02020603050405020304" pitchFamily="18" charset="0"/>
            </a:endParaRPr>
          </a:p>
        </p:txBody>
      </p:sp>
    </p:spTree>
    <p:extLst>
      <p:ext uri="{BB962C8B-B14F-4D97-AF65-F5344CB8AC3E}">
        <p14:creationId xmlns:p14="http://schemas.microsoft.com/office/powerpoint/2010/main" val="1675300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42</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28597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 xmlns:a16="http://schemas.microsoft.com/office/drawing/2014/main" id="{725773D9-6483-45E8-A5EE-E48E2DF95E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52CF9604-DE46-4542-8D23-F795DF338241}" type="slidenum">
              <a:rPr lang="en-US" altLang="vi-VN" sz="1200" b="0">
                <a:solidFill>
                  <a:schemeClr val="tx1"/>
                </a:solidFill>
                <a:latin typeface="Arial" panose="020B0604020202020204" pitchFamily="34" charset="0"/>
                <a:cs typeface="Arial" panose="020B0604020202020204" pitchFamily="34" charset="0"/>
              </a:rPr>
              <a:pPr>
                <a:buClrTx/>
                <a:buFontTx/>
                <a:buNone/>
              </a:pPr>
              <a:t>44</a:t>
            </a:fld>
            <a:endParaRPr lang="en-US" altLang="vi-VN" sz="1200" b="0">
              <a:solidFill>
                <a:schemeClr val="tx1"/>
              </a:solidFill>
              <a:latin typeface="Arial" panose="020B0604020202020204" pitchFamily="34" charset="0"/>
              <a:cs typeface="Arial" panose="020B0604020202020204" pitchFamily="34" charset="0"/>
            </a:endParaRPr>
          </a:p>
        </p:txBody>
      </p:sp>
      <p:sp>
        <p:nvSpPr>
          <p:cNvPr id="62467" name="Rectangle 2">
            <a:extLst>
              <a:ext uri="{FF2B5EF4-FFF2-40B4-BE49-F238E27FC236}">
                <a16:creationId xmlns="" xmlns:a16="http://schemas.microsoft.com/office/drawing/2014/main" id="{08AA0788-006E-453C-9A6B-DEC4A81E1C10}"/>
              </a:ext>
            </a:extLst>
          </p:cNvPr>
          <p:cNvSpPr>
            <a:spLocks noGrp="1" noRot="1" noChangeAspect="1" noChangeArrowheads="1" noTextEdit="1"/>
          </p:cNvSpPr>
          <p:nvPr>
            <p:ph type="sldImg"/>
          </p:nvPr>
        </p:nvSpPr>
        <p:spPr>
          <a:ln/>
        </p:spPr>
      </p:sp>
      <p:sp>
        <p:nvSpPr>
          <p:cNvPr id="62468" name="Rectangle 3">
            <a:extLst>
              <a:ext uri="{FF2B5EF4-FFF2-40B4-BE49-F238E27FC236}">
                <a16:creationId xmlns="" xmlns:a16="http://schemas.microsoft.com/office/drawing/2014/main" id="{E91C41B3-0510-4B97-97F7-FDCEDB28E5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Times New Roman" panose="02020603050405020304" pitchFamily="18" charset="0"/>
            </a:endParaRPr>
          </a:p>
        </p:txBody>
      </p:sp>
    </p:spTree>
    <p:extLst>
      <p:ext uri="{BB962C8B-B14F-4D97-AF65-F5344CB8AC3E}">
        <p14:creationId xmlns:p14="http://schemas.microsoft.com/office/powerpoint/2010/main" val="288691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71810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5714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a:extLst>
              <a:ext uri="{FF2B5EF4-FFF2-40B4-BE49-F238E27FC236}">
                <a16:creationId xmlns="" xmlns:a16="http://schemas.microsoft.com/office/drawing/2014/main" id="{110A85BC-D18E-458F-8214-A9C1CFC458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A6EDD734-45CB-4683-8336-0DEDB8C4B24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7</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4339" name="Rectangle 1">
            <a:extLst>
              <a:ext uri="{FF2B5EF4-FFF2-40B4-BE49-F238E27FC236}">
                <a16:creationId xmlns="" xmlns:a16="http://schemas.microsoft.com/office/drawing/2014/main" id="{E3AB816F-C869-4508-BF29-A682468756D9}"/>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4340" name="Text Box 2">
            <a:extLst>
              <a:ext uri="{FF2B5EF4-FFF2-40B4-BE49-F238E27FC236}">
                <a16:creationId xmlns="" xmlns:a16="http://schemas.microsoft.com/office/drawing/2014/main" id="{8EA637D2-7B11-4654-9A20-2DEF5FCEC32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454905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48</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9642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 xmlns:a16="http://schemas.microsoft.com/office/drawing/2014/main" id="{FC5CDA9D-FB1D-492A-B6FB-AD4C5B053A74}"/>
              </a:ext>
            </a:extLst>
          </p:cNvPr>
          <p:cNvSpPr>
            <a:spLocks noGrp="1" noRot="1" noChangeAspect="1" noChangeArrowheads="1" noTextEdit="1"/>
          </p:cNvSpPr>
          <p:nvPr>
            <p:ph type="sldImg"/>
          </p:nvPr>
        </p:nvSpPr>
        <p:spPr>
          <a:ln/>
        </p:spPr>
      </p:sp>
      <p:sp>
        <p:nvSpPr>
          <p:cNvPr id="66563" name="Rectangle 3">
            <a:extLst>
              <a:ext uri="{FF2B5EF4-FFF2-40B4-BE49-F238E27FC236}">
                <a16:creationId xmlns="" xmlns:a16="http://schemas.microsoft.com/office/drawing/2014/main" id="{5A938992-AFC3-4C3D-A008-B977939DD8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ltLang="en-US">
              <a:latin typeface="Times New Roman" panose="02020603050405020304" pitchFamily="18" charset="0"/>
            </a:endParaRPr>
          </a:p>
        </p:txBody>
      </p:sp>
    </p:spTree>
    <p:extLst>
      <p:ext uri="{BB962C8B-B14F-4D97-AF65-F5344CB8AC3E}">
        <p14:creationId xmlns:p14="http://schemas.microsoft.com/office/powerpoint/2010/main" val="3246255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a:extLst>
              <a:ext uri="{FF2B5EF4-FFF2-40B4-BE49-F238E27FC236}">
                <a16:creationId xmlns="" xmlns:a16="http://schemas.microsoft.com/office/drawing/2014/main" id="{72F954E2-864C-42D1-B146-AB7C98A9D18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0153E8D8-340C-42AD-A8D5-ED9687BFCF0C}"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69635" name="Rectangle 1">
            <a:extLst>
              <a:ext uri="{FF2B5EF4-FFF2-40B4-BE49-F238E27FC236}">
                <a16:creationId xmlns="" xmlns:a16="http://schemas.microsoft.com/office/drawing/2014/main" id="{9F14123C-2BA1-4E53-B66E-15951698CC9C}"/>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9636" name="Text Box 2">
            <a:extLst>
              <a:ext uri="{FF2B5EF4-FFF2-40B4-BE49-F238E27FC236}">
                <a16:creationId xmlns="" xmlns:a16="http://schemas.microsoft.com/office/drawing/2014/main" id="{4E8F2865-A23C-4746-BE26-B2FC93F67967}"/>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573126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a:extLst>
              <a:ext uri="{FF2B5EF4-FFF2-40B4-BE49-F238E27FC236}">
                <a16:creationId xmlns="" xmlns:a16="http://schemas.microsoft.com/office/drawing/2014/main" id="{52C0F39B-E158-4473-BC8C-78EF093E6E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A0D9948-5BA0-4D0B-B652-4928D72B3B2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52</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1683" name="Rectangle 1">
            <a:extLst>
              <a:ext uri="{FF2B5EF4-FFF2-40B4-BE49-F238E27FC236}">
                <a16:creationId xmlns="" xmlns:a16="http://schemas.microsoft.com/office/drawing/2014/main" id="{2C385830-E8E8-42C4-B58F-79300AC4C012}"/>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1684" name="Text Box 2">
            <a:extLst>
              <a:ext uri="{FF2B5EF4-FFF2-40B4-BE49-F238E27FC236}">
                <a16:creationId xmlns="" xmlns:a16="http://schemas.microsoft.com/office/drawing/2014/main" id="{B8D1B7BA-4709-48C8-985F-0FB7FE85A589}"/>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56416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a:extLst>
              <a:ext uri="{FF2B5EF4-FFF2-40B4-BE49-F238E27FC236}">
                <a16:creationId xmlns="" xmlns:a16="http://schemas.microsoft.com/office/drawing/2014/main" id="{612F1D19-2A89-4ECC-BC36-6F1326BA19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4A936EB1-10E0-4A33-B11F-3E68BF535DB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3731" name="Rectangle 1">
            <a:extLst>
              <a:ext uri="{FF2B5EF4-FFF2-40B4-BE49-F238E27FC236}">
                <a16:creationId xmlns="" xmlns:a16="http://schemas.microsoft.com/office/drawing/2014/main" id="{87A9A697-FD2C-4345-B043-59277CF0BE17}"/>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3732" name="Text Box 2">
            <a:extLst>
              <a:ext uri="{FF2B5EF4-FFF2-40B4-BE49-F238E27FC236}">
                <a16:creationId xmlns="" xmlns:a16="http://schemas.microsoft.com/office/drawing/2014/main" id="{52FF3553-2649-44CF-A901-7CAB0FFE137D}"/>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72357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D68B821-6409-436B-906F-A22DAF4A4C12}" type="slidenum">
              <a:rPr lang="en-US" altLang="en-US" sz="1200">
                <a:latin typeface="Arial" panose="020B0604020202020204" pitchFamily="34" charset="0"/>
              </a:rPr>
              <a:pPr/>
              <a:t>54</a:t>
            </a:fld>
            <a:endParaRPr lang="en-US" altLang="en-US" sz="1200">
              <a:latin typeface="Arial" panose="020B0604020202020204" pitchFamily="34" charset="0"/>
            </a:endParaRPr>
          </a:p>
        </p:txBody>
      </p:sp>
      <p:sp>
        <p:nvSpPr>
          <p:cNvPr id="30723"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r">
              <a:buSzPct val="100000"/>
            </a:pPr>
            <a:fld id="{951D3951-ECB9-429C-BA4F-3D5F20E1BE53}" type="slidenum">
              <a:rPr lang="en-US" altLang="en-US" sz="1200">
                <a:solidFill>
                  <a:srgbClr val="000000"/>
                </a:solidFill>
                <a:latin typeface="Tahoma" panose="020B0604030504040204" pitchFamily="34" charset="0"/>
              </a:rPr>
              <a:pPr algn="r">
                <a:buSzPct val="100000"/>
              </a:pPr>
              <a:t>54</a:t>
            </a:fld>
            <a:endParaRPr lang="en-US" altLang="en-US" sz="1200">
              <a:solidFill>
                <a:srgbClr val="000000"/>
              </a:solidFill>
              <a:latin typeface="Tahoma" panose="020B0604030504040204" pitchFamily="34" charset="0"/>
            </a:endParaRPr>
          </a:p>
        </p:txBody>
      </p:sp>
      <p:sp>
        <p:nvSpPr>
          <p:cNvPr id="30724" name="Rectangle 1"/>
          <p:cNvSpPr>
            <a:spLocks noChangeArrowheads="1" noTextEdit="1"/>
          </p:cNvSpPr>
          <p:nvPr>
            <p:ph type="sldImg"/>
          </p:nvPr>
        </p:nvSpPr>
        <p:spPr>
          <a:ln/>
        </p:spPr>
      </p:sp>
      <p:sp>
        <p:nvSpPr>
          <p:cNvPr id="3072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Clr>
                <a:srgbClr val="000000"/>
              </a:buClr>
              <a:buSzPct val="100000"/>
              <a:buFont typeface="Times New Roman" panose="02020603050405020304" pitchFamily="18" charset="0"/>
              <a:buNone/>
            </a:pPr>
            <a:endParaRPr lang="vi-VN" altLang="en-US" sz="2800" b="1">
              <a:solidFill>
                <a:schemeClr val="bg1"/>
              </a:solidFill>
            </a:endParaRPr>
          </a:p>
        </p:txBody>
      </p:sp>
    </p:spTree>
    <p:extLst>
      <p:ext uri="{BB962C8B-B14F-4D97-AF65-F5344CB8AC3E}">
        <p14:creationId xmlns:p14="http://schemas.microsoft.com/office/powerpoint/2010/main" val="347330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
            <a:extLst>
              <a:ext uri="{FF2B5EF4-FFF2-40B4-BE49-F238E27FC236}">
                <a16:creationId xmlns="" xmlns:a16="http://schemas.microsoft.com/office/drawing/2014/main" id="{3F18B210-CE74-4BBE-BF2B-7DF2D9553C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ACFE98D4-A5CD-4934-A3D2-7591340561D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5779" name="Rectangle 1">
            <a:extLst>
              <a:ext uri="{FF2B5EF4-FFF2-40B4-BE49-F238E27FC236}">
                <a16:creationId xmlns="" xmlns:a16="http://schemas.microsoft.com/office/drawing/2014/main" id="{7991AC93-2C0F-49D5-9BBA-48F19E885232}"/>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5780" name="Text Box 2">
            <a:extLst>
              <a:ext uri="{FF2B5EF4-FFF2-40B4-BE49-F238E27FC236}">
                <a16:creationId xmlns="" xmlns:a16="http://schemas.microsoft.com/office/drawing/2014/main" id="{F2075AD3-19C5-4DB1-A5B7-7B0AA67E19B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214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a:extLst>
              <a:ext uri="{FF2B5EF4-FFF2-40B4-BE49-F238E27FC236}">
                <a16:creationId xmlns="" xmlns:a16="http://schemas.microsoft.com/office/drawing/2014/main" id="{5F84CABA-7F88-49DC-8016-5CE71376AA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34B3A3C-68AA-46E1-9A05-3B9CE54EFF3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8</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6387" name="Rectangle 1">
            <a:extLst>
              <a:ext uri="{FF2B5EF4-FFF2-40B4-BE49-F238E27FC236}">
                <a16:creationId xmlns="" xmlns:a16="http://schemas.microsoft.com/office/drawing/2014/main" id="{F3C59855-0B64-42FF-8CDF-811843A00564}"/>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6388" name="Text Box 2">
            <a:extLst>
              <a:ext uri="{FF2B5EF4-FFF2-40B4-BE49-F238E27FC236}">
                <a16:creationId xmlns="" xmlns:a16="http://schemas.microsoft.com/office/drawing/2014/main" id="{CF482103-2BAB-4A8A-9064-38614AF8630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0419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a:extLst>
              <a:ext uri="{FF2B5EF4-FFF2-40B4-BE49-F238E27FC236}">
                <a16:creationId xmlns="" xmlns:a16="http://schemas.microsoft.com/office/drawing/2014/main" id="{CFA4CEB8-D722-4A86-B9F6-1F961E1304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819E611-FDCC-4956-9CA1-D2AD2601E1FA}"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10</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9459" name="Rectangle 1">
            <a:extLst>
              <a:ext uri="{FF2B5EF4-FFF2-40B4-BE49-F238E27FC236}">
                <a16:creationId xmlns="" xmlns:a16="http://schemas.microsoft.com/office/drawing/2014/main" id="{F8E0E27E-462D-4ACA-A4FE-D2E6A1415F4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9460" name="Text Box 2">
            <a:extLst>
              <a:ext uri="{FF2B5EF4-FFF2-40B4-BE49-F238E27FC236}">
                <a16:creationId xmlns="" xmlns:a16="http://schemas.microsoft.com/office/drawing/2014/main" id="{9DE2CACB-DC12-4FD2-83B9-6B57C5BEEDB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8006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 xmlns:a16="http://schemas.microsoft.com/office/drawing/2014/main" id="{A14D4DB3-8274-4279-99A2-0E0D33E1F8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F5046A9-0A63-4F77-B2B5-22B40BD730F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1507" name="Rectangle 1">
            <a:extLst>
              <a:ext uri="{FF2B5EF4-FFF2-40B4-BE49-F238E27FC236}">
                <a16:creationId xmlns="" xmlns:a16="http://schemas.microsoft.com/office/drawing/2014/main" id="{834CD6C1-9648-445C-A941-8E1F9F20E2E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1508" name="Text Box 2">
            <a:extLst>
              <a:ext uri="{FF2B5EF4-FFF2-40B4-BE49-F238E27FC236}">
                <a16:creationId xmlns="" xmlns:a16="http://schemas.microsoft.com/office/drawing/2014/main" id="{9FF1E13D-D670-4731-BD7F-C7DF177FF62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9232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fld id="{72105BE5-D82F-477F-BD54-4A7C7686098B}"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2531" name="Rectangle 2"/>
          <p:cNvSpPr>
            <a:spLocks noChangeArrowheads="1" noTextEdit="1"/>
          </p:cNvSpPr>
          <p:nvPr>
            <p:ph type="sldImg"/>
          </p:nvPr>
        </p:nvSpPr>
        <p:spPr>
          <a:ln/>
        </p:spPr>
      </p:sp>
      <p:sp>
        <p:nvSpPr>
          <p:cNvPr id="22532"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189633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 xmlns:a16="http://schemas.microsoft.com/office/drawing/2014/main" id="{A14D4DB3-8274-4279-99A2-0E0D33E1F8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F5046A9-0A63-4F77-B2B5-22B40BD730F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1507" name="Rectangle 1">
            <a:extLst>
              <a:ext uri="{FF2B5EF4-FFF2-40B4-BE49-F238E27FC236}">
                <a16:creationId xmlns="" xmlns:a16="http://schemas.microsoft.com/office/drawing/2014/main" id="{834CD6C1-9648-445C-A941-8E1F9F20E2E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1508" name="Text Box 2">
            <a:extLst>
              <a:ext uri="{FF2B5EF4-FFF2-40B4-BE49-F238E27FC236}">
                <a16:creationId xmlns="" xmlns:a16="http://schemas.microsoft.com/office/drawing/2014/main" id="{9FF1E13D-D670-4731-BD7F-C7DF177FF62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4900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 xmlns:a16="http://schemas.microsoft.com/office/drawing/2014/main" id="{4A07BF2C-885D-431C-8CAB-D25660277B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F3089A4-724F-47D1-AECF-65145E9B4C54}"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14</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3555" name="Rectangle 1">
            <a:extLst>
              <a:ext uri="{FF2B5EF4-FFF2-40B4-BE49-F238E27FC236}">
                <a16:creationId xmlns="" xmlns:a16="http://schemas.microsoft.com/office/drawing/2014/main" id="{2E400278-B7B6-4898-B5A2-AD28AACA8A3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3556" name="Text Box 2">
            <a:extLst>
              <a:ext uri="{FF2B5EF4-FFF2-40B4-BE49-F238E27FC236}">
                <a16:creationId xmlns="" xmlns:a16="http://schemas.microsoft.com/office/drawing/2014/main" id="{41301355-0C9F-4013-B7C2-F097F2F1F25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99871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 xmlns:a16="http://schemas.microsoft.com/office/drawing/2014/main" id="{E7F58951-AAE6-4BF9-AD5D-CE6CCD45355E}"/>
              </a:ext>
            </a:extLst>
          </p:cNvPr>
          <p:cNvSpPr>
            <a:spLocks noGrp="1" noChangeArrowheads="1"/>
          </p:cNvSpPr>
          <p:nvPr>
            <p:ph type="dt" idx="10"/>
          </p:nvPr>
        </p:nvSpPr>
        <p:spPr>
          <a:ln/>
        </p:spPr>
        <p:txBody>
          <a:bodyPr/>
          <a:lstStyle>
            <a:lvl1pPr>
              <a:defRPr/>
            </a:lvl1pPr>
          </a:lstStyle>
          <a:p>
            <a:pPr>
              <a:defRPr/>
            </a:pPr>
            <a:fld id="{61F488B5-03A8-4B6D-A52A-EBF70C3C4727}" type="datetime1">
              <a:rPr lang="vi-VN"/>
              <a:pPr>
                <a:defRPr/>
              </a:pPr>
              <a:t>10/02/2022</a:t>
            </a:fld>
            <a:endParaRPr lang="vi-VN"/>
          </a:p>
        </p:txBody>
      </p:sp>
      <p:sp>
        <p:nvSpPr>
          <p:cNvPr id="5" name="Rectangle 5">
            <a:extLst>
              <a:ext uri="{FF2B5EF4-FFF2-40B4-BE49-F238E27FC236}">
                <a16:creationId xmlns="" xmlns:a16="http://schemas.microsoft.com/office/drawing/2014/main" id="{68E64D12-AAAE-493D-9E98-7C1EB4E15BA0}"/>
              </a:ext>
            </a:extLst>
          </p:cNvPr>
          <p:cNvSpPr>
            <a:spLocks noGrp="1" noChangeArrowheads="1"/>
          </p:cNvSpPr>
          <p:nvPr>
            <p:ph type="sldNum" idx="11"/>
          </p:nvPr>
        </p:nvSpPr>
        <p:spPr>
          <a:ln/>
        </p:spPr>
        <p:txBody>
          <a:bodyPr/>
          <a:lstStyle>
            <a:lvl1pPr>
              <a:defRPr/>
            </a:lvl1pPr>
          </a:lstStyle>
          <a:p>
            <a:fld id="{A1009916-4638-47E9-9B0C-68F0B291EA24}" type="slidenum">
              <a:rPr lang="vi-VN" altLang="en-US"/>
              <a:pPr/>
              <a:t>‹#›</a:t>
            </a:fld>
            <a:endParaRPr lang="vi-VN" altLang="en-US"/>
          </a:p>
        </p:txBody>
      </p:sp>
    </p:spTree>
    <p:extLst>
      <p:ext uri="{BB962C8B-B14F-4D97-AF65-F5344CB8AC3E}">
        <p14:creationId xmlns:p14="http://schemas.microsoft.com/office/powerpoint/2010/main" val="65491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 xmlns:a16="http://schemas.microsoft.com/office/drawing/2014/main" id="{7E56EE68-FBCF-40BD-9B8F-93367CD23A1C}"/>
              </a:ext>
            </a:extLst>
          </p:cNvPr>
          <p:cNvSpPr>
            <a:spLocks noGrp="1" noChangeArrowheads="1"/>
          </p:cNvSpPr>
          <p:nvPr>
            <p:ph type="dt" idx="10"/>
          </p:nvPr>
        </p:nvSpPr>
        <p:spPr>
          <a:ln/>
        </p:spPr>
        <p:txBody>
          <a:bodyPr/>
          <a:lstStyle>
            <a:lvl1pPr>
              <a:defRPr/>
            </a:lvl1pPr>
          </a:lstStyle>
          <a:p>
            <a:pPr>
              <a:defRPr/>
            </a:pPr>
            <a:fld id="{EBAF2F95-1B77-4F7C-8296-C580DFC9FE4E}" type="datetime1">
              <a:rPr lang="vi-VN"/>
              <a:pPr>
                <a:defRPr/>
              </a:pPr>
              <a:t>10/02/2022</a:t>
            </a:fld>
            <a:endParaRPr lang="vi-VN"/>
          </a:p>
        </p:txBody>
      </p:sp>
      <p:sp>
        <p:nvSpPr>
          <p:cNvPr id="5" name="Rectangle 5">
            <a:extLst>
              <a:ext uri="{FF2B5EF4-FFF2-40B4-BE49-F238E27FC236}">
                <a16:creationId xmlns="" xmlns:a16="http://schemas.microsoft.com/office/drawing/2014/main" id="{2BF7BF67-170B-434C-BFEC-5E45C3D1E8A9}"/>
              </a:ext>
            </a:extLst>
          </p:cNvPr>
          <p:cNvSpPr>
            <a:spLocks noGrp="1" noChangeArrowheads="1"/>
          </p:cNvSpPr>
          <p:nvPr>
            <p:ph type="sldNum" idx="11"/>
          </p:nvPr>
        </p:nvSpPr>
        <p:spPr>
          <a:ln/>
        </p:spPr>
        <p:txBody>
          <a:bodyPr/>
          <a:lstStyle>
            <a:lvl1pPr>
              <a:defRPr/>
            </a:lvl1pPr>
          </a:lstStyle>
          <a:p>
            <a:fld id="{364E2B04-7388-4063-B94F-6264CB40E2C0}" type="slidenum">
              <a:rPr lang="vi-VN" altLang="en-US"/>
              <a:pPr/>
              <a:t>‹#›</a:t>
            </a:fld>
            <a:endParaRPr lang="vi-VN" altLang="en-US"/>
          </a:p>
        </p:txBody>
      </p:sp>
    </p:spTree>
    <p:extLst>
      <p:ext uri="{BB962C8B-B14F-4D97-AF65-F5344CB8AC3E}">
        <p14:creationId xmlns:p14="http://schemas.microsoft.com/office/powerpoint/2010/main" val="14770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 xmlns:a16="http://schemas.microsoft.com/office/drawing/2014/main" id="{213EA8DE-F182-4D97-9F90-B25ACAA0E8B5}"/>
              </a:ext>
            </a:extLst>
          </p:cNvPr>
          <p:cNvSpPr>
            <a:spLocks noGrp="1" noChangeArrowheads="1"/>
          </p:cNvSpPr>
          <p:nvPr>
            <p:ph type="dt" idx="10"/>
          </p:nvPr>
        </p:nvSpPr>
        <p:spPr>
          <a:ln/>
        </p:spPr>
        <p:txBody>
          <a:bodyPr/>
          <a:lstStyle>
            <a:lvl1pPr>
              <a:defRPr/>
            </a:lvl1pPr>
          </a:lstStyle>
          <a:p>
            <a:pPr>
              <a:defRPr/>
            </a:pPr>
            <a:fld id="{16AFA8E1-BA22-49AA-B7B1-2B876677BF86}" type="datetime1">
              <a:rPr lang="vi-VN"/>
              <a:pPr>
                <a:defRPr/>
              </a:pPr>
              <a:t>10/02/2022</a:t>
            </a:fld>
            <a:endParaRPr lang="vi-VN"/>
          </a:p>
        </p:txBody>
      </p:sp>
      <p:sp>
        <p:nvSpPr>
          <p:cNvPr id="5" name="Rectangle 5">
            <a:extLst>
              <a:ext uri="{FF2B5EF4-FFF2-40B4-BE49-F238E27FC236}">
                <a16:creationId xmlns="" xmlns:a16="http://schemas.microsoft.com/office/drawing/2014/main" id="{3E1FB30F-4D57-4830-BA7D-193A72EBAEE9}"/>
              </a:ext>
            </a:extLst>
          </p:cNvPr>
          <p:cNvSpPr>
            <a:spLocks noGrp="1" noChangeArrowheads="1"/>
          </p:cNvSpPr>
          <p:nvPr>
            <p:ph type="sldNum" idx="11"/>
          </p:nvPr>
        </p:nvSpPr>
        <p:spPr>
          <a:ln/>
        </p:spPr>
        <p:txBody>
          <a:bodyPr/>
          <a:lstStyle>
            <a:lvl1pPr>
              <a:defRPr/>
            </a:lvl1pPr>
          </a:lstStyle>
          <a:p>
            <a:fld id="{5DD0D85C-8190-45D4-BB20-028898FC88E8}" type="slidenum">
              <a:rPr lang="vi-VN" altLang="en-US"/>
              <a:pPr/>
              <a:t>‹#›</a:t>
            </a:fld>
            <a:endParaRPr lang="vi-VN" altLang="en-US"/>
          </a:p>
        </p:txBody>
      </p:sp>
    </p:spTree>
    <p:extLst>
      <p:ext uri="{BB962C8B-B14F-4D97-AF65-F5344CB8AC3E}">
        <p14:creationId xmlns:p14="http://schemas.microsoft.com/office/powerpoint/2010/main" val="58357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5425"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600200"/>
            <a:ext cx="4037013"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37000"/>
            <a:ext cx="4037013"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 xmlns:a16="http://schemas.microsoft.com/office/drawing/2014/main" id="{C5066000-FC25-4369-8949-CD31335CC5C5}"/>
              </a:ext>
            </a:extLst>
          </p:cNvPr>
          <p:cNvSpPr>
            <a:spLocks noGrp="1" noChangeArrowheads="1"/>
          </p:cNvSpPr>
          <p:nvPr>
            <p:ph type="dt" idx="10"/>
          </p:nvPr>
        </p:nvSpPr>
        <p:spPr>
          <a:ln/>
        </p:spPr>
        <p:txBody>
          <a:bodyPr/>
          <a:lstStyle>
            <a:lvl1pPr>
              <a:defRPr/>
            </a:lvl1pPr>
          </a:lstStyle>
          <a:p>
            <a:pPr>
              <a:defRPr/>
            </a:pPr>
            <a:fld id="{DCE28E5E-14FF-46BD-8522-B1358774B9CE}" type="datetime1">
              <a:rPr lang="vi-VN"/>
              <a:pPr>
                <a:defRPr/>
              </a:pPr>
              <a:t>10/02/2022</a:t>
            </a:fld>
            <a:endParaRPr lang="vi-VN"/>
          </a:p>
        </p:txBody>
      </p:sp>
      <p:sp>
        <p:nvSpPr>
          <p:cNvPr id="7" name="Rectangle 5">
            <a:extLst>
              <a:ext uri="{FF2B5EF4-FFF2-40B4-BE49-F238E27FC236}">
                <a16:creationId xmlns="" xmlns:a16="http://schemas.microsoft.com/office/drawing/2014/main" id="{2F0FA6D7-AAD5-4D71-8528-D41F9AC79721}"/>
              </a:ext>
            </a:extLst>
          </p:cNvPr>
          <p:cNvSpPr>
            <a:spLocks noGrp="1" noChangeArrowheads="1"/>
          </p:cNvSpPr>
          <p:nvPr>
            <p:ph type="sldNum" idx="11"/>
          </p:nvPr>
        </p:nvSpPr>
        <p:spPr>
          <a:ln/>
        </p:spPr>
        <p:txBody>
          <a:bodyPr/>
          <a:lstStyle>
            <a:lvl1pPr>
              <a:defRPr/>
            </a:lvl1pPr>
          </a:lstStyle>
          <a:p>
            <a:fld id="{7F89F781-D959-462B-AA34-4BD3E3AF0FBA}" type="slidenum">
              <a:rPr lang="vi-VN" altLang="en-US"/>
              <a:pPr/>
              <a:t>‹#›</a:t>
            </a:fld>
            <a:endParaRPr lang="vi-VN" altLang="en-US"/>
          </a:p>
        </p:txBody>
      </p:sp>
    </p:spTree>
    <p:extLst>
      <p:ext uri="{BB962C8B-B14F-4D97-AF65-F5344CB8AC3E}">
        <p14:creationId xmlns:p14="http://schemas.microsoft.com/office/powerpoint/2010/main" val="45991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able Placeholder 2"/>
          <p:cNvSpPr>
            <a:spLocks noGrp="1"/>
          </p:cNvSpPr>
          <p:nvPr>
            <p:ph type="tbl" idx="1"/>
          </p:nvPr>
        </p:nvSpPr>
        <p:spPr>
          <a:xfrm>
            <a:off x="457200" y="1600200"/>
            <a:ext cx="8224838" cy="4521200"/>
          </a:xfrm>
        </p:spPr>
        <p:txBody>
          <a:bodyPr/>
          <a:lstStyle/>
          <a:p>
            <a:pPr lvl="0"/>
            <a:endParaRPr lang="en-US" noProof="0"/>
          </a:p>
        </p:txBody>
      </p:sp>
      <p:sp>
        <p:nvSpPr>
          <p:cNvPr id="4" name="Rectangle 3">
            <a:extLst>
              <a:ext uri="{FF2B5EF4-FFF2-40B4-BE49-F238E27FC236}">
                <a16:creationId xmlns="" xmlns:a16="http://schemas.microsoft.com/office/drawing/2014/main" id="{8B357359-9533-44D1-B656-5662213E1A12}"/>
              </a:ext>
            </a:extLst>
          </p:cNvPr>
          <p:cNvSpPr>
            <a:spLocks noGrp="1" noChangeArrowheads="1"/>
          </p:cNvSpPr>
          <p:nvPr>
            <p:ph type="dt" idx="10"/>
          </p:nvPr>
        </p:nvSpPr>
        <p:spPr>
          <a:ln/>
        </p:spPr>
        <p:txBody>
          <a:bodyPr/>
          <a:lstStyle>
            <a:lvl1pPr>
              <a:defRPr/>
            </a:lvl1pPr>
          </a:lstStyle>
          <a:p>
            <a:pPr>
              <a:defRPr/>
            </a:pPr>
            <a:fld id="{7F3D6A5B-36C7-4EC2-AAB6-CD085D7E744B}" type="datetime1">
              <a:rPr lang="vi-VN"/>
              <a:pPr>
                <a:defRPr/>
              </a:pPr>
              <a:t>10/02/2022</a:t>
            </a:fld>
            <a:endParaRPr lang="vi-VN"/>
          </a:p>
        </p:txBody>
      </p:sp>
      <p:sp>
        <p:nvSpPr>
          <p:cNvPr id="5" name="Rectangle 5">
            <a:extLst>
              <a:ext uri="{FF2B5EF4-FFF2-40B4-BE49-F238E27FC236}">
                <a16:creationId xmlns="" xmlns:a16="http://schemas.microsoft.com/office/drawing/2014/main" id="{CCD6BCFD-A631-44D0-A3A3-0A1C9E7323F6}"/>
              </a:ext>
            </a:extLst>
          </p:cNvPr>
          <p:cNvSpPr>
            <a:spLocks noGrp="1" noChangeArrowheads="1"/>
          </p:cNvSpPr>
          <p:nvPr>
            <p:ph type="sldNum" idx="11"/>
          </p:nvPr>
        </p:nvSpPr>
        <p:spPr>
          <a:ln/>
        </p:spPr>
        <p:txBody>
          <a:bodyPr/>
          <a:lstStyle>
            <a:lvl1pPr>
              <a:defRPr/>
            </a:lvl1pPr>
          </a:lstStyle>
          <a:p>
            <a:fld id="{F1C6FEBB-CDD3-4BB9-B5FE-4B1BC88A1E41}" type="slidenum">
              <a:rPr lang="vi-VN" altLang="en-US"/>
              <a:pPr/>
              <a:t>‹#›</a:t>
            </a:fld>
            <a:endParaRPr lang="vi-VN" altLang="en-US"/>
          </a:p>
        </p:txBody>
      </p:sp>
    </p:spTree>
    <p:extLst>
      <p:ext uri="{BB962C8B-B14F-4D97-AF65-F5344CB8AC3E}">
        <p14:creationId xmlns:p14="http://schemas.microsoft.com/office/powerpoint/2010/main" val="150735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 xmlns:a16="http://schemas.microsoft.com/office/drawing/2014/main" id="{3B7C65C1-73B8-4538-A2F3-C7091E4290B8}"/>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057C5895-DE6A-4A6E-A73A-3CD64B356579}"/>
              </a:ext>
            </a:extLst>
          </p:cNvPr>
          <p:cNvSpPr>
            <a:spLocks noGrp="1" noChangeArrowheads="1"/>
          </p:cNvSpPr>
          <p:nvPr>
            <p:ph type="ftr" sz="quarter" idx="11"/>
          </p:nvPr>
        </p:nvSpPr>
        <p:spPr>
          <a:xfrm>
            <a:off x="3124200" y="6245225"/>
            <a:ext cx="2895600" cy="476250"/>
          </a:xfrm>
          <a:prstGeom prst="rect">
            <a:avLst/>
          </a:prstGeom>
        </p:spPr>
        <p:txBody>
          <a:bodyPr/>
          <a:lstStyle>
            <a:lvl1pPr>
              <a:buClr>
                <a:srgbClr val="000000"/>
              </a:buClr>
              <a:buSzPct val="100000"/>
              <a:buFont typeface="Times New Roman" panose="02020603050405020304" pitchFamily="18" charset="0"/>
              <a:buNone/>
              <a:defRPr>
                <a:cs typeface="+mn-cs"/>
              </a:defRPr>
            </a:lvl1pPr>
          </a:lstStyle>
          <a:p>
            <a:pPr>
              <a:defRPr/>
            </a:pPr>
            <a:endParaRPr lang="en-US"/>
          </a:p>
        </p:txBody>
      </p:sp>
      <p:sp>
        <p:nvSpPr>
          <p:cNvPr id="8" name="Rectangle 6">
            <a:extLst>
              <a:ext uri="{FF2B5EF4-FFF2-40B4-BE49-F238E27FC236}">
                <a16:creationId xmlns="" xmlns:a16="http://schemas.microsoft.com/office/drawing/2014/main" id="{D64A02BC-85BB-4213-A9FF-A3AF74BBB566}"/>
              </a:ext>
            </a:extLst>
          </p:cNvPr>
          <p:cNvSpPr>
            <a:spLocks noGrp="1" noChangeArrowheads="1"/>
          </p:cNvSpPr>
          <p:nvPr>
            <p:ph type="sldNum" sz="quarter" idx="12"/>
          </p:nvPr>
        </p:nvSpPr>
        <p:spPr/>
        <p:txBody>
          <a:bodyPr/>
          <a:lstStyle>
            <a:lvl1pPr>
              <a:defRPr/>
            </a:lvl1pPr>
          </a:lstStyle>
          <a:p>
            <a:fld id="{4E4685AF-9FC1-4A40-BC0C-74BF5BF7DBD7}" type="slidenum">
              <a:rPr lang="en-US" altLang="vi-VN"/>
              <a:pPr/>
              <a:t>‹#›</a:t>
            </a:fld>
            <a:endParaRPr lang="en-US" altLang="vi-VN"/>
          </a:p>
        </p:txBody>
      </p:sp>
    </p:spTree>
    <p:extLst>
      <p:ext uri="{BB962C8B-B14F-4D97-AF65-F5344CB8AC3E}">
        <p14:creationId xmlns:p14="http://schemas.microsoft.com/office/powerpoint/2010/main" val="322097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fld id="{C735C340-0972-4A72-8690-7E6A69D9A75A}" type="slidenum">
              <a:rPr lang="en-US" altLang="en-US"/>
              <a:pPr/>
              <a:t>‹#›</a:t>
            </a:fld>
            <a:endParaRPr lang="en-US" altLang="en-US"/>
          </a:p>
        </p:txBody>
      </p:sp>
    </p:spTree>
    <p:extLst>
      <p:ext uri="{BB962C8B-B14F-4D97-AF65-F5344CB8AC3E}">
        <p14:creationId xmlns:p14="http://schemas.microsoft.com/office/powerpoint/2010/main" val="267231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 xmlns:a16="http://schemas.microsoft.com/office/drawing/2014/main" id="{96A8D94F-2FA4-4B63-8A63-63A92CEF4CFE}"/>
              </a:ext>
            </a:extLst>
          </p:cNvPr>
          <p:cNvSpPr>
            <a:spLocks noGrp="1" noChangeArrowheads="1"/>
          </p:cNvSpPr>
          <p:nvPr>
            <p:ph type="dt" idx="10"/>
          </p:nvPr>
        </p:nvSpPr>
        <p:spPr>
          <a:ln/>
        </p:spPr>
        <p:txBody>
          <a:bodyPr/>
          <a:lstStyle>
            <a:lvl1pPr>
              <a:defRPr/>
            </a:lvl1pPr>
          </a:lstStyle>
          <a:p>
            <a:pPr>
              <a:defRPr/>
            </a:pPr>
            <a:fld id="{A77E9464-80EB-47E9-9433-576C239724CE}" type="datetime1">
              <a:rPr lang="vi-VN"/>
              <a:pPr>
                <a:defRPr/>
              </a:pPr>
              <a:t>10/02/2022</a:t>
            </a:fld>
            <a:endParaRPr lang="vi-VN"/>
          </a:p>
        </p:txBody>
      </p:sp>
      <p:sp>
        <p:nvSpPr>
          <p:cNvPr id="5" name="Rectangle 5">
            <a:extLst>
              <a:ext uri="{FF2B5EF4-FFF2-40B4-BE49-F238E27FC236}">
                <a16:creationId xmlns="" xmlns:a16="http://schemas.microsoft.com/office/drawing/2014/main" id="{165135DF-7084-49FE-9236-D3B668632A3B}"/>
              </a:ext>
            </a:extLst>
          </p:cNvPr>
          <p:cNvSpPr>
            <a:spLocks noGrp="1" noChangeArrowheads="1"/>
          </p:cNvSpPr>
          <p:nvPr>
            <p:ph type="sldNum" idx="11"/>
          </p:nvPr>
        </p:nvSpPr>
        <p:spPr>
          <a:ln/>
        </p:spPr>
        <p:txBody>
          <a:bodyPr/>
          <a:lstStyle>
            <a:lvl1pPr>
              <a:defRPr/>
            </a:lvl1pPr>
          </a:lstStyle>
          <a:p>
            <a:fld id="{EFA787A6-93D8-4AB1-96AA-E567BB442490}" type="slidenum">
              <a:rPr lang="vi-VN" altLang="en-US"/>
              <a:pPr/>
              <a:t>‹#›</a:t>
            </a:fld>
            <a:endParaRPr lang="vi-VN" altLang="en-US"/>
          </a:p>
        </p:txBody>
      </p:sp>
    </p:spTree>
    <p:extLst>
      <p:ext uri="{BB962C8B-B14F-4D97-AF65-F5344CB8AC3E}">
        <p14:creationId xmlns:p14="http://schemas.microsoft.com/office/powerpoint/2010/main" val="418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 xmlns:a16="http://schemas.microsoft.com/office/drawing/2014/main" id="{AD900F25-84A1-4761-9C6E-E77802A43C39}"/>
              </a:ext>
            </a:extLst>
          </p:cNvPr>
          <p:cNvSpPr>
            <a:spLocks noGrp="1" noChangeArrowheads="1"/>
          </p:cNvSpPr>
          <p:nvPr>
            <p:ph type="dt" idx="10"/>
          </p:nvPr>
        </p:nvSpPr>
        <p:spPr>
          <a:ln/>
        </p:spPr>
        <p:txBody>
          <a:bodyPr/>
          <a:lstStyle>
            <a:lvl1pPr>
              <a:defRPr/>
            </a:lvl1pPr>
          </a:lstStyle>
          <a:p>
            <a:pPr>
              <a:defRPr/>
            </a:pPr>
            <a:fld id="{C9AE3EFA-E9BA-4B77-9F43-0AF3B3F6EAD6}" type="datetime1">
              <a:rPr lang="vi-VN"/>
              <a:pPr>
                <a:defRPr/>
              </a:pPr>
              <a:t>10/02/2022</a:t>
            </a:fld>
            <a:endParaRPr lang="vi-VN"/>
          </a:p>
        </p:txBody>
      </p:sp>
      <p:sp>
        <p:nvSpPr>
          <p:cNvPr id="5" name="Rectangle 5">
            <a:extLst>
              <a:ext uri="{FF2B5EF4-FFF2-40B4-BE49-F238E27FC236}">
                <a16:creationId xmlns="" xmlns:a16="http://schemas.microsoft.com/office/drawing/2014/main" id="{E9733062-5E39-4EE6-BA9C-F151F116ED78}"/>
              </a:ext>
            </a:extLst>
          </p:cNvPr>
          <p:cNvSpPr>
            <a:spLocks noGrp="1" noChangeArrowheads="1"/>
          </p:cNvSpPr>
          <p:nvPr>
            <p:ph type="sldNum" idx="11"/>
          </p:nvPr>
        </p:nvSpPr>
        <p:spPr>
          <a:ln/>
        </p:spPr>
        <p:txBody>
          <a:bodyPr/>
          <a:lstStyle>
            <a:lvl1pPr>
              <a:defRPr/>
            </a:lvl1pPr>
          </a:lstStyle>
          <a:p>
            <a:fld id="{52B69CA9-E60C-44B8-838C-7D14678565C0}" type="slidenum">
              <a:rPr lang="vi-VN" altLang="en-US"/>
              <a:pPr/>
              <a:t>‹#›</a:t>
            </a:fld>
            <a:endParaRPr lang="vi-VN" altLang="en-US"/>
          </a:p>
        </p:txBody>
      </p:sp>
    </p:spTree>
    <p:extLst>
      <p:ext uri="{BB962C8B-B14F-4D97-AF65-F5344CB8AC3E}">
        <p14:creationId xmlns:p14="http://schemas.microsoft.com/office/powerpoint/2010/main" val="118567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 xmlns:a16="http://schemas.microsoft.com/office/drawing/2014/main" id="{4B3AD6D8-F29A-4DFB-AEDF-8FD89E5B657C}"/>
              </a:ext>
            </a:extLst>
          </p:cNvPr>
          <p:cNvSpPr>
            <a:spLocks noGrp="1" noChangeArrowheads="1"/>
          </p:cNvSpPr>
          <p:nvPr>
            <p:ph type="dt" idx="10"/>
          </p:nvPr>
        </p:nvSpPr>
        <p:spPr>
          <a:ln/>
        </p:spPr>
        <p:txBody>
          <a:bodyPr/>
          <a:lstStyle>
            <a:lvl1pPr>
              <a:defRPr/>
            </a:lvl1pPr>
          </a:lstStyle>
          <a:p>
            <a:pPr>
              <a:defRPr/>
            </a:pPr>
            <a:fld id="{783E7623-77CB-4809-ADDE-53D7C472CD06}" type="datetime1">
              <a:rPr lang="vi-VN"/>
              <a:pPr>
                <a:defRPr/>
              </a:pPr>
              <a:t>10/02/2022</a:t>
            </a:fld>
            <a:endParaRPr lang="vi-VN"/>
          </a:p>
        </p:txBody>
      </p:sp>
      <p:sp>
        <p:nvSpPr>
          <p:cNvPr id="6" name="Rectangle 5">
            <a:extLst>
              <a:ext uri="{FF2B5EF4-FFF2-40B4-BE49-F238E27FC236}">
                <a16:creationId xmlns="" xmlns:a16="http://schemas.microsoft.com/office/drawing/2014/main" id="{68DCB08C-9375-40B6-B795-66AE26D0AB71}"/>
              </a:ext>
            </a:extLst>
          </p:cNvPr>
          <p:cNvSpPr>
            <a:spLocks noGrp="1" noChangeArrowheads="1"/>
          </p:cNvSpPr>
          <p:nvPr>
            <p:ph type="sldNum" idx="11"/>
          </p:nvPr>
        </p:nvSpPr>
        <p:spPr>
          <a:ln/>
        </p:spPr>
        <p:txBody>
          <a:bodyPr/>
          <a:lstStyle>
            <a:lvl1pPr>
              <a:defRPr/>
            </a:lvl1pPr>
          </a:lstStyle>
          <a:p>
            <a:fld id="{7594D8BA-A69E-4113-ACAE-B8EB0BF2373B}" type="slidenum">
              <a:rPr lang="vi-VN" altLang="en-US"/>
              <a:pPr/>
              <a:t>‹#›</a:t>
            </a:fld>
            <a:endParaRPr lang="vi-VN" altLang="en-US"/>
          </a:p>
        </p:txBody>
      </p:sp>
    </p:spTree>
    <p:extLst>
      <p:ext uri="{BB962C8B-B14F-4D97-AF65-F5344CB8AC3E}">
        <p14:creationId xmlns:p14="http://schemas.microsoft.com/office/powerpoint/2010/main" val="418962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 xmlns:a16="http://schemas.microsoft.com/office/drawing/2014/main" id="{45EC30E3-8183-4FC1-931F-C45E63BF9E3F}"/>
              </a:ext>
            </a:extLst>
          </p:cNvPr>
          <p:cNvSpPr>
            <a:spLocks noGrp="1" noChangeArrowheads="1"/>
          </p:cNvSpPr>
          <p:nvPr>
            <p:ph type="dt" idx="10"/>
          </p:nvPr>
        </p:nvSpPr>
        <p:spPr>
          <a:ln/>
        </p:spPr>
        <p:txBody>
          <a:bodyPr/>
          <a:lstStyle>
            <a:lvl1pPr>
              <a:defRPr/>
            </a:lvl1pPr>
          </a:lstStyle>
          <a:p>
            <a:pPr>
              <a:defRPr/>
            </a:pPr>
            <a:fld id="{C2D29AD1-21F9-46E8-AA1E-C16BC6A1027E}" type="datetime1">
              <a:rPr lang="vi-VN"/>
              <a:pPr>
                <a:defRPr/>
              </a:pPr>
              <a:t>10/02/2022</a:t>
            </a:fld>
            <a:endParaRPr lang="vi-VN"/>
          </a:p>
        </p:txBody>
      </p:sp>
      <p:sp>
        <p:nvSpPr>
          <p:cNvPr id="8" name="Rectangle 5">
            <a:extLst>
              <a:ext uri="{FF2B5EF4-FFF2-40B4-BE49-F238E27FC236}">
                <a16:creationId xmlns="" xmlns:a16="http://schemas.microsoft.com/office/drawing/2014/main" id="{3BBA7988-C8A1-4B60-AD9C-3E0B67D792BA}"/>
              </a:ext>
            </a:extLst>
          </p:cNvPr>
          <p:cNvSpPr>
            <a:spLocks noGrp="1" noChangeArrowheads="1"/>
          </p:cNvSpPr>
          <p:nvPr>
            <p:ph type="sldNum" idx="11"/>
          </p:nvPr>
        </p:nvSpPr>
        <p:spPr>
          <a:ln/>
        </p:spPr>
        <p:txBody>
          <a:bodyPr/>
          <a:lstStyle>
            <a:lvl1pPr>
              <a:defRPr/>
            </a:lvl1pPr>
          </a:lstStyle>
          <a:p>
            <a:fld id="{794E0A41-EA51-4333-AA86-5B5199FD6662}" type="slidenum">
              <a:rPr lang="vi-VN" altLang="en-US"/>
              <a:pPr/>
              <a:t>‹#›</a:t>
            </a:fld>
            <a:endParaRPr lang="vi-VN" altLang="en-US"/>
          </a:p>
        </p:txBody>
      </p:sp>
    </p:spTree>
    <p:extLst>
      <p:ext uri="{BB962C8B-B14F-4D97-AF65-F5344CB8AC3E}">
        <p14:creationId xmlns:p14="http://schemas.microsoft.com/office/powerpoint/2010/main" val="255511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 xmlns:a16="http://schemas.microsoft.com/office/drawing/2014/main" id="{42A04987-F858-4463-929F-02E033D324BA}"/>
              </a:ext>
            </a:extLst>
          </p:cNvPr>
          <p:cNvSpPr>
            <a:spLocks noGrp="1" noChangeArrowheads="1"/>
          </p:cNvSpPr>
          <p:nvPr>
            <p:ph type="dt" idx="10"/>
          </p:nvPr>
        </p:nvSpPr>
        <p:spPr>
          <a:ln/>
        </p:spPr>
        <p:txBody>
          <a:bodyPr/>
          <a:lstStyle>
            <a:lvl1pPr>
              <a:defRPr/>
            </a:lvl1pPr>
          </a:lstStyle>
          <a:p>
            <a:pPr>
              <a:defRPr/>
            </a:pPr>
            <a:fld id="{F6CB826B-BB65-47DE-88CE-2AFEAC74430A}" type="datetime1">
              <a:rPr lang="vi-VN"/>
              <a:pPr>
                <a:defRPr/>
              </a:pPr>
              <a:t>10/02/2022</a:t>
            </a:fld>
            <a:endParaRPr lang="vi-VN"/>
          </a:p>
        </p:txBody>
      </p:sp>
      <p:sp>
        <p:nvSpPr>
          <p:cNvPr id="4" name="Rectangle 5">
            <a:extLst>
              <a:ext uri="{FF2B5EF4-FFF2-40B4-BE49-F238E27FC236}">
                <a16:creationId xmlns="" xmlns:a16="http://schemas.microsoft.com/office/drawing/2014/main" id="{7EF56321-9700-42DF-89CC-0BE653CDA6D2}"/>
              </a:ext>
            </a:extLst>
          </p:cNvPr>
          <p:cNvSpPr>
            <a:spLocks noGrp="1" noChangeArrowheads="1"/>
          </p:cNvSpPr>
          <p:nvPr>
            <p:ph type="sldNum" idx="11"/>
          </p:nvPr>
        </p:nvSpPr>
        <p:spPr>
          <a:ln/>
        </p:spPr>
        <p:txBody>
          <a:bodyPr/>
          <a:lstStyle>
            <a:lvl1pPr>
              <a:defRPr/>
            </a:lvl1pPr>
          </a:lstStyle>
          <a:p>
            <a:fld id="{ADE49449-889B-481F-AE43-9B77F9E7C3ED}" type="slidenum">
              <a:rPr lang="vi-VN" altLang="en-US"/>
              <a:pPr/>
              <a:t>‹#›</a:t>
            </a:fld>
            <a:endParaRPr lang="vi-VN" altLang="en-US"/>
          </a:p>
        </p:txBody>
      </p:sp>
    </p:spTree>
    <p:extLst>
      <p:ext uri="{BB962C8B-B14F-4D97-AF65-F5344CB8AC3E}">
        <p14:creationId xmlns:p14="http://schemas.microsoft.com/office/powerpoint/2010/main" val="236419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EA575E84-68F5-4031-9073-64F7B0501D07}"/>
              </a:ext>
            </a:extLst>
          </p:cNvPr>
          <p:cNvSpPr>
            <a:spLocks noGrp="1" noChangeArrowheads="1"/>
          </p:cNvSpPr>
          <p:nvPr>
            <p:ph type="dt" idx="10"/>
          </p:nvPr>
        </p:nvSpPr>
        <p:spPr>
          <a:ln/>
        </p:spPr>
        <p:txBody>
          <a:bodyPr/>
          <a:lstStyle>
            <a:lvl1pPr>
              <a:defRPr/>
            </a:lvl1pPr>
          </a:lstStyle>
          <a:p>
            <a:pPr>
              <a:defRPr/>
            </a:pPr>
            <a:fld id="{E2E488B7-E02F-4461-AF86-CA60D8B7EC63}" type="datetime1">
              <a:rPr lang="vi-VN"/>
              <a:pPr>
                <a:defRPr/>
              </a:pPr>
              <a:t>10/02/2022</a:t>
            </a:fld>
            <a:endParaRPr lang="vi-VN"/>
          </a:p>
        </p:txBody>
      </p:sp>
      <p:sp>
        <p:nvSpPr>
          <p:cNvPr id="3" name="Rectangle 5">
            <a:extLst>
              <a:ext uri="{FF2B5EF4-FFF2-40B4-BE49-F238E27FC236}">
                <a16:creationId xmlns="" xmlns:a16="http://schemas.microsoft.com/office/drawing/2014/main" id="{12D33E8B-4DB1-4785-8E75-313B8C4EC3CB}"/>
              </a:ext>
            </a:extLst>
          </p:cNvPr>
          <p:cNvSpPr>
            <a:spLocks noGrp="1" noChangeArrowheads="1"/>
          </p:cNvSpPr>
          <p:nvPr>
            <p:ph type="sldNum" idx="11"/>
          </p:nvPr>
        </p:nvSpPr>
        <p:spPr>
          <a:ln/>
        </p:spPr>
        <p:txBody>
          <a:bodyPr/>
          <a:lstStyle>
            <a:lvl1pPr>
              <a:defRPr/>
            </a:lvl1pPr>
          </a:lstStyle>
          <a:p>
            <a:fld id="{0B8DB5A6-3501-49B3-8D1A-2B27EE9D5E32}" type="slidenum">
              <a:rPr lang="vi-VN" altLang="en-US"/>
              <a:pPr/>
              <a:t>‹#›</a:t>
            </a:fld>
            <a:endParaRPr lang="vi-VN" altLang="en-US"/>
          </a:p>
        </p:txBody>
      </p:sp>
    </p:spTree>
    <p:extLst>
      <p:ext uri="{BB962C8B-B14F-4D97-AF65-F5344CB8AC3E}">
        <p14:creationId xmlns:p14="http://schemas.microsoft.com/office/powerpoint/2010/main" val="69819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 xmlns:a16="http://schemas.microsoft.com/office/drawing/2014/main" id="{D461A32A-8E6A-4794-BB26-1622D3F180E1}"/>
              </a:ext>
            </a:extLst>
          </p:cNvPr>
          <p:cNvSpPr>
            <a:spLocks noGrp="1" noChangeArrowheads="1"/>
          </p:cNvSpPr>
          <p:nvPr>
            <p:ph type="dt" idx="10"/>
          </p:nvPr>
        </p:nvSpPr>
        <p:spPr>
          <a:ln/>
        </p:spPr>
        <p:txBody>
          <a:bodyPr/>
          <a:lstStyle>
            <a:lvl1pPr>
              <a:defRPr/>
            </a:lvl1pPr>
          </a:lstStyle>
          <a:p>
            <a:pPr>
              <a:defRPr/>
            </a:pPr>
            <a:fld id="{188921C9-63AD-459E-B20D-E88A150DDBE1}" type="datetime1">
              <a:rPr lang="vi-VN"/>
              <a:pPr>
                <a:defRPr/>
              </a:pPr>
              <a:t>10/02/2022</a:t>
            </a:fld>
            <a:endParaRPr lang="vi-VN"/>
          </a:p>
        </p:txBody>
      </p:sp>
      <p:sp>
        <p:nvSpPr>
          <p:cNvPr id="6" name="Rectangle 5">
            <a:extLst>
              <a:ext uri="{FF2B5EF4-FFF2-40B4-BE49-F238E27FC236}">
                <a16:creationId xmlns="" xmlns:a16="http://schemas.microsoft.com/office/drawing/2014/main" id="{90E6F4F9-52CF-45B8-A406-7720DDD4F36A}"/>
              </a:ext>
            </a:extLst>
          </p:cNvPr>
          <p:cNvSpPr>
            <a:spLocks noGrp="1" noChangeArrowheads="1"/>
          </p:cNvSpPr>
          <p:nvPr>
            <p:ph type="sldNum" idx="11"/>
          </p:nvPr>
        </p:nvSpPr>
        <p:spPr>
          <a:ln/>
        </p:spPr>
        <p:txBody>
          <a:bodyPr/>
          <a:lstStyle>
            <a:lvl1pPr>
              <a:defRPr/>
            </a:lvl1pPr>
          </a:lstStyle>
          <a:p>
            <a:fld id="{FAE8260E-B00D-4DD7-AB0E-7E3A3E3B1DAA}" type="slidenum">
              <a:rPr lang="vi-VN" altLang="en-US"/>
              <a:pPr/>
              <a:t>‹#›</a:t>
            </a:fld>
            <a:endParaRPr lang="vi-VN" altLang="en-US"/>
          </a:p>
        </p:txBody>
      </p:sp>
    </p:spTree>
    <p:extLst>
      <p:ext uri="{BB962C8B-B14F-4D97-AF65-F5344CB8AC3E}">
        <p14:creationId xmlns:p14="http://schemas.microsoft.com/office/powerpoint/2010/main" val="275176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 xmlns:a16="http://schemas.microsoft.com/office/drawing/2014/main" id="{33F9634F-4795-4608-9388-F2BEC83BB30C}"/>
              </a:ext>
            </a:extLst>
          </p:cNvPr>
          <p:cNvSpPr>
            <a:spLocks noGrp="1" noChangeArrowheads="1"/>
          </p:cNvSpPr>
          <p:nvPr>
            <p:ph type="dt" idx="10"/>
          </p:nvPr>
        </p:nvSpPr>
        <p:spPr>
          <a:ln/>
        </p:spPr>
        <p:txBody>
          <a:bodyPr/>
          <a:lstStyle>
            <a:lvl1pPr>
              <a:defRPr/>
            </a:lvl1pPr>
          </a:lstStyle>
          <a:p>
            <a:pPr>
              <a:defRPr/>
            </a:pPr>
            <a:fld id="{106B941C-22FF-46BD-BE4D-41F74EAA1AB1}" type="datetime1">
              <a:rPr lang="vi-VN"/>
              <a:pPr>
                <a:defRPr/>
              </a:pPr>
              <a:t>10/02/2022</a:t>
            </a:fld>
            <a:endParaRPr lang="vi-VN"/>
          </a:p>
        </p:txBody>
      </p:sp>
      <p:sp>
        <p:nvSpPr>
          <p:cNvPr id="6" name="Rectangle 5">
            <a:extLst>
              <a:ext uri="{FF2B5EF4-FFF2-40B4-BE49-F238E27FC236}">
                <a16:creationId xmlns="" xmlns:a16="http://schemas.microsoft.com/office/drawing/2014/main" id="{915D0EC7-5463-4B55-92ED-8EC704B434AD}"/>
              </a:ext>
            </a:extLst>
          </p:cNvPr>
          <p:cNvSpPr>
            <a:spLocks noGrp="1" noChangeArrowheads="1"/>
          </p:cNvSpPr>
          <p:nvPr>
            <p:ph type="sldNum" idx="11"/>
          </p:nvPr>
        </p:nvSpPr>
        <p:spPr>
          <a:ln/>
        </p:spPr>
        <p:txBody>
          <a:bodyPr/>
          <a:lstStyle>
            <a:lvl1pPr>
              <a:defRPr/>
            </a:lvl1pPr>
          </a:lstStyle>
          <a:p>
            <a:fld id="{8760157D-5AD0-4FB7-A114-604972D43A31}" type="slidenum">
              <a:rPr lang="vi-VN" altLang="en-US"/>
              <a:pPr/>
              <a:t>‹#›</a:t>
            </a:fld>
            <a:endParaRPr lang="vi-VN" altLang="en-US"/>
          </a:p>
        </p:txBody>
      </p:sp>
    </p:spTree>
    <p:extLst>
      <p:ext uri="{BB962C8B-B14F-4D97-AF65-F5344CB8AC3E}">
        <p14:creationId xmlns:p14="http://schemas.microsoft.com/office/powerpoint/2010/main" val="357189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 xmlns:a16="http://schemas.microsoft.com/office/drawing/2014/main" id="{3129B53E-48A1-4014-AAD8-5C302A609342}"/>
              </a:ext>
            </a:extLst>
          </p:cNvPr>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Nhấn để chỉnh sửa định dạng cho tiêu đề</a:t>
            </a:r>
          </a:p>
        </p:txBody>
      </p:sp>
      <p:sp>
        <p:nvSpPr>
          <p:cNvPr id="1027" name="Rectangle 2">
            <a:extLst>
              <a:ext uri="{FF2B5EF4-FFF2-40B4-BE49-F238E27FC236}">
                <a16:creationId xmlns="" xmlns:a16="http://schemas.microsoft.com/office/drawing/2014/main" id="{A0CA50A5-DB80-414B-9E89-89A67F3F0314}"/>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Nhấn để chỉnh sửa định dạng văn bản phác thảo</a:t>
            </a:r>
          </a:p>
          <a:p>
            <a:pPr lvl="1"/>
            <a:r>
              <a:rPr lang="en-GB" altLang="en-US"/>
              <a:t>Cấp phác thảo thứ hai</a:t>
            </a:r>
          </a:p>
          <a:p>
            <a:pPr lvl="2"/>
            <a:r>
              <a:rPr lang="en-GB" altLang="en-US"/>
              <a:t>Cấp phác thảo thứ ba</a:t>
            </a:r>
          </a:p>
          <a:p>
            <a:pPr lvl="3"/>
            <a:r>
              <a:rPr lang="en-GB" altLang="en-US"/>
              <a:t>Cấp phác thảo thứ tư</a:t>
            </a:r>
          </a:p>
          <a:p>
            <a:pPr lvl="4"/>
            <a:r>
              <a:rPr lang="en-GB" altLang="en-US"/>
              <a:t>Cấp phác thảo thứ năm</a:t>
            </a:r>
          </a:p>
          <a:p>
            <a:pPr lvl="4"/>
            <a:r>
              <a:rPr lang="en-GB" altLang="en-US"/>
              <a:t>Cấp phác thảo thứ sáu</a:t>
            </a:r>
          </a:p>
          <a:p>
            <a:pPr lvl="4"/>
            <a:r>
              <a:rPr lang="en-GB" altLang="en-US"/>
              <a:t>Cấp phác thảo thứ bảy</a:t>
            </a:r>
          </a:p>
        </p:txBody>
      </p:sp>
      <p:sp>
        <p:nvSpPr>
          <p:cNvPr id="2" name="Rectangle 3">
            <a:extLst>
              <a:ext uri="{FF2B5EF4-FFF2-40B4-BE49-F238E27FC236}">
                <a16:creationId xmlns="" xmlns:a16="http://schemas.microsoft.com/office/drawing/2014/main" id="{5CC39021-7750-4319-AF3C-35A11069660A}"/>
              </a:ext>
            </a:extLst>
          </p:cNvPr>
          <p:cNvSpPr>
            <a:spLocks noGrp="1" noChangeArrowheads="1"/>
          </p:cNvSpPr>
          <p:nvPr>
            <p:ph type="dt"/>
          </p:nvPr>
        </p:nvSpPr>
        <p:spPr bwMode="auto">
          <a:xfrm>
            <a:off x="457200" y="6245225"/>
            <a:ext cx="2128838" cy="471488"/>
          </a:xfrm>
          <a:prstGeom prst="rect">
            <a:avLst/>
          </a:prstGeom>
          <a:noFill/>
          <a:ln>
            <a:noFill/>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9999"/>
                </a:solidFill>
                <a:latin typeface="Times New Roman" pitchFamily="16" charset="0"/>
                <a:ea typeface="+mn-ea"/>
                <a:cs typeface="Times New Roman" pitchFamily="16" charset="0"/>
              </a:defRPr>
            </a:lvl1pPr>
          </a:lstStyle>
          <a:p>
            <a:pPr>
              <a:defRPr/>
            </a:pPr>
            <a:fld id="{D75AD8E2-9017-42F2-B15A-19CC08E8A611}" type="datetime1">
              <a:rPr lang="vi-VN"/>
              <a:pPr>
                <a:defRPr/>
              </a:pPr>
              <a:t>10/02/2022</a:t>
            </a:fld>
            <a:endParaRPr lang="vi-VN"/>
          </a:p>
        </p:txBody>
      </p:sp>
      <p:sp>
        <p:nvSpPr>
          <p:cNvPr id="1029" name="Text Box 4">
            <a:extLst>
              <a:ext uri="{FF2B5EF4-FFF2-40B4-BE49-F238E27FC236}">
                <a16:creationId xmlns="" xmlns:a16="http://schemas.microsoft.com/office/drawing/2014/main" id="{09F1B6CF-C9C1-467A-8948-C564E2099112}"/>
              </a:ext>
            </a:extLst>
          </p:cNvPr>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5">
            <a:extLst>
              <a:ext uri="{FF2B5EF4-FFF2-40B4-BE49-F238E27FC236}">
                <a16:creationId xmlns="" xmlns:a16="http://schemas.microsoft.com/office/drawing/2014/main" id="{E347EC98-2131-4EEB-954C-4AE4EBFE28CB}"/>
              </a:ext>
            </a:extLst>
          </p:cNvPr>
          <p:cNvSpPr>
            <a:spLocks noGrp="1" noChangeArrowheads="1"/>
          </p:cNvSpPr>
          <p:nvPr>
            <p:ph type="sldNum"/>
          </p:nvPr>
        </p:nvSpPr>
        <p:spPr bwMode="auto">
          <a:xfrm>
            <a:off x="6553200" y="6245225"/>
            <a:ext cx="2128838" cy="471488"/>
          </a:xfrm>
          <a:prstGeom prst="rect">
            <a:avLst/>
          </a:prstGeom>
          <a:noFill/>
          <a:ln>
            <a:noFill/>
          </a:ln>
          <a:effectLst/>
        </p:spPr>
        <p:txBody>
          <a:bodyPr vert="horz" wrap="square" lIns="90000" tIns="46800" rIns="90000" bIns="46800" numCol="1" anchor="t" anchorCtr="0" compatLnSpc="1">
            <a:prstTxWarp prst="textNoShape">
              <a:avLst/>
            </a:prstTxWarp>
          </a:bodyPr>
          <a:lstStyle>
            <a:lvl1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9999"/>
                </a:solidFill>
                <a:cs typeface="Times New Roman" panose="02020603050405020304" pitchFamily="18" charset="0"/>
              </a:defRPr>
            </a:lvl1pPr>
          </a:lstStyle>
          <a:p>
            <a:fld id="{095144FC-A0AA-4E66-AD38-807F416DBD17}"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hf sldNum="0" hdr="0" ftr="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oleObject" Target="../embeddings/oleObject9.bin"/><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10.bin"/><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0.png"/><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 xmlns:a16="http://schemas.microsoft.com/office/drawing/2014/main" id="{AA87B82C-D9AF-4F90-AB4B-5C18AB5B32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 xmlns:a16="http://schemas.microsoft.com/office/drawing/2014/main" id="{74E0F0FA-75AA-4BCF-A3E9-BAE8887F0150}"/>
              </a:ext>
            </a:extLst>
          </p:cNvPr>
          <p:cNvSpPr>
            <a:spLocks noGrp="1" noChangeArrowheads="1"/>
          </p:cNvSpPr>
          <p:nvPr>
            <p:ph type="title"/>
          </p:nvPr>
        </p:nvSpPr>
        <p:spPr>
          <a:xfrm>
            <a:off x="15875" y="1676400"/>
            <a:ext cx="9144000" cy="887413"/>
          </a:xfrm>
          <a:solidFill>
            <a:schemeClr val="accent1">
              <a:lumMod val="20000"/>
              <a:lumOff val="80000"/>
            </a:schemeClr>
          </a:solidFill>
        </p:spPr>
        <p:txBody>
          <a:bodyPr anchor="b"/>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3200" b="1" dirty="0">
                <a:solidFill>
                  <a:srgbClr val="006600"/>
                </a:solidFill>
                <a:latin typeface="Times New Roman" panose="02020603050405020304" pitchFamily="18" charset="0"/>
                <a:cs typeface="Times New Roman" panose="02020603050405020304" pitchFamily="18" charset="0"/>
              </a:rPr>
              <a:t/>
            </a:r>
            <a:br>
              <a:rPr lang="vi-VN" altLang="en-US" sz="3200" b="1" dirty="0">
                <a:solidFill>
                  <a:srgbClr val="006600"/>
                </a:solidFill>
                <a:latin typeface="Times New Roman" panose="02020603050405020304" pitchFamily="18" charset="0"/>
                <a:cs typeface="Times New Roman" panose="02020603050405020304" pitchFamily="18" charset="0"/>
              </a:rPr>
            </a:br>
            <a:r>
              <a:rPr lang="en-US" altLang="en-US" sz="2800" b="1" dirty="0">
                <a:solidFill>
                  <a:srgbClr val="006600"/>
                </a:solidFill>
                <a:latin typeface="Times New Roman" panose="02020603050405020304" pitchFamily="18" charset="0"/>
                <a:cs typeface="Times New Roman" panose="02020603050405020304" pitchFamily="18" charset="0"/>
              </a:rPr>
              <a:t>CHƯƠNG IV: </a:t>
            </a:r>
            <a:r>
              <a:rPr lang="vi-VN" altLang="en-US" sz="2800" b="1" dirty="0">
                <a:solidFill>
                  <a:srgbClr val="006600"/>
                </a:solidFill>
                <a:latin typeface="Times New Roman" panose="02020603050405020304" pitchFamily="18" charset="0"/>
                <a:cs typeface="Times New Roman" panose="02020603050405020304" pitchFamily="18" charset="0"/>
              </a:rPr>
              <a:t>VIỆT NAM TỪ SAU CÁCH MẠNG THÁNG TÁM ĐẾN TOÀN QUỐC KHÁNG CHIẾN.</a:t>
            </a:r>
          </a:p>
        </p:txBody>
      </p:sp>
      <p:sp>
        <p:nvSpPr>
          <p:cNvPr id="7" name="TextBox 6">
            <a:extLst>
              <a:ext uri="{FF2B5EF4-FFF2-40B4-BE49-F238E27FC236}">
                <a16:creationId xmlns="" xmlns:a16="http://schemas.microsoft.com/office/drawing/2014/main" id="{B43F6094-C40D-44FA-8B97-0A16478C1FAF}"/>
              </a:ext>
            </a:extLst>
          </p:cNvPr>
          <p:cNvSpPr txBox="1"/>
          <p:nvPr/>
        </p:nvSpPr>
        <p:spPr>
          <a:xfrm>
            <a:off x="15875" y="2563813"/>
            <a:ext cx="9144000" cy="9540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lvl1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9pPr>
          </a:lstStyle>
          <a:p>
            <a:pPr algn="ctr" defTabSz="914400"/>
            <a:r>
              <a:rPr lang="en-US" altLang="en-US">
                <a:solidFill>
                  <a:srgbClr val="FF0000"/>
                </a:solidFill>
              </a:rPr>
              <a:t>BÀI 24: CUỘC ĐẤU TRANH BẢO VỆ VÀ XÂY DỰNG </a:t>
            </a:r>
          </a:p>
          <a:p>
            <a:pPr algn="ctr" defTabSz="914400"/>
            <a:r>
              <a:rPr lang="en-US" altLang="en-US">
                <a:solidFill>
                  <a:srgbClr val="FF0000"/>
                </a:solidFill>
              </a:rPr>
              <a:t>CHÍNH QUYỀN DÂN CHỦ NHÂN DÂN (1945-1946)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 xmlns:a16="http://schemas.microsoft.com/office/drawing/2014/main" id="{2AB0D7BD-6B7D-4808-A73E-4F2952F38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 xmlns:a16="http://schemas.microsoft.com/office/drawing/2014/main" id="{D326787A-F95A-4AE8-8CAB-818BFBAA81D9}"/>
              </a:ext>
            </a:extLst>
          </p:cNvPr>
          <p:cNvSpPr txBox="1">
            <a:spLocks noChangeArrowheads="1"/>
          </p:cNvSpPr>
          <p:nvPr/>
        </p:nvSpPr>
        <p:spPr bwMode="auto">
          <a:xfrm>
            <a:off x="0" y="5867400"/>
            <a:ext cx="9144000" cy="990600"/>
          </a:xfrm>
          <a:prstGeom prst="rect">
            <a:avLst/>
          </a:prstGeom>
          <a:solidFill>
            <a:schemeClr val="accent1">
              <a:lumMod val="20000"/>
              <a:lumOff val="80000"/>
            </a:schemeClr>
          </a:solidFill>
          <a:ln>
            <a:noFill/>
          </a:ln>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a:spcBef>
                <a:spcPct val="0"/>
              </a:spcBef>
              <a:buClrTx/>
              <a:buFontTx/>
              <a:buNone/>
            </a:pPr>
            <a:r>
              <a:rPr lang="en-US" altLang="en-US" b="0">
                <a:solidFill>
                  <a:srgbClr val="0000FF"/>
                </a:solidFill>
                <a:latin typeface="Times New Roman" panose="02020603050405020304" pitchFamily="18" charset="0"/>
                <a:cs typeface="Times New Roman" panose="02020603050405020304" pitchFamily="18" charset="0"/>
              </a:rPr>
              <a:t>Khu tưởng niệm nạn nhân chết vì đói (đường Kim Ngưu, quận Hai Bà Trưng, HN)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1000"/>
                                        <p:tgtEl>
                                          <p:spTgt spid="5"/>
                                        </p:tgtEl>
                                      </p:cBhvr>
                                    </p:animEffect>
                                    <p:anim calcmode="lin" valueType="num">
                                      <p:cBhvr additive="repl">
                                        <p:cTn id="8" dur="1000" fill="hold"/>
                                        <p:tgtEl>
                                          <p:spTgt spid="5"/>
                                        </p:tgtEl>
                                        <p:attrNameLst>
                                          <p:attrName>ppt_x</p:attrName>
                                        </p:attrNameLst>
                                      </p:cBhvr>
                                      <p:tavLst>
                                        <p:tav>
                                          <p:val>
                                            <p:strVal val="#ppt_x"/>
                                          </p:val>
                                        </p:tav>
                                        <p:tav>
                                          <p:val>
                                            <p:strVal val="#ppt_x"/>
                                          </p:val>
                                        </p:tav>
                                      </p:tavLst>
                                    </p:anim>
                                    <p:anim calcmode="lin" valueType="num">
                                      <p:cBhvr additive="repl">
                                        <p:cTn id="9" dur="898" decel="100000" fill="hold"/>
                                        <p:tgtEl>
                                          <p:spTgt spid="5"/>
                                        </p:tgtEl>
                                        <p:attrNameLst>
                                          <p:attrName>ppt_y</p:attrName>
                                        </p:attrNameLst>
                                      </p:cBhvr>
                                      <p:tavLst>
                                        <p:tav>
                                          <p:val>
                                            <p:strVal val="#ppt_y+1"/>
                                          </p:val>
                                        </p:tav>
                                        <p:tav>
                                          <p:val>
                                            <p:strVal val="#ppt_y-.03"/>
                                          </p:val>
                                        </p:tav>
                                      </p:tavLst>
                                    </p:anim>
                                    <p:anim calcmode="lin" valueType="num">
                                      <p:cBhvr additive="repl">
                                        <p:cTn id="10" dur="100" accel="100000" fill="hold">
                                          <p:stCondLst>
                                            <p:cond delay="898"/>
                                          </p:stCondLst>
                                        </p:cTn>
                                        <p:tgtEl>
                                          <p:spTgt spid="5"/>
                                        </p:tgtEl>
                                        <p:attrNameLst>
                                          <p:attrName>ppt_y</p:attrName>
                                        </p:attrNameLst>
                                      </p:cBhvr>
                                      <p:tavLst>
                                        <p:tav>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 xmlns:a16="http://schemas.microsoft.com/office/drawing/2014/main" id="{E8640058-1269-4FBA-9CEA-0BE41FBFD823}"/>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12292" name="Text Box 4">
            <a:extLst>
              <a:ext uri="{FF2B5EF4-FFF2-40B4-BE49-F238E27FC236}">
                <a16:creationId xmlns="" xmlns:a16="http://schemas.microsoft.com/office/drawing/2014/main" id="{A6B1EF9C-A31D-4F69-86D2-32DEFFF8E07D}"/>
              </a:ext>
            </a:extLst>
          </p:cNvPr>
          <p:cNvSpPr txBox="1">
            <a:spLocks noChangeArrowheads="1"/>
          </p:cNvSpPr>
          <p:nvPr/>
        </p:nvSpPr>
        <p:spPr bwMode="auto">
          <a:xfrm>
            <a:off x="233363" y="17287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Kinh tế</a:t>
            </a:r>
            <a:r>
              <a:rPr lang="en-US" altLang="en-US" sz="2600" b="0" i="1">
                <a:solidFill>
                  <a:srgbClr val="FF0000"/>
                </a:solidFill>
                <a:cs typeface="Times New Roman" panose="02020603050405020304" pitchFamily="18" charset="0"/>
              </a:rPr>
              <a:t>:</a:t>
            </a:r>
          </a:p>
        </p:txBody>
      </p:sp>
      <p:sp>
        <p:nvSpPr>
          <p:cNvPr id="20485" name="Text Box 2">
            <a:extLst>
              <a:ext uri="{FF2B5EF4-FFF2-40B4-BE49-F238E27FC236}">
                <a16:creationId xmlns="" xmlns:a16="http://schemas.microsoft.com/office/drawing/2014/main" id="{2251CE06-3B50-459C-905B-93642C1C190F}"/>
              </a:ext>
            </a:extLst>
          </p:cNvPr>
          <p:cNvSpPr txBox="1">
            <a:spLocks noChangeArrowheads="1"/>
          </p:cNvSpPr>
          <p:nvPr/>
        </p:nvSpPr>
        <p:spPr bwMode="auto">
          <a:xfrm>
            <a:off x="256308" y="1325563"/>
            <a:ext cx="393469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smtClean="0">
                <a:solidFill>
                  <a:srgbClr val="FF0000"/>
                </a:solidFill>
                <a:cs typeface="Times New Roman" panose="02020603050405020304" pitchFamily="18" charset="0"/>
              </a:rPr>
              <a:t>1. Khó </a:t>
            </a:r>
            <a:r>
              <a:rPr lang="en-US" altLang="en-US" sz="2400">
                <a:solidFill>
                  <a:srgbClr val="FF0000"/>
                </a:solidFill>
                <a:cs typeface="Times New Roman" panose="02020603050405020304" pitchFamily="18" charset="0"/>
              </a:rPr>
              <a:t>khăn:</a:t>
            </a:r>
          </a:p>
        </p:txBody>
      </p:sp>
      <p:sp>
        <p:nvSpPr>
          <p:cNvPr id="6" name="Text Box 5">
            <a:extLst>
              <a:ext uri="{FF2B5EF4-FFF2-40B4-BE49-F238E27FC236}">
                <a16:creationId xmlns="" xmlns:a16="http://schemas.microsoft.com/office/drawing/2014/main" id="{A1E22E0C-E693-4154-A143-44EBF06D40E9}"/>
              </a:ext>
            </a:extLst>
          </p:cNvPr>
          <p:cNvSpPr txBox="1">
            <a:spLocks noChangeArrowheads="1"/>
          </p:cNvSpPr>
          <p:nvPr/>
        </p:nvSpPr>
        <p:spPr bwMode="auto">
          <a:xfrm>
            <a:off x="228600" y="2133600"/>
            <a:ext cx="88471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b="0" i="1">
                <a:solidFill>
                  <a:srgbClr val="000000"/>
                </a:solidFill>
                <a:cs typeface="Times New Roman" panose="02020603050405020304" pitchFamily="18" charset="0"/>
              </a:rPr>
              <a:t> Sản xuất bị đình đốn, nạn đói đe dọa nghiêm trọng</a:t>
            </a:r>
          </a:p>
        </p:txBody>
      </p:sp>
      <p:sp>
        <p:nvSpPr>
          <p:cNvPr id="7" name="Text Box 4">
            <a:extLst>
              <a:ext uri="{FF2B5EF4-FFF2-40B4-BE49-F238E27FC236}">
                <a16:creationId xmlns="" xmlns:a16="http://schemas.microsoft.com/office/drawing/2014/main" id="{FD9CE169-9C20-4343-8E5D-915E94F42BB5}"/>
              </a:ext>
            </a:extLst>
          </p:cNvPr>
          <p:cNvSpPr txBox="1">
            <a:spLocks noChangeArrowheads="1"/>
          </p:cNvSpPr>
          <p:nvPr/>
        </p:nvSpPr>
        <p:spPr bwMode="auto">
          <a:xfrm>
            <a:off x="233363" y="2609850"/>
            <a:ext cx="3505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Tài chính</a:t>
            </a:r>
            <a:r>
              <a:rPr lang="en-US" altLang="en-US" sz="2600" b="0" i="1">
                <a:solidFill>
                  <a:srgbClr val="FF0000"/>
                </a:solidFill>
                <a:cs typeface="Times New Roman" panose="02020603050405020304" pitchFamily="18" charset="0"/>
              </a:rPr>
              <a:t>:</a:t>
            </a:r>
          </a:p>
        </p:txBody>
      </p:sp>
      <p:sp>
        <p:nvSpPr>
          <p:cNvPr id="8" name="Text Box 6">
            <a:extLst>
              <a:ext uri="{FF2B5EF4-FFF2-40B4-BE49-F238E27FC236}">
                <a16:creationId xmlns="" xmlns:a16="http://schemas.microsoft.com/office/drawing/2014/main" id="{350EF4E6-C711-4714-9FA3-A85CC4B70396}"/>
              </a:ext>
            </a:extLst>
          </p:cNvPr>
          <p:cNvSpPr txBox="1">
            <a:spLocks noChangeArrowheads="1"/>
          </p:cNvSpPr>
          <p:nvPr/>
        </p:nvSpPr>
        <p:spPr bwMode="auto">
          <a:xfrm>
            <a:off x="228600" y="3055938"/>
            <a:ext cx="8991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pPr>
            <a:r>
              <a:rPr lang="en-US" altLang="en-US" b="0" i="1">
                <a:solidFill>
                  <a:srgbClr val="000000"/>
                </a:solidFill>
                <a:cs typeface="Times New Roman" panose="02020603050405020304" pitchFamily="18" charset="0"/>
              </a:rPr>
              <a:t>- Ngân sách nhà nước  trống rỗng. </a:t>
            </a:r>
          </a:p>
        </p:txBody>
      </p:sp>
      <p:pic>
        <p:nvPicPr>
          <p:cNvPr id="10" name="Picture 9"/>
          <p:cNvPicPr>
            <a:picLocks noChangeAspect="1"/>
          </p:cNvPicPr>
          <p:nvPr/>
        </p:nvPicPr>
        <p:blipFill>
          <a:blip r:embed="rId3"/>
          <a:stretch>
            <a:fillRect/>
          </a:stretch>
        </p:blipFill>
        <p:spPr>
          <a:xfrm>
            <a:off x="-6493" y="-67691"/>
            <a:ext cx="9156986" cy="926672"/>
          </a:xfrm>
          <a:prstGeom prst="rect">
            <a:avLst/>
          </a:prstGeom>
        </p:spPr>
      </p:pic>
    </p:spTree>
    <p:extLst>
      <p:ext uri="{BB962C8B-B14F-4D97-AF65-F5344CB8AC3E}">
        <p14:creationId xmlns:p14="http://schemas.microsoft.com/office/powerpoint/2010/main" val="7213321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 calcmode="lin" valueType="num">
                                      <p:cBhvr additive="repl">
                                        <p:cTn id="7" dur="500" decel="50000" fill="hold">
                                          <p:stCondLst>
                                            <p:cond delay="0"/>
                                          </p:stCondLst>
                                        </p:cTn>
                                        <p:tgtEl>
                                          <p:spTgt spid="12292"/>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12292"/>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12292"/>
                                        </p:tgtEl>
                                        <p:attrNameLst>
                                          <p:attrName>ppt_w</p:attrName>
                                        </p:attrNameLst>
                                      </p:cBhvr>
                                      <p:tavLst>
                                        <p:tav>
                                          <p:val>
                                            <p:strVal val="#ppt_w*.05"/>
                                          </p:val>
                                        </p:tav>
                                        <p:tav>
                                          <p:val>
                                            <p:strVal val="#ppt_w"/>
                                          </p:val>
                                        </p:tav>
                                      </p:tavLst>
                                    </p:anim>
                                    <p:anim calcmode="lin" valueType="num">
                                      <p:cBhvr additive="repl">
                                        <p:cTn id="10" dur="1000" fill="hold"/>
                                        <p:tgtEl>
                                          <p:spTgt spid="12292"/>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12292"/>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12292"/>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12292"/>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additive="repl">
                                        <p:cTn id="18" dur="1" fill="hold">
                                          <p:stCondLst>
                                            <p:cond delay="0"/>
                                          </p:stCondLst>
                                        </p:cTn>
                                        <p:tgtEl>
                                          <p:spTgt spid="6"/>
                                        </p:tgtEl>
                                        <p:attrNameLst>
                                          <p:attrName>style.visibility</p:attrName>
                                        </p:attrNameLst>
                                      </p:cBhvr>
                                      <p:to>
                                        <p:strVal val="visible"/>
                                      </p:to>
                                    </p:set>
                                    <p:animEffect transition="in" filter="checkerboard(across)">
                                      <p:cBhvr additive="repl">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fill="hold" nodeType="clickEffect">
                                  <p:stCondLst>
                                    <p:cond delay="0"/>
                                  </p:stCondLst>
                                  <p:childTnLst>
                                    <p:set>
                                      <p:cBhvr additive="repl">
                                        <p:cTn id="23" dur="1" fill="hold">
                                          <p:stCondLst>
                                            <p:cond delay="0"/>
                                          </p:stCondLst>
                                        </p:cTn>
                                        <p:tgtEl>
                                          <p:spTgt spid="7"/>
                                        </p:tgtEl>
                                        <p:attrNameLst>
                                          <p:attrName>style.visibility</p:attrName>
                                        </p:attrNameLst>
                                      </p:cBhvr>
                                      <p:to>
                                        <p:strVal val="visible"/>
                                      </p:to>
                                    </p:set>
                                    <p:anim calcmode="lin" valueType="num">
                                      <p:cBhvr additive="repl">
                                        <p:cTn id="24" dur="500" decel="50000" fill="hold">
                                          <p:stCondLst>
                                            <p:cond delay="0"/>
                                          </p:stCondLst>
                                        </p:cTn>
                                        <p:tgtEl>
                                          <p:spTgt spid="7"/>
                                        </p:tgtEl>
                                        <p:attrNameLst>
                                          <p:attrName>r</p:attrName>
                                        </p:attrNameLst>
                                      </p:cBhvr>
                                      <p:tavLst>
                                        <p:tav>
                                          <p:val>
                                            <p:strVal val="-90"/>
                                          </p:val>
                                        </p:tav>
                                        <p:tav>
                                          <p:val>
                                            <p:strVal val="0"/>
                                          </p:val>
                                        </p:tav>
                                      </p:tavLst>
                                    </p:anim>
                                    <p:anim calcmode="lin" valueType="num">
                                      <p:cBhvr additive="repl">
                                        <p:cTn id="25" dur="500" decel="50000" fill="hold">
                                          <p:stCondLst>
                                            <p:cond delay="0"/>
                                          </p:stCondLst>
                                        </p:cTn>
                                        <p:tgtEl>
                                          <p:spTgt spid="7"/>
                                        </p:tgtEl>
                                        <p:attrNameLst>
                                          <p:attrName>ppt_w</p:attrName>
                                        </p:attrNameLst>
                                      </p:cBhvr>
                                      <p:tavLst>
                                        <p:tav>
                                          <p:val>
                                            <p:strVal val="#ppt_w"/>
                                          </p:val>
                                        </p:tav>
                                        <p:tav>
                                          <p:val>
                                            <p:strVal val="#ppt_w*.05"/>
                                          </p:val>
                                        </p:tav>
                                      </p:tavLst>
                                    </p:anim>
                                    <p:anim calcmode="lin" valueType="num">
                                      <p:cBhvr additive="repl">
                                        <p:cTn id="26" dur="500" accel="50000" fill="hold">
                                          <p:stCondLst>
                                            <p:cond delay="500"/>
                                          </p:stCondLst>
                                        </p:cTn>
                                        <p:tgtEl>
                                          <p:spTgt spid="7"/>
                                        </p:tgtEl>
                                        <p:attrNameLst>
                                          <p:attrName>ppt_w</p:attrName>
                                        </p:attrNameLst>
                                      </p:cBhvr>
                                      <p:tavLst>
                                        <p:tav>
                                          <p:val>
                                            <p:strVal val="#ppt_w*.05"/>
                                          </p:val>
                                        </p:tav>
                                        <p:tav>
                                          <p:val>
                                            <p:strVal val="#ppt_w"/>
                                          </p:val>
                                        </p:tav>
                                      </p:tavLst>
                                    </p:anim>
                                    <p:anim calcmode="lin" valueType="num">
                                      <p:cBhvr additive="repl">
                                        <p:cTn id="27" dur="1000" fill="hold"/>
                                        <p:tgtEl>
                                          <p:spTgt spid="7"/>
                                        </p:tgtEl>
                                        <p:attrNameLst>
                                          <p:attrName>ppt_h</p:attrName>
                                        </p:attrNameLst>
                                      </p:cBhvr>
                                      <p:tavLst>
                                        <p:tav>
                                          <p:val>
                                            <p:strVal val="#ppt_h"/>
                                          </p:val>
                                        </p:tav>
                                        <p:tav>
                                          <p:val>
                                            <p:strVal val="#ppt_h"/>
                                          </p:val>
                                        </p:tav>
                                      </p:tavLst>
                                    </p:anim>
                                    <p:anim calcmode="lin" valueType="num">
                                      <p:cBhvr additive="repl">
                                        <p:cTn id="28" dur="500" decel="50000" fill="hold">
                                          <p:stCondLst>
                                            <p:cond delay="0"/>
                                          </p:stCondLst>
                                        </p:cTn>
                                        <p:tgtEl>
                                          <p:spTgt spid="7"/>
                                        </p:tgtEl>
                                        <p:attrNameLst>
                                          <p:attrName>ppt_x</p:attrName>
                                        </p:attrNameLst>
                                      </p:cBhvr>
                                      <p:tavLst>
                                        <p:tav>
                                          <p:val>
                                            <p:strVal val="#ppt_x+.4"/>
                                          </p:val>
                                        </p:tav>
                                        <p:tav>
                                          <p:val>
                                            <p:strVal val="#ppt_x"/>
                                          </p:val>
                                        </p:tav>
                                      </p:tavLst>
                                    </p:anim>
                                    <p:anim calcmode="lin" valueType="num">
                                      <p:cBhvr additive="repl">
                                        <p:cTn id="29" dur="500" decel="50000" fill="hold">
                                          <p:stCondLst>
                                            <p:cond delay="0"/>
                                          </p:stCondLst>
                                        </p:cTn>
                                        <p:tgtEl>
                                          <p:spTgt spid="7"/>
                                        </p:tgtEl>
                                        <p:attrNameLst>
                                          <p:attrName>ppt_y</p:attrName>
                                        </p:attrNameLst>
                                      </p:cBhvr>
                                      <p:tavLst>
                                        <p:tav>
                                          <p:val>
                                            <p:strVal val="#ppt_y-.2"/>
                                          </p:val>
                                        </p:tav>
                                        <p:tav>
                                          <p:val>
                                            <p:strVal val="#ppt_y+.1"/>
                                          </p:val>
                                        </p:tav>
                                      </p:tavLst>
                                    </p:anim>
                                    <p:anim calcmode="lin" valueType="num">
                                      <p:cBhvr additive="repl">
                                        <p:cTn id="30" dur="500" accel="50000" fill="hold">
                                          <p:stCondLst>
                                            <p:cond delay="500"/>
                                          </p:stCondLst>
                                        </p:cTn>
                                        <p:tgtEl>
                                          <p:spTgt spid="7"/>
                                        </p:tgtEl>
                                        <p:attrNameLst>
                                          <p:attrName>ppt_y</p:attrName>
                                        </p:attrNameLst>
                                      </p:cBhvr>
                                      <p:tavLst>
                                        <p:tav>
                                          <p:val>
                                            <p:strVal val="#ppt_y+.1"/>
                                          </p:val>
                                        </p:tav>
                                        <p:tav>
                                          <p:val>
                                            <p:strVal val="#ppt_y"/>
                                          </p:val>
                                        </p:tav>
                                      </p:tavLst>
                                    </p:anim>
                                    <p:animEffect transition="in" filter="fade">
                                      <p:cBhvr additive="repl">
                                        <p:cTn id="31" dur="1000" decel="50000">
                                          <p:stCondLst>
                                            <p:cond delay="0"/>
                                          </p:stCondLst>
                                        </p:cTn>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8"/>
                                        </p:tgtEl>
                                        <p:attrNameLst>
                                          <p:attrName>style.visibility</p:attrName>
                                        </p:attrNameLst>
                                      </p:cBhvr>
                                      <p:to>
                                        <p:strVal val="visible"/>
                                      </p:to>
                                    </p:set>
                                    <p:animEffect transition="in" filter="checkerboard(across)">
                                      <p:cBhvr additive="repl">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91440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eaLnBrk="1" hangingPunct="1">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smtClean="0">
                <a:solidFill>
                  <a:srgbClr val="0000FF"/>
                </a:solidFill>
                <a:effectLst/>
              </a:rPr>
              <a:t>Khó khăn về tài chính</a:t>
            </a:r>
          </a:p>
        </p:txBody>
      </p:sp>
      <p:graphicFrame>
        <p:nvGraphicFramePr>
          <p:cNvPr id="145411" name="Object 3"/>
          <p:cNvGraphicFramePr>
            <a:graphicFrameLocks noChangeAspect="1"/>
          </p:cNvGraphicFramePr>
          <p:nvPr/>
        </p:nvGraphicFramePr>
        <p:xfrm>
          <a:off x="0" y="762000"/>
          <a:ext cx="4800600" cy="5638800"/>
        </p:xfrm>
        <a:graphic>
          <a:graphicData uri="http://schemas.openxmlformats.org/presentationml/2006/ole">
            <mc:AlternateContent xmlns:mc="http://schemas.openxmlformats.org/markup-compatibility/2006">
              <mc:Choice xmlns:v="urn:schemas-microsoft-com:vml" Requires="v">
                <p:oleObj spid="_x0000_s5128" r:id="rId4" imgW="4466667" imgH="4580952" progId="">
                  <p:embed/>
                </p:oleObj>
              </mc:Choice>
              <mc:Fallback>
                <p:oleObj r:id="rId4" imgW="4466667" imgH="4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48006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5186363" y="838200"/>
          <a:ext cx="3810000" cy="5562600"/>
        </p:xfrm>
        <a:graphic>
          <a:graphicData uri="http://schemas.openxmlformats.org/presentationml/2006/ole">
            <mc:AlternateContent xmlns:mc="http://schemas.openxmlformats.org/markup-compatibility/2006">
              <mc:Choice xmlns:v="urn:schemas-microsoft-com:vml" Requires="v">
                <p:oleObj spid="_x0000_s5129" r:id="rId6" imgW="3323810" imgH="2734057" progId="">
                  <p:embed/>
                </p:oleObj>
              </mc:Choice>
              <mc:Fallback>
                <p:oleObj r:id="rId6" imgW="3323810" imgH="273405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63" y="838200"/>
                        <a:ext cx="38100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5" name="Text Box 7"/>
          <p:cNvSpPr txBox="1">
            <a:spLocks noChangeArrowheads="1"/>
          </p:cNvSpPr>
          <p:nvPr/>
        </p:nvSpPr>
        <p:spPr bwMode="auto">
          <a:xfrm>
            <a:off x="0" y="6461125"/>
            <a:ext cx="4419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250"/>
              </a:spcBef>
              <a:buClrTx/>
              <a:buSzPct val="100000"/>
              <a:buFontTx/>
              <a:buNone/>
            </a:pPr>
            <a:r>
              <a:rPr lang="en-US" altLang="en-US" sz="2000" b="1" i="1">
                <a:solidFill>
                  <a:srgbClr val="0000FF"/>
                </a:solidFill>
                <a:cs typeface="Times New Roman" panose="02020603050405020304" pitchFamily="18" charset="0"/>
              </a:rPr>
              <a:t>Ngân khố: 1.230.000 đồng (tiền  rách)</a:t>
            </a:r>
          </a:p>
        </p:txBody>
      </p:sp>
      <p:sp>
        <p:nvSpPr>
          <p:cNvPr id="145416" name="Text Box 8"/>
          <p:cNvSpPr txBox="1">
            <a:spLocks noChangeArrowheads="1"/>
          </p:cNvSpPr>
          <p:nvPr/>
        </p:nvSpPr>
        <p:spPr bwMode="auto">
          <a:xfrm>
            <a:off x="4800600" y="6461125"/>
            <a:ext cx="4191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250"/>
              </a:spcBef>
              <a:buClrTx/>
              <a:buSzPct val="100000"/>
              <a:buFontTx/>
              <a:buNone/>
            </a:pPr>
            <a:r>
              <a:rPr lang="en-US" altLang="en-US" sz="2000" b="1" i="1">
                <a:solidFill>
                  <a:srgbClr val="0000FF"/>
                </a:solidFill>
                <a:cs typeface="Times New Roman" panose="02020603050405020304" pitchFamily="18" charset="0"/>
              </a:rPr>
              <a:t>   Đồng Quan kim của Tưởng mất giá</a:t>
            </a:r>
          </a:p>
        </p:txBody>
      </p:sp>
    </p:spTree>
    <p:extLst>
      <p:ext uri="{BB962C8B-B14F-4D97-AF65-F5344CB8AC3E}">
        <p14:creationId xmlns:p14="http://schemas.microsoft.com/office/powerpoint/2010/main" val="79173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45411"/>
                                        </p:tgtEl>
                                        <p:attrNameLst>
                                          <p:attrName>style.visibility</p:attrName>
                                        </p:attrNameLst>
                                      </p:cBhvr>
                                      <p:to>
                                        <p:strVal val="visible"/>
                                      </p:to>
                                    </p:set>
                                    <p:animEffect transition="in" filter="checkerboard(across)">
                                      <p:cBhvr additive="repl">
                                        <p:cTn id="7" dur="500"/>
                                        <p:tgtEl>
                                          <p:spTgt spid="145411"/>
                                        </p:tgtEl>
                                      </p:cBhvr>
                                    </p:animEffect>
                                  </p:childTnLst>
                                </p:cTn>
                              </p:par>
                              <p:par>
                                <p:cTn id="8" presetID="5" presetClass="entr" presetSubtype="10" fill="hold" nodeType="withEffect">
                                  <p:stCondLst>
                                    <p:cond delay="0"/>
                                  </p:stCondLst>
                                  <p:iterate type="lt">
                                    <p:tmPct val="0"/>
                                  </p:iterate>
                                  <p:childTnLst>
                                    <p:set>
                                      <p:cBhvr additive="repl">
                                        <p:cTn id="9" dur="1" fill="hold">
                                          <p:stCondLst>
                                            <p:cond delay="0"/>
                                          </p:stCondLst>
                                        </p:cTn>
                                        <p:tgtEl>
                                          <p:spTgt spid="145415"/>
                                        </p:tgtEl>
                                        <p:attrNameLst>
                                          <p:attrName>style.visibility</p:attrName>
                                        </p:attrNameLst>
                                      </p:cBhvr>
                                      <p:to>
                                        <p:strVal val="visible"/>
                                      </p:to>
                                    </p:set>
                                    <p:animEffect transition="in" filter="checkerboard(across)">
                                      <p:cBhvr additive="repl">
                                        <p:cTn id="10" dur="500"/>
                                        <p:tgtEl>
                                          <p:spTgt spid="145415"/>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additive="repl">
                                        <p:cTn id="13" dur="1" fill="hold">
                                          <p:stCondLst>
                                            <p:cond delay="0"/>
                                          </p:stCondLst>
                                        </p:cTn>
                                        <p:tgtEl>
                                          <p:spTgt spid="145414"/>
                                        </p:tgtEl>
                                        <p:attrNameLst>
                                          <p:attrName>style.visibility</p:attrName>
                                        </p:attrNameLst>
                                      </p:cBhvr>
                                      <p:to>
                                        <p:strVal val="visible"/>
                                      </p:to>
                                    </p:set>
                                    <p:animEffect transition="in" filter="checkerboard(across)">
                                      <p:cBhvr additive="repl">
                                        <p:cTn id="14" dur="500"/>
                                        <p:tgtEl>
                                          <p:spTgt spid="145414"/>
                                        </p:tgtEl>
                                      </p:cBhvr>
                                    </p:animEffect>
                                  </p:childTnLst>
                                </p:cTn>
                              </p:par>
                              <p:par>
                                <p:cTn id="15" presetID="5" presetClass="entr" presetSubtype="10" fill="hold" nodeType="withEffect">
                                  <p:stCondLst>
                                    <p:cond delay="0"/>
                                  </p:stCondLst>
                                  <p:childTnLst>
                                    <p:set>
                                      <p:cBhvr additive="repl">
                                        <p:cTn id="16" dur="1" fill="hold">
                                          <p:stCondLst>
                                            <p:cond delay="0"/>
                                          </p:stCondLst>
                                        </p:cTn>
                                        <p:tgtEl>
                                          <p:spTgt spid="145416"/>
                                        </p:tgtEl>
                                        <p:attrNameLst>
                                          <p:attrName>style.visibility</p:attrName>
                                        </p:attrNameLst>
                                      </p:cBhvr>
                                      <p:to>
                                        <p:strVal val="visible"/>
                                      </p:to>
                                    </p:set>
                                    <p:animEffect transition="in" filter="checkerboard(across)">
                                      <p:cBhvr additive="repl">
                                        <p:cTn id="17"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 xmlns:a16="http://schemas.microsoft.com/office/drawing/2014/main" id="{E8640058-1269-4FBA-9CEA-0BE41FBFD823}"/>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12292" name="Text Box 4">
            <a:extLst>
              <a:ext uri="{FF2B5EF4-FFF2-40B4-BE49-F238E27FC236}">
                <a16:creationId xmlns="" xmlns:a16="http://schemas.microsoft.com/office/drawing/2014/main" id="{A6B1EF9C-A31D-4F69-86D2-32DEFFF8E07D}"/>
              </a:ext>
            </a:extLst>
          </p:cNvPr>
          <p:cNvSpPr txBox="1">
            <a:spLocks noChangeArrowheads="1"/>
          </p:cNvSpPr>
          <p:nvPr/>
        </p:nvSpPr>
        <p:spPr bwMode="auto">
          <a:xfrm>
            <a:off x="233363" y="17287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Kinh tế</a:t>
            </a:r>
            <a:r>
              <a:rPr lang="en-US" altLang="en-US" sz="2600" b="0" i="1">
                <a:solidFill>
                  <a:srgbClr val="FF0000"/>
                </a:solidFill>
                <a:cs typeface="Times New Roman" panose="02020603050405020304" pitchFamily="18" charset="0"/>
              </a:rPr>
              <a:t>:</a:t>
            </a:r>
          </a:p>
        </p:txBody>
      </p:sp>
      <p:sp>
        <p:nvSpPr>
          <p:cNvPr id="20485" name="Text Box 2">
            <a:extLst>
              <a:ext uri="{FF2B5EF4-FFF2-40B4-BE49-F238E27FC236}">
                <a16:creationId xmlns="" xmlns:a16="http://schemas.microsoft.com/office/drawing/2014/main" id="{2251CE06-3B50-459C-905B-93642C1C190F}"/>
              </a:ext>
            </a:extLst>
          </p:cNvPr>
          <p:cNvSpPr txBox="1">
            <a:spLocks noChangeArrowheads="1"/>
          </p:cNvSpPr>
          <p:nvPr/>
        </p:nvSpPr>
        <p:spPr bwMode="auto">
          <a:xfrm>
            <a:off x="256308" y="1325563"/>
            <a:ext cx="393469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smtClean="0">
                <a:solidFill>
                  <a:srgbClr val="FF0000"/>
                </a:solidFill>
                <a:cs typeface="Times New Roman" panose="02020603050405020304" pitchFamily="18" charset="0"/>
              </a:rPr>
              <a:t>1. Khó </a:t>
            </a:r>
            <a:r>
              <a:rPr lang="en-US" altLang="en-US" sz="2400">
                <a:solidFill>
                  <a:srgbClr val="FF0000"/>
                </a:solidFill>
                <a:cs typeface="Times New Roman" panose="02020603050405020304" pitchFamily="18" charset="0"/>
              </a:rPr>
              <a:t>khăn:</a:t>
            </a:r>
          </a:p>
        </p:txBody>
      </p:sp>
      <p:sp>
        <p:nvSpPr>
          <p:cNvPr id="6" name="Text Box 5">
            <a:extLst>
              <a:ext uri="{FF2B5EF4-FFF2-40B4-BE49-F238E27FC236}">
                <a16:creationId xmlns="" xmlns:a16="http://schemas.microsoft.com/office/drawing/2014/main" id="{A1E22E0C-E693-4154-A143-44EBF06D40E9}"/>
              </a:ext>
            </a:extLst>
          </p:cNvPr>
          <p:cNvSpPr txBox="1">
            <a:spLocks noChangeArrowheads="1"/>
          </p:cNvSpPr>
          <p:nvPr/>
        </p:nvSpPr>
        <p:spPr bwMode="auto">
          <a:xfrm>
            <a:off x="228600" y="2095500"/>
            <a:ext cx="88471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b="0" i="1">
                <a:solidFill>
                  <a:srgbClr val="000000"/>
                </a:solidFill>
                <a:cs typeface="Times New Roman" panose="02020603050405020304" pitchFamily="18" charset="0"/>
              </a:rPr>
              <a:t> Sản xuất bị đình đốn, nạn đói đe dọa nghiêm trọng</a:t>
            </a:r>
          </a:p>
        </p:txBody>
      </p:sp>
      <p:sp>
        <p:nvSpPr>
          <p:cNvPr id="7" name="Text Box 4">
            <a:extLst>
              <a:ext uri="{FF2B5EF4-FFF2-40B4-BE49-F238E27FC236}">
                <a16:creationId xmlns="" xmlns:a16="http://schemas.microsoft.com/office/drawing/2014/main" id="{FD9CE169-9C20-4343-8E5D-915E94F42BB5}"/>
              </a:ext>
            </a:extLst>
          </p:cNvPr>
          <p:cNvSpPr txBox="1">
            <a:spLocks noChangeArrowheads="1"/>
          </p:cNvSpPr>
          <p:nvPr/>
        </p:nvSpPr>
        <p:spPr bwMode="auto">
          <a:xfrm>
            <a:off x="233363" y="2587625"/>
            <a:ext cx="3505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Tài chính</a:t>
            </a:r>
            <a:r>
              <a:rPr lang="en-US" altLang="en-US" sz="2600" b="0" i="1">
                <a:solidFill>
                  <a:srgbClr val="FF0000"/>
                </a:solidFill>
                <a:cs typeface="Times New Roman" panose="02020603050405020304" pitchFamily="18" charset="0"/>
              </a:rPr>
              <a:t>:</a:t>
            </a:r>
          </a:p>
        </p:txBody>
      </p:sp>
      <p:sp>
        <p:nvSpPr>
          <p:cNvPr id="8" name="Text Box 6">
            <a:extLst>
              <a:ext uri="{FF2B5EF4-FFF2-40B4-BE49-F238E27FC236}">
                <a16:creationId xmlns="" xmlns:a16="http://schemas.microsoft.com/office/drawing/2014/main" id="{350EF4E6-C711-4714-9FA3-A85CC4B70396}"/>
              </a:ext>
            </a:extLst>
          </p:cNvPr>
          <p:cNvSpPr txBox="1">
            <a:spLocks noChangeArrowheads="1"/>
          </p:cNvSpPr>
          <p:nvPr/>
        </p:nvSpPr>
        <p:spPr bwMode="auto">
          <a:xfrm>
            <a:off x="228600" y="3033713"/>
            <a:ext cx="8991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pPr>
            <a:r>
              <a:rPr lang="en-US" altLang="en-US" b="0" i="1">
                <a:solidFill>
                  <a:srgbClr val="000000"/>
                </a:solidFill>
                <a:cs typeface="Times New Roman" panose="02020603050405020304" pitchFamily="18" charset="0"/>
              </a:rPr>
              <a:t>- Ngân sách nhà nước  trống rỗng. </a:t>
            </a:r>
          </a:p>
        </p:txBody>
      </p:sp>
      <p:sp>
        <p:nvSpPr>
          <p:cNvPr id="9" name="Text Box 5">
            <a:extLst>
              <a:ext uri="{FF2B5EF4-FFF2-40B4-BE49-F238E27FC236}">
                <a16:creationId xmlns="" xmlns:a16="http://schemas.microsoft.com/office/drawing/2014/main" id="{CA9ABF4E-C405-40E9-B737-DAB0D6040672}"/>
              </a:ext>
            </a:extLst>
          </p:cNvPr>
          <p:cNvSpPr txBox="1">
            <a:spLocks noChangeArrowheads="1"/>
          </p:cNvSpPr>
          <p:nvPr/>
        </p:nvSpPr>
        <p:spPr bwMode="auto">
          <a:xfrm>
            <a:off x="261938" y="3554413"/>
            <a:ext cx="3429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Văn hóa, xã hội:</a:t>
            </a:r>
          </a:p>
        </p:txBody>
      </p:sp>
      <p:pic>
        <p:nvPicPr>
          <p:cNvPr id="10" name="Picture 9"/>
          <p:cNvPicPr>
            <a:picLocks noChangeAspect="1"/>
          </p:cNvPicPr>
          <p:nvPr/>
        </p:nvPicPr>
        <p:blipFill>
          <a:blip r:embed="rId3"/>
          <a:stretch>
            <a:fillRect/>
          </a:stretch>
        </p:blipFill>
        <p:spPr>
          <a:xfrm>
            <a:off x="-6493" y="-67691"/>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9"/>
                                        </p:tgtEl>
                                        <p:attrNameLst>
                                          <p:attrName>style.visibility</p:attrName>
                                        </p:attrNameLst>
                                      </p:cBhvr>
                                      <p:to>
                                        <p:strVal val="visible"/>
                                      </p:to>
                                    </p:set>
                                    <p:anim calcmode="lin" valueType="num">
                                      <p:cBhvr additive="repl">
                                        <p:cTn id="7" dur="500" decel="50000" fill="hold">
                                          <p:stCondLst>
                                            <p:cond delay="0"/>
                                          </p:stCondLst>
                                        </p:cTn>
                                        <p:tgtEl>
                                          <p:spTgt spid="9"/>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9"/>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9"/>
                                        </p:tgtEl>
                                        <p:attrNameLst>
                                          <p:attrName>ppt_w</p:attrName>
                                        </p:attrNameLst>
                                      </p:cBhvr>
                                      <p:tavLst>
                                        <p:tav>
                                          <p:val>
                                            <p:strVal val="#ppt_w*.05"/>
                                          </p:val>
                                        </p:tav>
                                        <p:tav>
                                          <p:val>
                                            <p:strVal val="#ppt_w"/>
                                          </p:val>
                                        </p:tav>
                                      </p:tavLst>
                                    </p:anim>
                                    <p:anim calcmode="lin" valueType="num">
                                      <p:cBhvr additive="repl">
                                        <p:cTn id="10" dur="1000" fill="hold"/>
                                        <p:tgtEl>
                                          <p:spTgt spid="9"/>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9"/>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9"/>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9"/>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30" name="Object 1">
            <a:extLst>
              <a:ext uri="{FF2B5EF4-FFF2-40B4-BE49-F238E27FC236}">
                <a16:creationId xmlns="" xmlns:a16="http://schemas.microsoft.com/office/drawing/2014/main" id="{B990E789-DC3A-447B-B6D8-3F79146F2FAF}"/>
              </a:ext>
            </a:extLst>
          </p:cNvPr>
          <p:cNvGraphicFramePr>
            <a:graphicFrameLocks noChangeAspect="1"/>
          </p:cNvGraphicFramePr>
          <p:nvPr/>
        </p:nvGraphicFramePr>
        <p:xfrm>
          <a:off x="0" y="0"/>
          <a:ext cx="4572000" cy="3048000"/>
        </p:xfrm>
        <a:graphic>
          <a:graphicData uri="http://schemas.openxmlformats.org/presentationml/2006/ole">
            <mc:AlternateContent xmlns:mc="http://schemas.openxmlformats.org/markup-compatibility/2006">
              <mc:Choice xmlns:v="urn:schemas-microsoft-com:vml" Requires="v">
                <p:oleObj spid="_x0000_s3097" name="Bitmap Image" r:id="rId4" imgW="0" imgH="0" progId="Paint.Picture">
                  <p:embed/>
                </p:oleObj>
              </mc:Choice>
              <mc:Fallback>
                <p:oleObj name="Bitmap Image" r:id="rId4" imgW="0" imgH="0" progId="Paint.Picture">
                  <p:embed/>
                  <p:pic>
                    <p:nvPicPr>
                      <p:cNvPr id="22530" name="Object 1">
                        <a:extLst>
                          <a:ext uri="{FF2B5EF4-FFF2-40B4-BE49-F238E27FC236}">
                            <a16:creationId xmlns="" xmlns:a16="http://schemas.microsoft.com/office/drawing/2014/main" id="{B990E789-DC3A-447B-B6D8-3F79146F2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2">
            <a:extLst>
              <a:ext uri="{FF2B5EF4-FFF2-40B4-BE49-F238E27FC236}">
                <a16:creationId xmlns="" xmlns:a16="http://schemas.microsoft.com/office/drawing/2014/main" id="{56406458-EB80-40BE-8E62-DA76A9323387}"/>
              </a:ext>
            </a:extLst>
          </p:cNvPr>
          <p:cNvGraphicFramePr>
            <a:graphicFrameLocks noChangeAspect="1"/>
          </p:cNvGraphicFramePr>
          <p:nvPr/>
        </p:nvGraphicFramePr>
        <p:xfrm>
          <a:off x="0" y="3352800"/>
          <a:ext cx="4495800" cy="2819400"/>
        </p:xfrm>
        <a:graphic>
          <a:graphicData uri="http://schemas.openxmlformats.org/presentationml/2006/ole">
            <mc:AlternateContent xmlns:mc="http://schemas.openxmlformats.org/markup-compatibility/2006">
              <mc:Choice xmlns:v="urn:schemas-microsoft-com:vml" Requires="v">
                <p:oleObj spid="_x0000_s3098" r:id="rId6" imgW="0" imgH="0" progId="">
                  <p:embed/>
                </p:oleObj>
              </mc:Choice>
              <mc:Fallback>
                <p:oleObj r:id="rId6" imgW="0" imgH="0" progId="">
                  <p:embed/>
                  <p:pic>
                    <p:nvPicPr>
                      <p:cNvPr id="22531" name="Object 2">
                        <a:extLst>
                          <a:ext uri="{FF2B5EF4-FFF2-40B4-BE49-F238E27FC236}">
                            <a16:creationId xmlns="" xmlns:a16="http://schemas.microsoft.com/office/drawing/2014/main" id="{56406458-EB80-40BE-8E62-DA76A93233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4495800"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3">
            <a:extLst>
              <a:ext uri="{FF2B5EF4-FFF2-40B4-BE49-F238E27FC236}">
                <a16:creationId xmlns="" xmlns:a16="http://schemas.microsoft.com/office/drawing/2014/main" id="{ED052427-4A7F-4EA6-BA1B-AD8FB8086EAE}"/>
              </a:ext>
            </a:extLst>
          </p:cNvPr>
          <p:cNvGraphicFramePr>
            <a:graphicFrameLocks noChangeAspect="1"/>
          </p:cNvGraphicFramePr>
          <p:nvPr/>
        </p:nvGraphicFramePr>
        <p:xfrm>
          <a:off x="4648200" y="152400"/>
          <a:ext cx="4343400" cy="3048000"/>
        </p:xfrm>
        <a:graphic>
          <a:graphicData uri="http://schemas.openxmlformats.org/presentationml/2006/ole">
            <mc:AlternateContent xmlns:mc="http://schemas.openxmlformats.org/markup-compatibility/2006">
              <mc:Choice xmlns:v="urn:schemas-microsoft-com:vml" Requires="v">
                <p:oleObj spid="_x0000_s3099" r:id="rId8" imgW="0" imgH="0" progId="">
                  <p:embed/>
                </p:oleObj>
              </mc:Choice>
              <mc:Fallback>
                <p:oleObj r:id="rId8" imgW="0" imgH="0" progId="">
                  <p:embed/>
                  <p:pic>
                    <p:nvPicPr>
                      <p:cNvPr id="22532" name="Object 3">
                        <a:extLst>
                          <a:ext uri="{FF2B5EF4-FFF2-40B4-BE49-F238E27FC236}">
                            <a16:creationId xmlns="" xmlns:a16="http://schemas.microsoft.com/office/drawing/2014/main" id="{ED052427-4A7F-4EA6-BA1B-AD8FB8086E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52400"/>
                        <a:ext cx="43434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4">
            <a:extLst>
              <a:ext uri="{FF2B5EF4-FFF2-40B4-BE49-F238E27FC236}">
                <a16:creationId xmlns="" xmlns:a16="http://schemas.microsoft.com/office/drawing/2014/main" id="{ECAB79F3-9A68-44F2-BC63-0729C457A5C2}"/>
              </a:ext>
            </a:extLst>
          </p:cNvPr>
          <p:cNvGraphicFramePr>
            <a:graphicFrameLocks noChangeAspect="1"/>
          </p:cNvGraphicFramePr>
          <p:nvPr/>
        </p:nvGraphicFramePr>
        <p:xfrm>
          <a:off x="4648200" y="3200400"/>
          <a:ext cx="4267200" cy="2971800"/>
        </p:xfrm>
        <a:graphic>
          <a:graphicData uri="http://schemas.openxmlformats.org/presentationml/2006/ole">
            <mc:AlternateContent xmlns:mc="http://schemas.openxmlformats.org/markup-compatibility/2006">
              <mc:Choice xmlns:v="urn:schemas-microsoft-com:vml" Requires="v">
                <p:oleObj spid="_x0000_s3100" r:id="rId10" imgW="0" imgH="0" progId="">
                  <p:embed/>
                </p:oleObj>
              </mc:Choice>
              <mc:Fallback>
                <p:oleObj r:id="rId10" imgW="0" imgH="0" progId="">
                  <p:embed/>
                  <p:pic>
                    <p:nvPicPr>
                      <p:cNvPr id="22533" name="Object 4">
                        <a:extLst>
                          <a:ext uri="{FF2B5EF4-FFF2-40B4-BE49-F238E27FC236}">
                            <a16:creationId xmlns="" xmlns:a16="http://schemas.microsoft.com/office/drawing/2014/main" id="{ECAB79F3-9A68-44F2-BC63-0729C457A5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3200400"/>
                        <a:ext cx="42672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5">
            <a:extLst>
              <a:ext uri="{FF2B5EF4-FFF2-40B4-BE49-F238E27FC236}">
                <a16:creationId xmlns="" xmlns:a16="http://schemas.microsoft.com/office/drawing/2014/main" id="{A5577DA0-F84B-4EBE-87D1-3749A3A0D1B0}"/>
              </a:ext>
            </a:extLst>
          </p:cNvPr>
          <p:cNvSpPr txBox="1">
            <a:spLocks noChangeArrowheads="1"/>
          </p:cNvSpPr>
          <p:nvPr/>
        </p:nvSpPr>
        <p:spPr bwMode="auto">
          <a:xfrm>
            <a:off x="0" y="6248400"/>
            <a:ext cx="891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a:solidFill>
                  <a:srgbClr val="0000FF"/>
                </a:solidFill>
              </a:rPr>
              <a:t>Một số tệ nạn xã hội sau cách mạng tháng Tám 1945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 xmlns:a16="http://schemas.microsoft.com/office/drawing/2014/main" id="{246FC12C-3D15-4ECA-A165-305FC93FF8E0}"/>
              </a:ext>
            </a:extLst>
          </p:cNvPr>
          <p:cNvSpPr txBox="1">
            <a:spLocks noChangeArrowheads="1"/>
          </p:cNvSpPr>
          <p:nvPr/>
        </p:nvSpPr>
        <p:spPr bwMode="auto">
          <a:xfrm>
            <a:off x="228600" y="886690"/>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12292" name="Text Box 4">
            <a:extLst>
              <a:ext uri="{FF2B5EF4-FFF2-40B4-BE49-F238E27FC236}">
                <a16:creationId xmlns="" xmlns:a16="http://schemas.microsoft.com/office/drawing/2014/main" id="{8CA3BF0F-416C-4EFE-B45B-F9A9E3B22DDF}"/>
              </a:ext>
            </a:extLst>
          </p:cNvPr>
          <p:cNvSpPr txBox="1">
            <a:spLocks noChangeArrowheads="1"/>
          </p:cNvSpPr>
          <p:nvPr/>
        </p:nvSpPr>
        <p:spPr bwMode="auto">
          <a:xfrm>
            <a:off x="152400" y="17287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Kinh tế</a:t>
            </a:r>
            <a:r>
              <a:rPr lang="en-US" altLang="en-US" sz="2600" b="0" i="1">
                <a:solidFill>
                  <a:srgbClr val="FF0000"/>
                </a:solidFill>
                <a:cs typeface="Times New Roman" panose="02020603050405020304" pitchFamily="18" charset="0"/>
              </a:rPr>
              <a:t>:</a:t>
            </a:r>
          </a:p>
        </p:txBody>
      </p:sp>
      <p:sp>
        <p:nvSpPr>
          <p:cNvPr id="24581" name="Text Box 2">
            <a:extLst>
              <a:ext uri="{FF2B5EF4-FFF2-40B4-BE49-F238E27FC236}">
                <a16:creationId xmlns="" xmlns:a16="http://schemas.microsoft.com/office/drawing/2014/main" id="{9ACD00EE-AE09-4748-A9A7-C82C0AD43485}"/>
              </a:ext>
            </a:extLst>
          </p:cNvPr>
          <p:cNvSpPr txBox="1">
            <a:spLocks noChangeArrowheads="1"/>
          </p:cNvSpPr>
          <p:nvPr/>
        </p:nvSpPr>
        <p:spPr bwMode="auto">
          <a:xfrm>
            <a:off x="228600" y="1295400"/>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Khó </a:t>
            </a:r>
            <a:r>
              <a:rPr lang="en-US" altLang="en-US" sz="2600">
                <a:solidFill>
                  <a:srgbClr val="FF0000"/>
                </a:solidFill>
                <a:cs typeface="Times New Roman" panose="02020603050405020304" pitchFamily="18" charset="0"/>
              </a:rPr>
              <a:t>khăn:</a:t>
            </a:r>
          </a:p>
        </p:txBody>
      </p:sp>
      <p:sp>
        <p:nvSpPr>
          <p:cNvPr id="6" name="Text Box 5">
            <a:extLst>
              <a:ext uri="{FF2B5EF4-FFF2-40B4-BE49-F238E27FC236}">
                <a16:creationId xmlns="" xmlns:a16="http://schemas.microsoft.com/office/drawing/2014/main" id="{5D09C06B-41E1-43F7-9B7F-00CA90A55C68}"/>
              </a:ext>
            </a:extLst>
          </p:cNvPr>
          <p:cNvSpPr txBox="1">
            <a:spLocks noChangeArrowheads="1"/>
          </p:cNvSpPr>
          <p:nvPr/>
        </p:nvSpPr>
        <p:spPr bwMode="auto">
          <a:xfrm>
            <a:off x="228600" y="2095500"/>
            <a:ext cx="8847138"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2600" b="0" i="1">
                <a:solidFill>
                  <a:srgbClr val="000000"/>
                </a:solidFill>
                <a:cs typeface="Times New Roman" panose="02020603050405020304" pitchFamily="18" charset="0"/>
              </a:rPr>
              <a:t> Sản xuất bị đình đốn, nạn đói đe dọa nghiêm trọng</a:t>
            </a:r>
          </a:p>
        </p:txBody>
      </p:sp>
      <p:sp>
        <p:nvSpPr>
          <p:cNvPr id="7" name="Text Box 4">
            <a:extLst>
              <a:ext uri="{FF2B5EF4-FFF2-40B4-BE49-F238E27FC236}">
                <a16:creationId xmlns="" xmlns:a16="http://schemas.microsoft.com/office/drawing/2014/main" id="{85195B33-2893-4DF3-89F5-9EB0B38E7D09}"/>
              </a:ext>
            </a:extLst>
          </p:cNvPr>
          <p:cNvSpPr txBox="1">
            <a:spLocks noChangeArrowheads="1"/>
          </p:cNvSpPr>
          <p:nvPr/>
        </p:nvSpPr>
        <p:spPr bwMode="auto">
          <a:xfrm>
            <a:off x="233363" y="2587625"/>
            <a:ext cx="3505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Tài chính</a:t>
            </a:r>
            <a:r>
              <a:rPr lang="en-US" altLang="en-US" sz="2600" b="0" i="1">
                <a:solidFill>
                  <a:srgbClr val="FF0000"/>
                </a:solidFill>
                <a:cs typeface="Times New Roman" panose="02020603050405020304" pitchFamily="18" charset="0"/>
              </a:rPr>
              <a:t>:</a:t>
            </a:r>
          </a:p>
        </p:txBody>
      </p:sp>
      <p:sp>
        <p:nvSpPr>
          <p:cNvPr id="8" name="Text Box 6">
            <a:extLst>
              <a:ext uri="{FF2B5EF4-FFF2-40B4-BE49-F238E27FC236}">
                <a16:creationId xmlns="" xmlns:a16="http://schemas.microsoft.com/office/drawing/2014/main" id="{EFCF402B-907C-4EF6-A6EB-6071D0B86423}"/>
              </a:ext>
            </a:extLst>
          </p:cNvPr>
          <p:cNvSpPr txBox="1">
            <a:spLocks noChangeArrowheads="1"/>
          </p:cNvSpPr>
          <p:nvPr/>
        </p:nvSpPr>
        <p:spPr bwMode="auto">
          <a:xfrm>
            <a:off x="228600" y="2971800"/>
            <a:ext cx="8991600"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pPr>
            <a:r>
              <a:rPr lang="en-US" altLang="en-US" sz="2600" b="0" i="1">
                <a:solidFill>
                  <a:srgbClr val="000000"/>
                </a:solidFill>
                <a:cs typeface="Times New Roman" panose="02020603050405020304" pitchFamily="18" charset="0"/>
              </a:rPr>
              <a:t>- Ngân sách nhà nước  trống rỗng. </a:t>
            </a:r>
          </a:p>
        </p:txBody>
      </p:sp>
      <p:sp>
        <p:nvSpPr>
          <p:cNvPr id="9" name="Text Box 5">
            <a:extLst>
              <a:ext uri="{FF2B5EF4-FFF2-40B4-BE49-F238E27FC236}">
                <a16:creationId xmlns="" xmlns:a16="http://schemas.microsoft.com/office/drawing/2014/main" id="{2F1B5AB3-C248-4114-9CDF-88ECA1BAE011}"/>
              </a:ext>
            </a:extLst>
          </p:cNvPr>
          <p:cNvSpPr txBox="1">
            <a:spLocks noChangeArrowheads="1"/>
          </p:cNvSpPr>
          <p:nvPr/>
        </p:nvSpPr>
        <p:spPr bwMode="auto">
          <a:xfrm>
            <a:off x="261938" y="3436938"/>
            <a:ext cx="3429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Văn hóa, xã hội:</a:t>
            </a:r>
          </a:p>
        </p:txBody>
      </p:sp>
      <p:sp>
        <p:nvSpPr>
          <p:cNvPr id="10" name="Text Box 6">
            <a:extLst>
              <a:ext uri="{FF2B5EF4-FFF2-40B4-BE49-F238E27FC236}">
                <a16:creationId xmlns="" xmlns:a16="http://schemas.microsoft.com/office/drawing/2014/main" id="{4CEEF0A8-9A01-4D83-B46A-1620DF092CC0}"/>
              </a:ext>
            </a:extLst>
          </p:cNvPr>
          <p:cNvSpPr txBox="1">
            <a:spLocks noChangeArrowheads="1"/>
          </p:cNvSpPr>
          <p:nvPr/>
        </p:nvSpPr>
        <p:spPr bwMode="auto">
          <a:xfrm>
            <a:off x="261938" y="3829050"/>
            <a:ext cx="8423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a:t>
            </a:r>
            <a:r>
              <a:rPr lang="vi-VN" altLang="en-US" sz="2600" b="0" i="1">
                <a:solidFill>
                  <a:srgbClr val="000000"/>
                </a:solidFill>
                <a:cs typeface="Times New Roman" panose="02020603050405020304" pitchFamily="18" charset="0"/>
              </a:rPr>
              <a:t>Hơn 90% dân số mù chữ, các tệ nạn xã hội tràn lan.</a:t>
            </a:r>
          </a:p>
        </p:txBody>
      </p:sp>
      <p:sp>
        <p:nvSpPr>
          <p:cNvPr id="24587" name="Rectangle 1">
            <a:extLst>
              <a:ext uri="{FF2B5EF4-FFF2-40B4-BE49-F238E27FC236}">
                <a16:creationId xmlns="" xmlns:a16="http://schemas.microsoft.com/office/drawing/2014/main" id="{E06365C0-A597-47EF-97EC-5BB1071A8207}"/>
              </a:ext>
            </a:extLst>
          </p:cNvPr>
          <p:cNvSpPr>
            <a:spLocks noChangeArrowheads="1"/>
          </p:cNvSpPr>
          <p:nvPr/>
        </p:nvSpPr>
        <p:spPr bwMode="auto">
          <a:xfrm>
            <a:off x="371475" y="4262735"/>
            <a:ext cx="1854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2400">
                <a:solidFill>
                  <a:srgbClr val="FF0000"/>
                </a:solidFill>
              </a:rPr>
              <a:t>2. Thuận lợi </a:t>
            </a:r>
          </a:p>
        </p:txBody>
      </p:sp>
      <p:sp>
        <p:nvSpPr>
          <p:cNvPr id="12" name="Rectangle 11">
            <a:extLst>
              <a:ext uri="{FF2B5EF4-FFF2-40B4-BE49-F238E27FC236}">
                <a16:creationId xmlns="" xmlns:a16="http://schemas.microsoft.com/office/drawing/2014/main" id="{2268A47E-A6AC-4016-A0DA-A293617FD942}"/>
              </a:ext>
            </a:extLst>
          </p:cNvPr>
          <p:cNvSpPr>
            <a:spLocks noChangeArrowheads="1"/>
          </p:cNvSpPr>
          <p:nvPr/>
        </p:nvSpPr>
        <p:spPr bwMode="auto">
          <a:xfrm>
            <a:off x="338138" y="4733925"/>
            <a:ext cx="90344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600" b="0" i="1">
                <a:solidFill>
                  <a:schemeClr val="tx1"/>
                </a:solidFill>
              </a:rPr>
              <a:t>- </a:t>
            </a:r>
            <a:r>
              <a:rPr lang="vi-VN" altLang="en-US" sz="2600" b="0" i="1">
                <a:solidFill>
                  <a:schemeClr val="tx1"/>
                </a:solidFill>
              </a:rPr>
              <a:t>Đã giành</a:t>
            </a:r>
            <a:r>
              <a:rPr lang="en-US" altLang="en-US" sz="2600" b="0" i="1">
                <a:solidFill>
                  <a:schemeClr val="tx1"/>
                </a:solidFill>
              </a:rPr>
              <a:t> </a:t>
            </a:r>
            <a:r>
              <a:rPr lang="vi-VN" altLang="en-US" sz="2600" b="0" i="1">
                <a:solidFill>
                  <a:schemeClr val="tx1"/>
                </a:solidFill>
              </a:rPr>
              <a:t>được chính quyền, nhân dân tin tưởng vào</a:t>
            </a:r>
            <a:r>
              <a:rPr lang="en-US" altLang="en-US" sz="2600" b="0" i="1">
                <a:solidFill>
                  <a:schemeClr val="tx1"/>
                </a:solidFill>
              </a:rPr>
              <a:t> Đảng và Bác</a:t>
            </a:r>
            <a:r>
              <a:rPr lang="vi-VN" altLang="en-US" sz="2600" b="0" i="1">
                <a:solidFill>
                  <a:schemeClr val="tx1"/>
                </a:solidFill>
              </a:rPr>
              <a:t>. Phong tr</a:t>
            </a:r>
            <a:r>
              <a:rPr lang="en-US" altLang="en-US" sz="2600" b="0" i="1">
                <a:solidFill>
                  <a:schemeClr val="tx1"/>
                </a:solidFill>
              </a:rPr>
              <a:t>à</a:t>
            </a:r>
            <a:r>
              <a:rPr lang="vi-VN" altLang="en-US" sz="2600" b="0" i="1">
                <a:solidFill>
                  <a:schemeClr val="tx1"/>
                </a:solidFill>
              </a:rPr>
              <a:t>o giải phóng dân tộc trên thế giới lên cao</a:t>
            </a:r>
            <a:r>
              <a:rPr lang="en-US" altLang="en-US" sz="2600" b="0" i="1">
                <a:solidFill>
                  <a:schemeClr val="tx1"/>
                </a:solidFill>
              </a:rPr>
              <a:t>.</a:t>
            </a:r>
          </a:p>
        </p:txBody>
      </p:sp>
      <p:sp>
        <p:nvSpPr>
          <p:cNvPr id="13" name="Rectangle 12">
            <a:extLst>
              <a:ext uri="{FF2B5EF4-FFF2-40B4-BE49-F238E27FC236}">
                <a16:creationId xmlns="" xmlns:a16="http://schemas.microsoft.com/office/drawing/2014/main" id="{893E5D69-D2FA-4B6B-9EE8-6977726BDBBB}"/>
              </a:ext>
            </a:extLst>
          </p:cNvPr>
          <p:cNvSpPr>
            <a:spLocks noChangeArrowheads="1"/>
          </p:cNvSpPr>
          <p:nvPr/>
        </p:nvSpPr>
        <p:spPr bwMode="auto">
          <a:xfrm>
            <a:off x="354013" y="5626100"/>
            <a:ext cx="90185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r>
              <a:rPr lang="en-US" altLang="en-US" sz="2600" b="0" i="1" smtClean="0">
                <a:solidFill>
                  <a:schemeClr val="tx1"/>
                </a:solidFill>
                <a:sym typeface="Wingdings" panose="05000000000000000000" pitchFamily="2" charset="2"/>
              </a:rPr>
              <a:t></a:t>
            </a:r>
            <a:r>
              <a:rPr lang="en-US" altLang="en-US" sz="2600" b="0" i="1" smtClean="0">
                <a:solidFill>
                  <a:schemeClr val="tx1"/>
                </a:solidFill>
              </a:rPr>
              <a:t> </a:t>
            </a:r>
            <a:r>
              <a:rPr lang="en-US" altLang="en-US" sz="2600" b="0" i="1">
                <a:solidFill>
                  <a:schemeClr val="tx1"/>
                </a:solidFill>
              </a:rPr>
              <a:t>sau Cách mạng tháng Tám, nước ta ở trong tình thế “ngàn cân treo sợi tóc”.</a:t>
            </a:r>
          </a:p>
        </p:txBody>
      </p:sp>
      <p:pic>
        <p:nvPicPr>
          <p:cNvPr id="14" name="Picture 13"/>
          <p:cNvPicPr>
            <a:picLocks noChangeAspect="1"/>
          </p:cNvPicPr>
          <p:nvPr/>
        </p:nvPicPr>
        <p:blipFill>
          <a:blip r:embed="rId3"/>
          <a:stretch>
            <a:fillRect/>
          </a:stretch>
        </p:blipFill>
        <p:spPr>
          <a:xfrm>
            <a:off x="-6493" y="-67691"/>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 calcmode="lin" valueType="num">
                                      <p:cBhvr additive="repl">
                                        <p:cTn id="7" dur="500" decel="50000" fill="hold">
                                          <p:stCondLst>
                                            <p:cond delay="0"/>
                                          </p:stCondLst>
                                        </p:cTn>
                                        <p:tgtEl>
                                          <p:spTgt spid="12292"/>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12292"/>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12292"/>
                                        </p:tgtEl>
                                        <p:attrNameLst>
                                          <p:attrName>ppt_w</p:attrName>
                                        </p:attrNameLst>
                                      </p:cBhvr>
                                      <p:tavLst>
                                        <p:tav>
                                          <p:val>
                                            <p:strVal val="#ppt_w*.05"/>
                                          </p:val>
                                        </p:tav>
                                        <p:tav>
                                          <p:val>
                                            <p:strVal val="#ppt_w"/>
                                          </p:val>
                                        </p:tav>
                                      </p:tavLst>
                                    </p:anim>
                                    <p:anim calcmode="lin" valueType="num">
                                      <p:cBhvr additive="repl">
                                        <p:cTn id="10" dur="1000" fill="hold"/>
                                        <p:tgtEl>
                                          <p:spTgt spid="12292"/>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12292"/>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12292"/>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12292"/>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additive="repl">
                                        <p:cTn id="18" dur="1" fill="hold">
                                          <p:stCondLst>
                                            <p:cond delay="0"/>
                                          </p:stCondLst>
                                        </p:cTn>
                                        <p:tgtEl>
                                          <p:spTgt spid="6"/>
                                        </p:tgtEl>
                                        <p:attrNameLst>
                                          <p:attrName>style.visibility</p:attrName>
                                        </p:attrNameLst>
                                      </p:cBhvr>
                                      <p:to>
                                        <p:strVal val="visible"/>
                                      </p:to>
                                    </p:set>
                                    <p:animEffect transition="in" filter="checkerboard(across)">
                                      <p:cBhvr additive="repl">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fill="hold" nodeType="clickEffect">
                                  <p:stCondLst>
                                    <p:cond delay="0"/>
                                  </p:stCondLst>
                                  <p:childTnLst>
                                    <p:set>
                                      <p:cBhvr additive="repl">
                                        <p:cTn id="23" dur="1" fill="hold">
                                          <p:stCondLst>
                                            <p:cond delay="0"/>
                                          </p:stCondLst>
                                        </p:cTn>
                                        <p:tgtEl>
                                          <p:spTgt spid="7"/>
                                        </p:tgtEl>
                                        <p:attrNameLst>
                                          <p:attrName>style.visibility</p:attrName>
                                        </p:attrNameLst>
                                      </p:cBhvr>
                                      <p:to>
                                        <p:strVal val="visible"/>
                                      </p:to>
                                    </p:set>
                                    <p:anim calcmode="lin" valueType="num">
                                      <p:cBhvr additive="repl">
                                        <p:cTn id="24" dur="500" decel="50000" fill="hold">
                                          <p:stCondLst>
                                            <p:cond delay="0"/>
                                          </p:stCondLst>
                                        </p:cTn>
                                        <p:tgtEl>
                                          <p:spTgt spid="7"/>
                                        </p:tgtEl>
                                        <p:attrNameLst>
                                          <p:attrName>r</p:attrName>
                                        </p:attrNameLst>
                                      </p:cBhvr>
                                      <p:tavLst>
                                        <p:tav>
                                          <p:val>
                                            <p:strVal val="-90"/>
                                          </p:val>
                                        </p:tav>
                                        <p:tav>
                                          <p:val>
                                            <p:strVal val="0"/>
                                          </p:val>
                                        </p:tav>
                                      </p:tavLst>
                                    </p:anim>
                                    <p:anim calcmode="lin" valueType="num">
                                      <p:cBhvr additive="repl">
                                        <p:cTn id="25" dur="500" decel="50000" fill="hold">
                                          <p:stCondLst>
                                            <p:cond delay="0"/>
                                          </p:stCondLst>
                                        </p:cTn>
                                        <p:tgtEl>
                                          <p:spTgt spid="7"/>
                                        </p:tgtEl>
                                        <p:attrNameLst>
                                          <p:attrName>ppt_w</p:attrName>
                                        </p:attrNameLst>
                                      </p:cBhvr>
                                      <p:tavLst>
                                        <p:tav>
                                          <p:val>
                                            <p:strVal val="#ppt_w"/>
                                          </p:val>
                                        </p:tav>
                                        <p:tav>
                                          <p:val>
                                            <p:strVal val="#ppt_w*.05"/>
                                          </p:val>
                                        </p:tav>
                                      </p:tavLst>
                                    </p:anim>
                                    <p:anim calcmode="lin" valueType="num">
                                      <p:cBhvr additive="repl">
                                        <p:cTn id="26" dur="500" accel="50000" fill="hold">
                                          <p:stCondLst>
                                            <p:cond delay="500"/>
                                          </p:stCondLst>
                                        </p:cTn>
                                        <p:tgtEl>
                                          <p:spTgt spid="7"/>
                                        </p:tgtEl>
                                        <p:attrNameLst>
                                          <p:attrName>ppt_w</p:attrName>
                                        </p:attrNameLst>
                                      </p:cBhvr>
                                      <p:tavLst>
                                        <p:tav>
                                          <p:val>
                                            <p:strVal val="#ppt_w*.05"/>
                                          </p:val>
                                        </p:tav>
                                        <p:tav>
                                          <p:val>
                                            <p:strVal val="#ppt_w"/>
                                          </p:val>
                                        </p:tav>
                                      </p:tavLst>
                                    </p:anim>
                                    <p:anim calcmode="lin" valueType="num">
                                      <p:cBhvr additive="repl">
                                        <p:cTn id="27" dur="1000" fill="hold"/>
                                        <p:tgtEl>
                                          <p:spTgt spid="7"/>
                                        </p:tgtEl>
                                        <p:attrNameLst>
                                          <p:attrName>ppt_h</p:attrName>
                                        </p:attrNameLst>
                                      </p:cBhvr>
                                      <p:tavLst>
                                        <p:tav>
                                          <p:val>
                                            <p:strVal val="#ppt_h"/>
                                          </p:val>
                                        </p:tav>
                                        <p:tav>
                                          <p:val>
                                            <p:strVal val="#ppt_h"/>
                                          </p:val>
                                        </p:tav>
                                      </p:tavLst>
                                    </p:anim>
                                    <p:anim calcmode="lin" valueType="num">
                                      <p:cBhvr additive="repl">
                                        <p:cTn id="28" dur="500" decel="50000" fill="hold">
                                          <p:stCondLst>
                                            <p:cond delay="0"/>
                                          </p:stCondLst>
                                        </p:cTn>
                                        <p:tgtEl>
                                          <p:spTgt spid="7"/>
                                        </p:tgtEl>
                                        <p:attrNameLst>
                                          <p:attrName>ppt_x</p:attrName>
                                        </p:attrNameLst>
                                      </p:cBhvr>
                                      <p:tavLst>
                                        <p:tav>
                                          <p:val>
                                            <p:strVal val="#ppt_x+.4"/>
                                          </p:val>
                                        </p:tav>
                                        <p:tav>
                                          <p:val>
                                            <p:strVal val="#ppt_x"/>
                                          </p:val>
                                        </p:tav>
                                      </p:tavLst>
                                    </p:anim>
                                    <p:anim calcmode="lin" valueType="num">
                                      <p:cBhvr additive="repl">
                                        <p:cTn id="29" dur="500" decel="50000" fill="hold">
                                          <p:stCondLst>
                                            <p:cond delay="0"/>
                                          </p:stCondLst>
                                        </p:cTn>
                                        <p:tgtEl>
                                          <p:spTgt spid="7"/>
                                        </p:tgtEl>
                                        <p:attrNameLst>
                                          <p:attrName>ppt_y</p:attrName>
                                        </p:attrNameLst>
                                      </p:cBhvr>
                                      <p:tavLst>
                                        <p:tav>
                                          <p:val>
                                            <p:strVal val="#ppt_y-.2"/>
                                          </p:val>
                                        </p:tav>
                                        <p:tav>
                                          <p:val>
                                            <p:strVal val="#ppt_y+.1"/>
                                          </p:val>
                                        </p:tav>
                                      </p:tavLst>
                                    </p:anim>
                                    <p:anim calcmode="lin" valueType="num">
                                      <p:cBhvr additive="repl">
                                        <p:cTn id="30" dur="500" accel="50000" fill="hold">
                                          <p:stCondLst>
                                            <p:cond delay="500"/>
                                          </p:stCondLst>
                                        </p:cTn>
                                        <p:tgtEl>
                                          <p:spTgt spid="7"/>
                                        </p:tgtEl>
                                        <p:attrNameLst>
                                          <p:attrName>ppt_y</p:attrName>
                                        </p:attrNameLst>
                                      </p:cBhvr>
                                      <p:tavLst>
                                        <p:tav>
                                          <p:val>
                                            <p:strVal val="#ppt_y+.1"/>
                                          </p:val>
                                        </p:tav>
                                        <p:tav>
                                          <p:val>
                                            <p:strVal val="#ppt_y"/>
                                          </p:val>
                                        </p:tav>
                                      </p:tavLst>
                                    </p:anim>
                                    <p:animEffect transition="in" filter="fade">
                                      <p:cBhvr additive="repl">
                                        <p:cTn id="31" dur="1000" decel="50000">
                                          <p:stCondLst>
                                            <p:cond delay="0"/>
                                          </p:stCondLst>
                                        </p:cTn>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8"/>
                                        </p:tgtEl>
                                        <p:attrNameLst>
                                          <p:attrName>style.visibility</p:attrName>
                                        </p:attrNameLst>
                                      </p:cBhvr>
                                      <p:to>
                                        <p:strVal val="visible"/>
                                      </p:to>
                                    </p:set>
                                    <p:animEffect transition="in" filter="checkerboard(across)">
                                      <p:cBhvr additive="repl">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fill="hold" nodeType="clickEffect">
                                  <p:stCondLst>
                                    <p:cond delay="0"/>
                                  </p:stCondLst>
                                  <p:childTnLst>
                                    <p:set>
                                      <p:cBhvr additive="repl">
                                        <p:cTn id="45" dur="1" fill="hold">
                                          <p:stCondLst>
                                            <p:cond delay="0"/>
                                          </p:stCondLst>
                                        </p:cTn>
                                        <p:tgtEl>
                                          <p:spTgt spid="9"/>
                                        </p:tgtEl>
                                        <p:attrNameLst>
                                          <p:attrName>style.visibility</p:attrName>
                                        </p:attrNameLst>
                                      </p:cBhvr>
                                      <p:to>
                                        <p:strVal val="visible"/>
                                      </p:to>
                                    </p:set>
                                    <p:anim calcmode="lin" valueType="num">
                                      <p:cBhvr additive="repl">
                                        <p:cTn id="46" dur="500" decel="50000" fill="hold">
                                          <p:stCondLst>
                                            <p:cond delay="0"/>
                                          </p:stCondLst>
                                        </p:cTn>
                                        <p:tgtEl>
                                          <p:spTgt spid="9"/>
                                        </p:tgtEl>
                                        <p:attrNameLst>
                                          <p:attrName>r</p:attrName>
                                        </p:attrNameLst>
                                      </p:cBhvr>
                                      <p:tavLst>
                                        <p:tav>
                                          <p:val>
                                            <p:strVal val="-90"/>
                                          </p:val>
                                        </p:tav>
                                        <p:tav>
                                          <p:val>
                                            <p:strVal val="0"/>
                                          </p:val>
                                        </p:tav>
                                      </p:tavLst>
                                    </p:anim>
                                    <p:anim calcmode="lin" valueType="num">
                                      <p:cBhvr additive="repl">
                                        <p:cTn id="47" dur="500" decel="50000" fill="hold">
                                          <p:stCondLst>
                                            <p:cond delay="0"/>
                                          </p:stCondLst>
                                        </p:cTn>
                                        <p:tgtEl>
                                          <p:spTgt spid="9"/>
                                        </p:tgtEl>
                                        <p:attrNameLst>
                                          <p:attrName>ppt_w</p:attrName>
                                        </p:attrNameLst>
                                      </p:cBhvr>
                                      <p:tavLst>
                                        <p:tav>
                                          <p:val>
                                            <p:strVal val="#ppt_w"/>
                                          </p:val>
                                        </p:tav>
                                        <p:tav>
                                          <p:val>
                                            <p:strVal val="#ppt_w*.05"/>
                                          </p:val>
                                        </p:tav>
                                      </p:tavLst>
                                    </p:anim>
                                    <p:anim calcmode="lin" valueType="num">
                                      <p:cBhvr additive="repl">
                                        <p:cTn id="48" dur="500" accel="50000" fill="hold">
                                          <p:stCondLst>
                                            <p:cond delay="500"/>
                                          </p:stCondLst>
                                        </p:cTn>
                                        <p:tgtEl>
                                          <p:spTgt spid="9"/>
                                        </p:tgtEl>
                                        <p:attrNameLst>
                                          <p:attrName>ppt_w</p:attrName>
                                        </p:attrNameLst>
                                      </p:cBhvr>
                                      <p:tavLst>
                                        <p:tav>
                                          <p:val>
                                            <p:strVal val="#ppt_w*.05"/>
                                          </p:val>
                                        </p:tav>
                                        <p:tav>
                                          <p:val>
                                            <p:strVal val="#ppt_w"/>
                                          </p:val>
                                        </p:tav>
                                      </p:tavLst>
                                    </p:anim>
                                    <p:anim calcmode="lin" valueType="num">
                                      <p:cBhvr additive="repl">
                                        <p:cTn id="49" dur="1000" fill="hold"/>
                                        <p:tgtEl>
                                          <p:spTgt spid="9"/>
                                        </p:tgtEl>
                                        <p:attrNameLst>
                                          <p:attrName>ppt_h</p:attrName>
                                        </p:attrNameLst>
                                      </p:cBhvr>
                                      <p:tavLst>
                                        <p:tav>
                                          <p:val>
                                            <p:strVal val="#ppt_h"/>
                                          </p:val>
                                        </p:tav>
                                        <p:tav>
                                          <p:val>
                                            <p:strVal val="#ppt_h"/>
                                          </p:val>
                                        </p:tav>
                                      </p:tavLst>
                                    </p:anim>
                                    <p:anim calcmode="lin" valueType="num">
                                      <p:cBhvr additive="repl">
                                        <p:cTn id="50" dur="500" decel="50000" fill="hold">
                                          <p:stCondLst>
                                            <p:cond delay="0"/>
                                          </p:stCondLst>
                                        </p:cTn>
                                        <p:tgtEl>
                                          <p:spTgt spid="9"/>
                                        </p:tgtEl>
                                        <p:attrNameLst>
                                          <p:attrName>ppt_x</p:attrName>
                                        </p:attrNameLst>
                                      </p:cBhvr>
                                      <p:tavLst>
                                        <p:tav>
                                          <p:val>
                                            <p:strVal val="#ppt_x+.4"/>
                                          </p:val>
                                        </p:tav>
                                        <p:tav>
                                          <p:val>
                                            <p:strVal val="#ppt_x"/>
                                          </p:val>
                                        </p:tav>
                                      </p:tavLst>
                                    </p:anim>
                                    <p:anim calcmode="lin" valueType="num">
                                      <p:cBhvr additive="repl">
                                        <p:cTn id="51" dur="500" decel="50000" fill="hold">
                                          <p:stCondLst>
                                            <p:cond delay="0"/>
                                          </p:stCondLst>
                                        </p:cTn>
                                        <p:tgtEl>
                                          <p:spTgt spid="9"/>
                                        </p:tgtEl>
                                        <p:attrNameLst>
                                          <p:attrName>ppt_y</p:attrName>
                                        </p:attrNameLst>
                                      </p:cBhvr>
                                      <p:tavLst>
                                        <p:tav>
                                          <p:val>
                                            <p:strVal val="#ppt_y-.2"/>
                                          </p:val>
                                        </p:tav>
                                        <p:tav>
                                          <p:val>
                                            <p:strVal val="#ppt_y+.1"/>
                                          </p:val>
                                        </p:tav>
                                      </p:tavLst>
                                    </p:anim>
                                    <p:anim calcmode="lin" valueType="num">
                                      <p:cBhvr additive="repl">
                                        <p:cTn id="52" dur="500" accel="50000" fill="hold">
                                          <p:stCondLst>
                                            <p:cond delay="500"/>
                                          </p:stCondLst>
                                        </p:cTn>
                                        <p:tgtEl>
                                          <p:spTgt spid="9"/>
                                        </p:tgtEl>
                                        <p:attrNameLst>
                                          <p:attrName>ppt_y</p:attrName>
                                        </p:attrNameLst>
                                      </p:cBhvr>
                                      <p:tavLst>
                                        <p:tav>
                                          <p:val>
                                            <p:strVal val="#ppt_y+.1"/>
                                          </p:val>
                                        </p:tav>
                                        <p:tav>
                                          <p:val>
                                            <p:strVal val="#ppt_y"/>
                                          </p:val>
                                        </p:tav>
                                      </p:tavLst>
                                    </p:anim>
                                    <p:animEffect transition="in" filter="fade">
                                      <p:cBhvr additive="repl">
                                        <p:cTn id="53" dur="1000" decel="50000">
                                          <p:stCondLst>
                                            <p:cond delay="0"/>
                                          </p:stCondLst>
                                        </p:cTn>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587"/>
                                        </p:tgtEl>
                                        <p:attrNameLst>
                                          <p:attrName>style.visibility</p:attrName>
                                        </p:attrNameLst>
                                      </p:cBhvr>
                                      <p:to>
                                        <p:strVal val="visible"/>
                                      </p:to>
                                    </p:set>
                                    <p:animEffect transition="in" filter="blinds(horizontal)">
                                      <p:cBhvr>
                                        <p:cTn id="63" dur="500"/>
                                        <p:tgtEl>
                                          <p:spTgt spid="2458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ox(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ox(in)">
                                      <p:cBhvr>
                                        <p:cTn id="7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4587"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rgbClr val="FF0000"/>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6" name="TextBox 3">
            <a:extLst>
              <a:ext uri="{FF2B5EF4-FFF2-40B4-BE49-F238E27FC236}">
                <a16:creationId xmlns="" xmlns:a16="http://schemas.microsoft.com/office/drawing/2014/main" id="{16F8E072-048D-4AD7-BDD8-6838FB2C7184}"/>
              </a:ext>
            </a:extLst>
          </p:cNvPr>
          <p:cNvSpPr txBox="1">
            <a:spLocks noChangeArrowheads="1"/>
          </p:cNvSpPr>
          <p:nvPr/>
        </p:nvSpPr>
        <p:spPr bwMode="auto">
          <a:xfrm>
            <a:off x="304800" y="2079248"/>
            <a:ext cx="845820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Ngày 6-1-1946, nhân dân đi bầu cử Quốc hội khoá I, với hơn 90% cử tri tham gia.</a:t>
            </a:r>
          </a:p>
        </p:txBody>
      </p:sp>
      <p:sp>
        <p:nvSpPr>
          <p:cNvPr id="2" name="Rectangle 1"/>
          <p:cNvSpPr/>
          <p:nvPr/>
        </p:nvSpPr>
        <p:spPr>
          <a:xfrm>
            <a:off x="381000" y="2895600"/>
            <a:ext cx="4471096" cy="492443"/>
          </a:xfrm>
          <a:prstGeom prst="rect">
            <a:avLst/>
          </a:prstGeom>
        </p:spPr>
        <p:txBody>
          <a:bodyPr wrap="non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Bầu 333 đại biểu vào quốc hội</a:t>
            </a:r>
          </a:p>
        </p:txBody>
      </p:sp>
      <p:sp>
        <p:nvSpPr>
          <p:cNvPr id="9" name="Rectangle 15"/>
          <p:cNvSpPr>
            <a:spLocks noChangeArrowheads="1"/>
          </p:cNvSpPr>
          <p:nvPr/>
        </p:nvSpPr>
        <p:spPr bwMode="auto">
          <a:xfrm>
            <a:off x="152400" y="33528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sym typeface="Wingdings" panose="05000000000000000000" pitchFamily="2" charset="2"/>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Chính quyền dân chủ nhân dân được xây dựng.</a:t>
            </a:r>
          </a:p>
        </p:txBody>
      </p:sp>
    </p:spTree>
    <p:extLst>
      <p:ext uri="{BB962C8B-B14F-4D97-AF65-F5344CB8AC3E}">
        <p14:creationId xmlns:p14="http://schemas.microsoft.com/office/powerpoint/2010/main" val="1291324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linds(horizontal)">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blinds(horizontal)">
                                      <p:cBhvr>
                                        <p:cTn id="12" dur="5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6" grpId="0"/>
      <p:bldP spid="2"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idx="4294967295"/>
          </p:nvPr>
        </p:nvSpPr>
        <p:spPr/>
        <p:txBody>
          <a:bodyPr lIns="0" rIns="0" bIns="0" anchor="b"/>
          <a:lstStyle/>
          <a:p>
            <a:pPr eaLnBrk="1" hangingPunct="1">
              <a:defRPr/>
            </a:pPr>
            <a:endParaRPr lang="vi-VN"/>
          </a:p>
        </p:txBody>
      </p:sp>
      <p:sp>
        <p:nvSpPr>
          <p:cNvPr id="33795" name="Table Placeholder 2"/>
          <p:cNvSpPr>
            <a:spLocks noGrp="1" noChangeArrowheads="1" noTextEdit="1"/>
          </p:cNvSpPr>
          <p:nvPr>
            <p:ph type="tbl"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pic>
        <p:nvPicPr>
          <p:cNvPr id="4" name="Picture 9" descr="bau_c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9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0"/>
            <a:ext cx="4495800" cy="35052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73059" name="Object 3"/>
          <p:cNvGraphicFramePr>
            <a:graphicFrameLocks noChangeAspect="1"/>
          </p:cNvGraphicFramePr>
          <p:nvPr/>
        </p:nvGraphicFramePr>
        <p:xfrm>
          <a:off x="4495800" y="0"/>
          <a:ext cx="4648200" cy="3429000"/>
        </p:xfrm>
        <a:graphic>
          <a:graphicData uri="http://schemas.openxmlformats.org/presentationml/2006/ole">
            <mc:AlternateContent xmlns:mc="http://schemas.openxmlformats.org/markup-compatibility/2006">
              <mc:Choice xmlns:v="urn:schemas-microsoft-com:vml" Requires="v">
                <p:oleObj spid="_x0000_s6149" r:id="rId5" imgW="2638095" imgH="1980952" progId="">
                  <p:embed/>
                </p:oleObj>
              </mc:Choice>
              <mc:Fallback>
                <p:oleObj r:id="rId5" imgW="2638095" imgH="19809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3061" name="Picture 5"/>
          <p:cNvPicPr>
            <a:picLocks noChangeAspect="1" noChangeArrowheads="1"/>
          </p:cNvPicPr>
          <p:nvPr/>
        </p:nvPicPr>
        <p:blipFill>
          <a:blip r:embed="rId7">
            <a:lum bright="-6000" contrast="48000"/>
            <a:extLst>
              <a:ext uri="{28A0092B-C50C-407E-A947-70E740481C1C}">
                <a14:useLocalDpi xmlns:a14="http://schemas.microsoft.com/office/drawing/2010/main" val="0"/>
              </a:ext>
            </a:extLst>
          </a:blip>
          <a:srcRect r="4997" b="13580"/>
          <a:stretch>
            <a:fillRect/>
          </a:stretch>
        </p:blipFill>
        <p:spPr bwMode="auto">
          <a:xfrm>
            <a:off x="4495800" y="3429000"/>
            <a:ext cx="4648200" cy="3429000"/>
          </a:xfrm>
          <a:prstGeom prst="rect">
            <a:avLst/>
          </a:prstGeom>
          <a:noFill/>
          <a:ln>
            <a:noFill/>
          </a:ln>
          <a:effectLst/>
          <a:extLst>
            <a:ext uri="{909E8E84-426E-40DD-AFC4-6F175D3DCCD1}">
              <a14:hiddenFill xmlns:a14="http://schemas.microsoft.com/office/drawing/2010/main">
                <a:blipFill dpi="0" rotWithShape="0">
                  <a:blip>
                    <a:lum bright="-6000" contrast="48000"/>
                  </a:blip>
                  <a:srcRect r="4997" b="13580"/>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62" name="Text Box 6"/>
          <p:cNvSpPr txBox="1">
            <a:spLocks noChangeArrowheads="1"/>
          </p:cNvSpPr>
          <p:nvPr/>
        </p:nvSpPr>
        <p:spPr bwMode="auto">
          <a:xfrm>
            <a:off x="4495800" y="6216650"/>
            <a:ext cx="46482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125"/>
              </a:spcBef>
              <a:buClrTx/>
              <a:buSzPct val="100000"/>
              <a:buFontTx/>
              <a:buNone/>
            </a:pPr>
            <a:r>
              <a:rPr lang="en-US" altLang="en-US" sz="2000" b="1">
                <a:solidFill>
                  <a:srgbClr val="0000FF"/>
                </a:solidFill>
                <a:cs typeface="Times New Roman" panose="02020603050405020304" pitchFamily="18" charset="0"/>
              </a:rPr>
              <a:t>Cử tri Sài Gòn bỏ phiếu bầu Quốc hội Khoá I</a:t>
            </a:r>
          </a:p>
        </p:txBody>
      </p:sp>
      <p:pic>
        <p:nvPicPr>
          <p:cNvPr id="173071" name="Picture 15" descr="ND HN tham gia bau cu QH 19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423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173058"/>
                                        </p:tgtEl>
                                        <p:attrNameLst>
                                          <p:attrName>style.visibility</p:attrName>
                                        </p:attrNameLst>
                                      </p:cBhvr>
                                      <p:to>
                                        <p:strVal val="visible"/>
                                      </p:to>
                                    </p:set>
                                    <p:animEffect transition="in" filter="wedge">
                                      <p:cBhvr additive="repl">
                                        <p:cTn id="7" dur="2000"/>
                                        <p:tgtEl>
                                          <p:spTgt spid="173058"/>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173071"/>
                                        </p:tgtEl>
                                        <p:attrNameLst>
                                          <p:attrName>style.visibility</p:attrName>
                                        </p:attrNameLst>
                                      </p:cBhvr>
                                      <p:to>
                                        <p:strVal val="visible"/>
                                      </p:to>
                                    </p:set>
                                    <p:animEffect transition="in" filter="dissolve">
                                      <p:cBhvr>
                                        <p:cTn id="11" dur="500"/>
                                        <p:tgtEl>
                                          <p:spTgt spid="173071"/>
                                        </p:tgtEl>
                                      </p:cBhvr>
                                    </p:animEffect>
                                  </p:childTnLst>
                                </p:cTn>
                              </p:par>
                            </p:childTnLst>
                          </p:cTn>
                        </p:par>
                        <p:par>
                          <p:cTn id="12" fill="hold" nodeType="afterGroup">
                            <p:stCondLst>
                              <p:cond delay="2500"/>
                            </p:stCondLst>
                            <p:childTnLst>
                              <p:par>
                                <p:cTn id="13" presetID="20" presetClass="entr" fill="hold" nodeType="afterEffect">
                                  <p:stCondLst>
                                    <p:cond delay="0"/>
                                  </p:stCondLst>
                                  <p:iterate type="lt">
                                    <p:tmPct val="0"/>
                                  </p:iterate>
                                  <p:childTnLst>
                                    <p:set>
                                      <p:cBhvr additive="repl">
                                        <p:cTn id="14" dur="1" fill="hold">
                                          <p:stCondLst>
                                            <p:cond delay="0"/>
                                          </p:stCondLst>
                                        </p:cTn>
                                        <p:tgtEl>
                                          <p:spTgt spid="173059"/>
                                        </p:tgtEl>
                                        <p:attrNameLst>
                                          <p:attrName>style.visibility</p:attrName>
                                        </p:attrNameLst>
                                      </p:cBhvr>
                                      <p:to>
                                        <p:strVal val="visible"/>
                                      </p:to>
                                    </p:set>
                                    <p:animEffect transition="in" filter="wedge">
                                      <p:cBhvr additive="repl">
                                        <p:cTn id="15" dur="2000"/>
                                        <p:tgtEl>
                                          <p:spTgt spid="173059"/>
                                        </p:tgtEl>
                                      </p:cBhvr>
                                    </p:animEffect>
                                  </p:childTnLst>
                                </p:cTn>
                              </p:par>
                            </p:childTnLst>
                          </p:cTn>
                        </p:par>
                        <p:par>
                          <p:cTn id="16" fill="hold" nodeType="afterGroup">
                            <p:stCondLst>
                              <p:cond delay="4500"/>
                            </p:stCondLst>
                            <p:childTnLst>
                              <p:par>
                                <p:cTn id="17" presetID="20" presetClass="entr" fill="hold" nodeType="afterEffect">
                                  <p:stCondLst>
                                    <p:cond delay="0"/>
                                  </p:stCondLst>
                                  <p:childTnLst>
                                    <p:set>
                                      <p:cBhvr additive="repl">
                                        <p:cTn id="18" dur="1" fill="hold">
                                          <p:stCondLst>
                                            <p:cond delay="0"/>
                                          </p:stCondLst>
                                        </p:cTn>
                                        <p:tgtEl>
                                          <p:spTgt spid="173061"/>
                                        </p:tgtEl>
                                        <p:attrNameLst>
                                          <p:attrName>style.visibility</p:attrName>
                                        </p:attrNameLst>
                                      </p:cBhvr>
                                      <p:to>
                                        <p:strVal val="visible"/>
                                      </p:to>
                                    </p:set>
                                    <p:animEffect transition="in" filter="wedge">
                                      <p:cBhvr additive="repl">
                                        <p:cTn id="19" dur="2000"/>
                                        <p:tgtEl>
                                          <p:spTgt spid="173061"/>
                                        </p:tgtEl>
                                      </p:cBhvr>
                                    </p:animEffect>
                                  </p:childTnLst>
                                </p:cTn>
                              </p:par>
                            </p:childTnLst>
                          </p:cTn>
                        </p:par>
                        <p:par>
                          <p:cTn id="20" fill="hold" nodeType="afterGroup">
                            <p:stCondLst>
                              <p:cond delay="6500"/>
                            </p:stCondLst>
                            <p:childTnLst>
                              <p:par>
                                <p:cTn id="21" presetID="5" presetClass="entr" presetSubtype="10" fill="hold" nodeType="afterEffect">
                                  <p:stCondLst>
                                    <p:cond delay="0"/>
                                  </p:stCondLst>
                                  <p:childTnLst>
                                    <p:set>
                                      <p:cBhvr additive="repl">
                                        <p:cTn id="22" dur="1" fill="hold">
                                          <p:stCondLst>
                                            <p:cond delay="0"/>
                                          </p:stCondLst>
                                        </p:cTn>
                                        <p:tgtEl>
                                          <p:spTgt spid="173062"/>
                                        </p:tgtEl>
                                        <p:attrNameLst>
                                          <p:attrName>style.visibility</p:attrName>
                                        </p:attrNameLst>
                                      </p:cBhvr>
                                      <p:to>
                                        <p:strVal val="visible"/>
                                      </p:to>
                                    </p:set>
                                    <p:animEffect transition="in" filter="checkerboard(across)">
                                      <p:cBhvr additive="repl">
                                        <p:cTn id="23"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endParaRPr lang="vi-VN"/>
          </a:p>
        </p:txBody>
      </p:sp>
      <p:sp>
        <p:nvSpPr>
          <p:cNvPr id="168963" name="Rectangle 3"/>
          <p:cNvSpPr>
            <a:spLocks noGrp="1" noChangeArrowheads="1"/>
          </p:cNvSpPr>
          <p:nvPr>
            <p:ph type="body" idx="1"/>
          </p:nvPr>
        </p:nvSpPr>
        <p:spPr/>
        <p:txBody>
          <a:bodyPr/>
          <a:lstStyle/>
          <a:p>
            <a:pPr eaLnBrk="1" hangingPunct="1">
              <a:defRPr/>
            </a:pPr>
            <a:endParaRPr lang="vi-VN"/>
          </a:p>
        </p:txBody>
      </p:sp>
      <p:grpSp>
        <p:nvGrpSpPr>
          <p:cNvPr id="168964" name="Group 4"/>
          <p:cNvGrpSpPr>
            <a:grpSpLocks/>
          </p:cNvGrpSpPr>
          <p:nvPr/>
        </p:nvGrpSpPr>
        <p:grpSpPr bwMode="auto">
          <a:xfrm>
            <a:off x="228600" y="0"/>
            <a:ext cx="8758238" cy="7178675"/>
            <a:chOff x="144" y="0"/>
            <a:chExt cx="5517" cy="4522"/>
          </a:xfrm>
        </p:grpSpPr>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0"/>
              <a:ext cx="5517" cy="3948"/>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6"/>
            <p:cNvSpPr txBox="1">
              <a:spLocks noChangeArrowheads="1"/>
            </p:cNvSpPr>
            <p:nvPr/>
          </p:nvSpPr>
          <p:spPr bwMode="auto">
            <a:xfrm>
              <a:off x="288" y="4003"/>
              <a:ext cx="513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ts val="1500"/>
                </a:spcBef>
                <a:buClrTx/>
                <a:buSzPct val="100000"/>
                <a:buFontTx/>
                <a:buNone/>
              </a:pPr>
              <a:r>
                <a:rPr lang="en-US" altLang="en-US" sz="2400">
                  <a:solidFill>
                    <a:srgbClr val="0000FF"/>
                  </a:solidFill>
                  <a:cs typeface="Times New Roman" panose="02020603050405020304" pitchFamily="18" charset="0"/>
                </a:rPr>
                <a:t>Chính phủ Việt Nam Dân chủ Cộng hoà của Quốc hội Khoá I</a:t>
              </a:r>
            </a:p>
          </p:txBody>
        </p:sp>
      </p:grpSp>
    </p:spTree>
    <p:extLst>
      <p:ext uri="{BB962C8B-B14F-4D97-AF65-F5344CB8AC3E}">
        <p14:creationId xmlns:p14="http://schemas.microsoft.com/office/powerpoint/2010/main" val="101509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68964"/>
                                        </p:tgtEl>
                                        <p:attrNameLst>
                                          <p:attrName>style.visibility</p:attrName>
                                        </p:attrNameLst>
                                      </p:cBhvr>
                                      <p:to>
                                        <p:strVal val="visible"/>
                                      </p:to>
                                    </p:set>
                                    <p:animEffect transition="in" filter="checkerboard(across)">
                                      <p:cBhvr additive="repl">
                                        <p:cTn id="7"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 xmlns:a16="http://schemas.microsoft.com/office/drawing/2014/main" id="{5337EA01-F6AB-4731-97D6-2578653E09BD}"/>
              </a:ext>
            </a:extLst>
          </p:cNvPr>
          <p:cNvSpPr txBox="1">
            <a:spLocks noChangeArrowheads="1"/>
          </p:cNvSpPr>
          <p:nvPr/>
        </p:nvSpPr>
        <p:spPr bwMode="auto">
          <a:xfrm>
            <a:off x="14288" y="925324"/>
            <a:ext cx="9144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9pPr>
          </a:lstStyle>
          <a:p>
            <a:pPr defTabSz="914400">
              <a:buClrTx/>
              <a:buFontTx/>
              <a:buNone/>
            </a:pPr>
            <a:r>
              <a:rPr lang="en-US" altLang="en-US" sz="2300">
                <a:solidFill>
                  <a:srgbClr val="0000CC"/>
                </a:solidFill>
              </a:rPr>
              <a:t>I. Tình hình nước ta sau Cách mạng tháng Tám:</a:t>
            </a:r>
          </a:p>
        </p:txBody>
      </p:sp>
      <p:sp>
        <p:nvSpPr>
          <p:cNvPr id="6" name="Text Box 2">
            <a:extLst>
              <a:ext uri="{FF2B5EF4-FFF2-40B4-BE49-F238E27FC236}">
                <a16:creationId xmlns="" xmlns:a16="http://schemas.microsoft.com/office/drawing/2014/main" id="{C60077F7-B1A6-472A-B97D-1FAF9472B7F2}"/>
              </a:ext>
            </a:extLst>
          </p:cNvPr>
          <p:cNvSpPr txBox="1">
            <a:spLocks noChangeArrowheads="1"/>
          </p:cNvSpPr>
          <p:nvPr/>
        </p:nvSpPr>
        <p:spPr bwMode="auto">
          <a:xfrm>
            <a:off x="152400" y="1816100"/>
            <a:ext cx="39624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latin typeface="Arial" panose="020B0604020202020204" pitchFamily="34" charset="0"/>
              </a:rPr>
              <a:t>* </a:t>
            </a:r>
            <a:r>
              <a:rPr lang="en-US" altLang="en-US" sz="2600" b="0" i="1">
                <a:solidFill>
                  <a:srgbClr val="FF0000"/>
                </a:solidFill>
                <a:cs typeface="Times New Roman" panose="02020603050405020304" pitchFamily="18" charset="0"/>
              </a:rPr>
              <a:t>Giặc ngoại xâm:</a:t>
            </a:r>
          </a:p>
        </p:txBody>
      </p:sp>
      <p:sp>
        <p:nvSpPr>
          <p:cNvPr id="7" name="Text Box 2">
            <a:extLst>
              <a:ext uri="{FF2B5EF4-FFF2-40B4-BE49-F238E27FC236}">
                <a16:creationId xmlns="" xmlns:a16="http://schemas.microsoft.com/office/drawing/2014/main" id="{E1E6C317-07F2-4210-803E-690464D6ABB1}"/>
              </a:ext>
            </a:extLst>
          </p:cNvPr>
          <p:cNvSpPr txBox="1">
            <a:spLocks noChangeArrowheads="1"/>
          </p:cNvSpPr>
          <p:nvPr/>
        </p:nvSpPr>
        <p:spPr bwMode="auto">
          <a:xfrm>
            <a:off x="96982" y="1344613"/>
            <a:ext cx="394161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a:t>
            </a:r>
            <a:r>
              <a:rPr lang="en-US" altLang="en-US" sz="2600">
                <a:solidFill>
                  <a:srgbClr val="FF0000"/>
                </a:solidFill>
                <a:cs typeface="Times New Roman" panose="02020603050405020304" pitchFamily="18" charset="0"/>
              </a:rPr>
              <a:t>Khó khăn:</a:t>
            </a:r>
          </a:p>
        </p:txBody>
      </p:sp>
      <p:sp>
        <p:nvSpPr>
          <p:cNvPr id="2" name="AutoShape 3">
            <a:extLst>
              <a:ext uri="{FF2B5EF4-FFF2-40B4-BE49-F238E27FC236}">
                <a16:creationId xmlns="" xmlns:a16="http://schemas.microsoft.com/office/drawing/2014/main" id="{7E73013C-E3AC-8F43-B9A6-3417EF9F1562}"/>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200" smtClean="0">
                <a:solidFill>
                  <a:srgbClr val="FF0000"/>
                </a:solidFill>
                <a:cs typeface="Times New Roman" panose="02020603050405020304" pitchFamily="18" charset="0"/>
              </a:rPr>
              <a:t>TIẾT 29 + 30. BÀI </a:t>
            </a:r>
            <a:r>
              <a:rPr lang="en-US" altLang="en-US" sz="2200">
                <a:solidFill>
                  <a:srgbClr val="FF0000"/>
                </a:solidFill>
                <a:cs typeface="Times New Roman" panose="02020603050405020304" pitchFamily="18" charset="0"/>
              </a:rPr>
              <a:t>24: CUỘC ĐẤU TRANH BẢO VỆ VÀ XÂY DỰNG </a:t>
            </a:r>
          </a:p>
          <a:p>
            <a:pPr algn="ctr" eaLnBrk="1" hangingPunct="1">
              <a:buClrTx/>
              <a:buFontTx/>
              <a:buNone/>
            </a:pPr>
            <a:r>
              <a:rPr lang="en-US" altLang="en-US" sz="2200">
                <a:solidFill>
                  <a:srgbClr val="FF0000"/>
                </a:solidFill>
                <a:cs typeface="Times New Roman" panose="02020603050405020304" pitchFamily="18" charset="0"/>
              </a:rPr>
              <a:t>CHÍNH QUYỀN DÂN CHỦ NHÂN DÂN (1945-1946)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 xmlns:a16="http://schemas.microsoft.com/office/drawing/2014/main" id="{12BB66BE-5A8A-4F23-89FA-05ACADDBAA99}"/>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3554" name="Object 2">
            <a:extLst>
              <a:ext uri="{FF2B5EF4-FFF2-40B4-BE49-F238E27FC236}">
                <a16:creationId xmlns="" xmlns:a16="http://schemas.microsoft.com/office/drawing/2014/main" id="{5151C77F-0A3E-4CA6-B88C-8B5A3E8783B5}"/>
              </a:ext>
            </a:extLst>
          </p:cNvPr>
          <p:cNvGraphicFramePr>
            <a:graphicFrameLocks noChangeAspect="1"/>
          </p:cNvGraphicFramePr>
          <p:nvPr/>
        </p:nvGraphicFramePr>
        <p:xfrm>
          <a:off x="4495800" y="0"/>
          <a:ext cx="4648200" cy="3429000"/>
        </p:xfrm>
        <a:graphic>
          <a:graphicData uri="http://schemas.openxmlformats.org/presentationml/2006/ole">
            <mc:AlternateContent xmlns:mc="http://schemas.openxmlformats.org/markup-compatibility/2006">
              <mc:Choice xmlns:v="urn:schemas-microsoft-com:vml" Requires="v">
                <p:oleObj spid="_x0000_s7173" r:id="rId5" imgW="0" imgH="0" progId="">
                  <p:embed/>
                </p:oleObj>
              </mc:Choice>
              <mc:Fallback>
                <p:oleObj r:id="rId5" imgW="0" imgH="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5" name="Picture 3">
            <a:extLst>
              <a:ext uri="{FF2B5EF4-FFF2-40B4-BE49-F238E27FC236}">
                <a16:creationId xmlns="" xmlns:a16="http://schemas.microsoft.com/office/drawing/2014/main" id="{FA845CFD-F01E-491C-8BCD-2BBA059EEC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34290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6" name="Picture 4">
            <a:extLst>
              <a:ext uri="{FF2B5EF4-FFF2-40B4-BE49-F238E27FC236}">
                <a16:creationId xmlns="" xmlns:a16="http://schemas.microsoft.com/office/drawing/2014/main" id="{96440B08-3C38-4266-9C8D-E8779F179AFE}"/>
              </a:ext>
            </a:extLst>
          </p:cNvPr>
          <p:cNvPicPr>
            <a:picLocks noChangeAspect="1" noChangeArrowheads="1"/>
          </p:cNvPicPr>
          <p:nvPr/>
        </p:nvPicPr>
        <p:blipFill>
          <a:blip r:embed="rId8">
            <a:lum bright="-6000" contrast="48000"/>
            <a:extLst>
              <a:ext uri="{28A0092B-C50C-407E-A947-70E740481C1C}">
                <a14:useLocalDpi xmlns:a14="http://schemas.microsoft.com/office/drawing/2010/main" val="0"/>
              </a:ext>
            </a:extLst>
          </a:blip>
          <a:srcRect r="4997" b="13580"/>
          <a:stretch>
            <a:fillRect/>
          </a:stretch>
        </p:blipFill>
        <p:spPr bwMode="auto">
          <a:xfrm>
            <a:off x="4800600" y="3429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7" name="Text Box 5">
            <a:extLst>
              <a:ext uri="{FF2B5EF4-FFF2-40B4-BE49-F238E27FC236}">
                <a16:creationId xmlns="" xmlns:a16="http://schemas.microsoft.com/office/drawing/2014/main" id="{CD470619-DD58-4E6B-89C8-B6625F5AAB92}"/>
              </a:ext>
            </a:extLst>
          </p:cNvPr>
          <p:cNvSpPr txBox="1">
            <a:spLocks noChangeArrowheads="1"/>
          </p:cNvSpPr>
          <p:nvPr/>
        </p:nvSpPr>
        <p:spPr bwMode="auto">
          <a:xfrm>
            <a:off x="0" y="6332538"/>
            <a:ext cx="9126538" cy="525462"/>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spcBef>
                <a:spcPts val="1125"/>
              </a:spcBef>
              <a:buClrTx/>
              <a:buFontTx/>
              <a:buNone/>
            </a:pPr>
            <a:r>
              <a:rPr lang="en-US" altLang="en-US">
                <a:solidFill>
                  <a:srgbClr val="0000FF"/>
                </a:solidFill>
              </a:rPr>
              <a:t>Cuộc bầu cử Quốc hội Khoá I</a:t>
            </a:r>
          </a:p>
        </p:txBody>
      </p:sp>
      <p:grpSp>
        <p:nvGrpSpPr>
          <p:cNvPr id="2" name="Group 6">
            <a:extLst>
              <a:ext uri="{FF2B5EF4-FFF2-40B4-BE49-F238E27FC236}">
                <a16:creationId xmlns="" xmlns:a16="http://schemas.microsoft.com/office/drawing/2014/main" id="{DCA3BCB3-2318-44D3-8D9C-D153C361C1D3}"/>
              </a:ext>
            </a:extLst>
          </p:cNvPr>
          <p:cNvGrpSpPr>
            <a:grpSpLocks/>
          </p:cNvGrpSpPr>
          <p:nvPr/>
        </p:nvGrpSpPr>
        <p:grpSpPr bwMode="auto">
          <a:xfrm>
            <a:off x="12700" y="0"/>
            <a:ext cx="9144000" cy="6818313"/>
            <a:chOff x="1008" y="-1974"/>
            <a:chExt cx="5760" cy="3948"/>
          </a:xfrm>
        </p:grpSpPr>
        <p:pic>
          <p:nvPicPr>
            <p:cNvPr id="28682" name="Picture 7">
              <a:extLst>
                <a:ext uri="{FF2B5EF4-FFF2-40B4-BE49-F238E27FC236}">
                  <a16:creationId xmlns="" xmlns:a16="http://schemas.microsoft.com/office/drawing/2014/main" id="{60F5F8A1-9F51-4868-A77B-5742F3EDF0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 y="-1974"/>
              <a:ext cx="5760" cy="3948"/>
            </a:xfrm>
            <a:prstGeom prst="rect">
              <a:avLst/>
            </a:prstGeom>
            <a:solidFill>
              <a:srgbClr val="FFFFFF"/>
            </a:solidFill>
            <a:ln w="9360" cap="sq">
              <a:solidFill>
                <a:srgbClr val="0033CC"/>
              </a:solidFill>
              <a:miter lim="800000"/>
              <a:headEnd/>
              <a:tailEnd/>
            </a:ln>
          </p:spPr>
        </p:pic>
        <p:sp>
          <p:nvSpPr>
            <p:cNvPr id="21513" name="Text Box 8">
              <a:extLst>
                <a:ext uri="{FF2B5EF4-FFF2-40B4-BE49-F238E27FC236}">
                  <a16:creationId xmlns="" xmlns:a16="http://schemas.microsoft.com/office/drawing/2014/main" id="{7B737AC0-18BE-4C8A-959A-732F837488D3}"/>
                </a:ext>
              </a:extLst>
            </p:cNvPr>
            <p:cNvSpPr txBox="1">
              <a:spLocks noChangeArrowheads="1"/>
            </p:cNvSpPr>
            <p:nvPr/>
          </p:nvSpPr>
          <p:spPr bwMode="auto">
            <a:xfrm>
              <a:off x="1008" y="1662"/>
              <a:ext cx="5760" cy="312"/>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spcBef>
                  <a:spcPts val="1500"/>
                </a:spcBef>
                <a:buClrTx/>
                <a:buFontTx/>
                <a:buNone/>
              </a:pPr>
              <a:r>
                <a:rPr lang="en-US" altLang="en-US" sz="2600">
                  <a:solidFill>
                    <a:srgbClr val="0000FF"/>
                  </a:solidFill>
                </a:rPr>
                <a:t>Chính phủ Việt Nam Dân chủ Cộng hoà của Quốc hội Khoá I</a:t>
              </a:r>
            </a:p>
          </p:txBody>
        </p:sp>
      </p:grpSp>
      <p:pic>
        <p:nvPicPr>
          <p:cNvPr id="10" name="Picture 2">
            <a:extLst>
              <a:ext uri="{FF2B5EF4-FFF2-40B4-BE49-F238E27FC236}">
                <a16:creationId xmlns="" xmlns:a16="http://schemas.microsoft.com/office/drawing/2014/main" id="{278801CB-3DB3-4A0E-BC51-9ADCBDDEA6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00" y="-7620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3">
            <a:extLst>
              <a:ext uri="{FF2B5EF4-FFF2-40B4-BE49-F238E27FC236}">
                <a16:creationId xmlns="" xmlns:a16="http://schemas.microsoft.com/office/drawing/2014/main" id="{4D6DE898-E43F-4949-AB93-548167B978FB}"/>
              </a:ext>
            </a:extLst>
          </p:cNvPr>
          <p:cNvSpPr txBox="1">
            <a:spLocks noChangeArrowheads="1"/>
          </p:cNvSpPr>
          <p:nvPr/>
        </p:nvSpPr>
        <p:spPr bwMode="auto">
          <a:xfrm>
            <a:off x="533400" y="6292850"/>
            <a:ext cx="7467600" cy="525463"/>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500"/>
              </a:spcBef>
              <a:buClrTx/>
              <a:buFontTx/>
              <a:buNone/>
            </a:pPr>
            <a:r>
              <a:rPr lang="en-US" altLang="en-US">
                <a:solidFill>
                  <a:srgbClr val="0000FF"/>
                </a:solidFill>
                <a:cs typeface="Times New Roman" panose="02020603050405020304" pitchFamily="18" charset="0"/>
              </a:rPr>
              <a:t>Chính phủ mới ra mắt quốc dân.</a:t>
            </a:r>
            <a:endParaRPr lang="vi-VN" altLang="en-US">
              <a:solidFill>
                <a:srgbClr val="0000FF"/>
              </a:solidFill>
              <a:cs typeface="Times New Roman" panose="02020603050405020304" pitchFamily="18" charset="0"/>
            </a:endParaRPr>
          </a:p>
        </p:txBody>
      </p:sp>
    </p:spTree>
    <p:extLst>
      <p:ext uri="{BB962C8B-B14F-4D97-AF65-F5344CB8AC3E}">
        <p14:creationId xmlns:p14="http://schemas.microsoft.com/office/powerpoint/2010/main" val="6714544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animEffect transition="in" filter="wedge">
                                      <p:cBhvr additive="repl">
                                        <p:cTn id="7" dur="2000"/>
                                        <p:tgtEl>
                                          <p:spTgt spid="23553"/>
                                        </p:tgtEl>
                                      </p:cBhvr>
                                    </p:animEffect>
                                  </p:childTnLst>
                                </p:cTn>
                              </p:par>
                              <p:par>
                                <p:cTn id="8" presetID="20" presetClass="entr" fill="hold" nodeType="withEffect">
                                  <p:stCondLst>
                                    <p:cond delay="0"/>
                                  </p:stCondLst>
                                  <p:childTnLst>
                                    <p:set>
                                      <p:cBhvr additive="repl">
                                        <p:cTn id="9" dur="1" fill="hold">
                                          <p:stCondLst>
                                            <p:cond delay="0"/>
                                          </p:stCondLst>
                                        </p:cTn>
                                        <p:tgtEl>
                                          <p:spTgt spid="23555"/>
                                        </p:tgtEl>
                                        <p:attrNameLst>
                                          <p:attrName>style.visibility</p:attrName>
                                        </p:attrNameLst>
                                      </p:cBhvr>
                                      <p:to>
                                        <p:strVal val="visible"/>
                                      </p:to>
                                    </p:set>
                                    <p:animEffect transition="in" filter="wedge">
                                      <p:cBhvr additive="repl">
                                        <p:cTn id="10" dur="2000"/>
                                        <p:tgtEl>
                                          <p:spTgt spid="23555"/>
                                        </p:tgtEl>
                                      </p:cBhvr>
                                    </p:animEffect>
                                  </p:childTnLst>
                                </p:cTn>
                              </p:par>
                              <p:par>
                                <p:cTn id="11" presetID="20" presetClass="entr" fill="hold" nodeType="withEffect">
                                  <p:stCondLst>
                                    <p:cond delay="0"/>
                                  </p:stCondLst>
                                  <p:iterate type="lt">
                                    <p:tmPct val="0"/>
                                  </p:iterate>
                                  <p:childTnLst>
                                    <p:set>
                                      <p:cBhvr additive="repl">
                                        <p:cTn id="12" dur="1" fill="hold">
                                          <p:stCondLst>
                                            <p:cond delay="0"/>
                                          </p:stCondLst>
                                        </p:cTn>
                                        <p:tgtEl>
                                          <p:spTgt spid="23554"/>
                                        </p:tgtEl>
                                        <p:attrNameLst>
                                          <p:attrName>style.visibility</p:attrName>
                                        </p:attrNameLst>
                                      </p:cBhvr>
                                      <p:to>
                                        <p:strVal val="visible"/>
                                      </p:to>
                                    </p:set>
                                    <p:animEffect transition="in" filter="wedge">
                                      <p:cBhvr additive="repl">
                                        <p:cTn id="13" dur="2000"/>
                                        <p:tgtEl>
                                          <p:spTgt spid="23554"/>
                                        </p:tgtEl>
                                      </p:cBhvr>
                                    </p:animEffect>
                                  </p:childTnLst>
                                </p:cTn>
                              </p:par>
                              <p:par>
                                <p:cTn id="14" presetID="20" presetClass="entr" fill="hold" nodeType="withEffect">
                                  <p:stCondLst>
                                    <p:cond delay="0"/>
                                  </p:stCondLst>
                                  <p:childTnLst>
                                    <p:set>
                                      <p:cBhvr additive="repl">
                                        <p:cTn id="15" dur="1" fill="hold">
                                          <p:stCondLst>
                                            <p:cond delay="0"/>
                                          </p:stCondLst>
                                        </p:cTn>
                                        <p:tgtEl>
                                          <p:spTgt spid="23556"/>
                                        </p:tgtEl>
                                        <p:attrNameLst>
                                          <p:attrName>style.visibility</p:attrName>
                                        </p:attrNameLst>
                                      </p:cBhvr>
                                      <p:to>
                                        <p:strVal val="visible"/>
                                      </p:to>
                                    </p:set>
                                    <p:animEffect transition="in" filter="wedge">
                                      <p:cBhvr additive="repl">
                                        <p:cTn id="16" dur="2000"/>
                                        <p:tgtEl>
                                          <p:spTgt spid="23556"/>
                                        </p:tgtEl>
                                      </p:cBhvr>
                                    </p:animEffect>
                                  </p:childTnLst>
                                </p:cTn>
                              </p:par>
                              <p:par>
                                <p:cTn id="17" presetID="5" presetClass="entr" presetSubtype="10" fill="hold" nodeType="withEffect">
                                  <p:stCondLst>
                                    <p:cond delay="0"/>
                                  </p:stCondLst>
                                  <p:childTnLst>
                                    <p:set>
                                      <p:cBhvr additive="repl">
                                        <p:cTn id="18" dur="1" fill="hold">
                                          <p:stCondLst>
                                            <p:cond delay="0"/>
                                          </p:stCondLst>
                                        </p:cTn>
                                        <p:tgtEl>
                                          <p:spTgt spid="23557"/>
                                        </p:tgtEl>
                                        <p:attrNameLst>
                                          <p:attrName>style.visibility</p:attrName>
                                        </p:attrNameLst>
                                      </p:cBhvr>
                                      <p:to>
                                        <p:strVal val="visible"/>
                                      </p:to>
                                    </p:set>
                                    <p:animEffect transition="in" filter="checkerboard(across)">
                                      <p:cBhvr additive="repl">
                                        <p:cTn id="19" dur="500"/>
                                        <p:tgtEl>
                                          <p:spTgt spid="235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nodeType="clickEffect">
                                  <p:stCondLst>
                                    <p:cond delay="0"/>
                                  </p:stCondLst>
                                  <p:childTnLst>
                                    <p:animEffect transition="out" filter="checkerboard(across)">
                                      <p:cBhvr additive="repl">
                                        <p:cTn id="23" dur="500"/>
                                        <p:tgtEl>
                                          <p:spTgt spid="23553"/>
                                        </p:tgtEl>
                                      </p:cBhvr>
                                    </p:animEffect>
                                    <p:set>
                                      <p:cBhvr additive="repl">
                                        <p:cTn id="24" dur="1" fill="hold">
                                          <p:stCondLst>
                                            <p:cond delay="499"/>
                                          </p:stCondLst>
                                        </p:cTn>
                                        <p:tgtEl>
                                          <p:spTgt spid="23553"/>
                                        </p:tgtEl>
                                        <p:attrNameLst>
                                          <p:attrName>style.visibility</p:attrName>
                                        </p:attrNameLst>
                                      </p:cBhvr>
                                      <p:to>
                                        <p:strVal val="hidden"/>
                                      </p:to>
                                    </p:set>
                                  </p:childTnLst>
                                </p:cTn>
                              </p:par>
                              <p:par>
                                <p:cTn id="25" presetID="5" presetClass="exit" presetSubtype="10" fill="hold" nodeType="withEffect">
                                  <p:stCondLst>
                                    <p:cond delay="0"/>
                                  </p:stCondLst>
                                  <p:iterate type="lt">
                                    <p:tmPct val="0"/>
                                  </p:iterate>
                                  <p:childTnLst>
                                    <p:animEffect transition="out" filter="checkerboard(across)">
                                      <p:cBhvr additive="repl">
                                        <p:cTn id="26" dur="500"/>
                                        <p:tgtEl>
                                          <p:spTgt spid="23554"/>
                                        </p:tgtEl>
                                      </p:cBhvr>
                                    </p:animEffect>
                                    <p:set>
                                      <p:cBhvr additive="repl">
                                        <p:cTn id="27" dur="1" fill="hold">
                                          <p:stCondLst>
                                            <p:cond delay="499"/>
                                          </p:stCondLst>
                                        </p:cTn>
                                        <p:tgtEl>
                                          <p:spTgt spid="23554"/>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additive="repl">
                                        <p:cTn id="29" dur="500"/>
                                        <p:tgtEl>
                                          <p:spTgt spid="23555"/>
                                        </p:tgtEl>
                                      </p:cBhvr>
                                    </p:animEffect>
                                    <p:set>
                                      <p:cBhvr additive="repl">
                                        <p:cTn id="30" dur="1" fill="hold">
                                          <p:stCondLst>
                                            <p:cond delay="499"/>
                                          </p:stCondLst>
                                        </p:cTn>
                                        <p:tgtEl>
                                          <p:spTgt spid="23555"/>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additive="repl">
                                        <p:cTn id="32" dur="500"/>
                                        <p:tgtEl>
                                          <p:spTgt spid="23556"/>
                                        </p:tgtEl>
                                      </p:cBhvr>
                                    </p:animEffect>
                                    <p:set>
                                      <p:cBhvr additive="repl">
                                        <p:cTn id="33" dur="1" fill="hold">
                                          <p:stCondLst>
                                            <p:cond delay="499"/>
                                          </p:stCondLst>
                                        </p:cTn>
                                        <p:tgtEl>
                                          <p:spTgt spid="23556"/>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additive="repl">
                                        <p:cTn id="35" dur="500"/>
                                        <p:tgtEl>
                                          <p:spTgt spid="23557"/>
                                        </p:tgtEl>
                                      </p:cBhvr>
                                    </p:animEffect>
                                    <p:set>
                                      <p:cBhvr additive="repl">
                                        <p:cTn id="36" dur="1" fill="hold">
                                          <p:stCondLst>
                                            <p:cond delay="499"/>
                                          </p:stCondLst>
                                        </p:cTn>
                                        <p:tgtEl>
                                          <p:spTgt spid="2355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2"/>
                                        </p:tgtEl>
                                        <p:attrNameLst>
                                          <p:attrName>style.visibility</p:attrName>
                                        </p:attrNameLst>
                                      </p:cBhvr>
                                      <p:to>
                                        <p:strVal val="visible"/>
                                      </p:to>
                                    </p:set>
                                    <p:animEffect transition="in" filter="checkerboard(across)">
                                      <p:cBhvr additive="repl">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rgbClr val="FF0000"/>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6" name="TextBox 3">
            <a:extLst>
              <a:ext uri="{FF2B5EF4-FFF2-40B4-BE49-F238E27FC236}">
                <a16:creationId xmlns="" xmlns:a16="http://schemas.microsoft.com/office/drawing/2014/main" id="{16F8E072-048D-4AD7-BDD8-6838FB2C7184}"/>
              </a:ext>
            </a:extLst>
          </p:cNvPr>
          <p:cNvSpPr txBox="1">
            <a:spLocks noChangeArrowheads="1"/>
          </p:cNvSpPr>
          <p:nvPr/>
        </p:nvSpPr>
        <p:spPr bwMode="auto">
          <a:xfrm>
            <a:off x="304800" y="2079248"/>
            <a:ext cx="845820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Ngày 6-1-1946, nhân dân đi bầu cử Quốc hội khoá I, với hơn 90% cử tri tham gia.</a:t>
            </a:r>
          </a:p>
        </p:txBody>
      </p:sp>
      <p:sp>
        <p:nvSpPr>
          <p:cNvPr id="2" name="Rectangle 1"/>
          <p:cNvSpPr/>
          <p:nvPr/>
        </p:nvSpPr>
        <p:spPr>
          <a:xfrm>
            <a:off x="381000" y="2895600"/>
            <a:ext cx="4471096" cy="492443"/>
          </a:xfrm>
          <a:prstGeom prst="rect">
            <a:avLst/>
          </a:prstGeom>
        </p:spPr>
        <p:txBody>
          <a:bodyPr wrap="non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Bầu 333 đại biểu vào quốc hội</a:t>
            </a:r>
          </a:p>
        </p:txBody>
      </p:sp>
      <p:sp>
        <p:nvSpPr>
          <p:cNvPr id="9" name="Rectangle 15"/>
          <p:cNvSpPr>
            <a:spLocks noChangeArrowheads="1"/>
          </p:cNvSpPr>
          <p:nvPr/>
        </p:nvSpPr>
        <p:spPr bwMode="auto">
          <a:xfrm>
            <a:off x="-76200" y="32766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sym typeface="Wingdings" panose="05000000000000000000" pitchFamily="2" charset="2"/>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Chính quyền dân chủ nhân dân được xây dựng.</a:t>
            </a:r>
          </a:p>
        </p:txBody>
      </p:sp>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80999" y="3803354"/>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Tree>
    <p:extLst>
      <p:ext uri="{BB962C8B-B14F-4D97-AF65-F5344CB8AC3E}">
        <p14:creationId xmlns:p14="http://schemas.microsoft.com/office/powerpoint/2010/main" val="13224870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Scale>
                                      <p:cBhvr additive="repl">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0"/>
                                        </p:tgtEl>
                                      </p:cBhvr>
                                    </p:animMotion>
                                    <p:animEffect transition="in" filter="fade">
                                      <p:cBhvr additive="repl">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Group 2"/>
          <p:cNvGraphicFramePr>
            <a:graphicFrameLocks noGrp="1"/>
          </p:cNvGraphicFramePr>
          <p:nvPr>
            <p:ph/>
          </p:nvPr>
        </p:nvGraphicFramePr>
        <p:xfrm>
          <a:off x="457200" y="1152827"/>
          <a:ext cx="8229600" cy="4028773"/>
        </p:xfrm>
        <a:graphic>
          <a:graphicData uri="http://schemas.openxmlformats.org/drawingml/2006/table">
            <a:tbl>
              <a:tblPr/>
              <a:tblGrid>
                <a:gridCol w="1809750"/>
                <a:gridCol w="4035425"/>
                <a:gridCol w="2384425"/>
              </a:tblGrid>
              <a:tr h="895996">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400" b="1" i="1"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400" b="1" i="0" u="none" strike="noStrike" cap="none" normalizeH="0" baseline="0">
                        <a:ln>
                          <a:noFill/>
                        </a:ln>
                        <a:solidFill>
                          <a:srgbClr val="FF00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4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400" b="1" i="1"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8072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smtClean="0">
                          <a:ln>
                            <a:noFill/>
                          </a:ln>
                          <a:solidFill>
                            <a:srgbClr val="009900"/>
                          </a:solidFill>
                          <a:effectLst/>
                          <a:latin typeface="Times New Roman" panose="02020603050405020304" pitchFamily="18" charset="0"/>
                        </a:rPr>
                        <a:t>Giặc đói</a:t>
                      </a:r>
                      <a:endParaRPr kumimoji="0" lang="en-US" altLang="en-US" sz="2400" b="1" i="0" u="none" strike="noStrike" cap="none" normalizeH="0" baseline="0">
                        <a:ln>
                          <a:noFill/>
                        </a:ln>
                        <a:solidFill>
                          <a:srgbClr val="0099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269835">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400" b="1" i="0" u="none" strike="noStrike" cap="none" normalizeH="0" baseline="0">
                        <a:ln>
                          <a:noFill/>
                        </a:ln>
                        <a:solidFill>
                          <a:srgbClr val="0099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smtClean="0">
                          <a:ln>
                            <a:noFill/>
                          </a:ln>
                          <a:solidFill>
                            <a:srgbClr val="009900"/>
                          </a:solidFill>
                          <a:effectLst/>
                          <a:latin typeface="Times New Roman" panose="02020603050405020304" pitchFamily="18" charset="0"/>
                        </a:rPr>
                        <a:t>Giặc dốt</a:t>
                      </a:r>
                      <a:endParaRPr kumimoji="0" lang="en-US" altLang="en-US" sz="2400" b="1" i="0" u="none" strike="noStrike" cap="none" normalizeH="0" baseline="0">
                        <a:ln>
                          <a:noFill/>
                        </a:ln>
                        <a:solidFill>
                          <a:srgbClr val="0099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55551">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smtClean="0">
                          <a:ln>
                            <a:noFill/>
                          </a:ln>
                          <a:solidFill>
                            <a:srgbClr val="009900"/>
                          </a:solidFill>
                          <a:effectLst/>
                          <a:latin typeface="Times New Roman" panose="02020603050405020304" pitchFamily="18" charset="0"/>
                        </a:rPr>
                        <a:t>Khó khăn về tài chính</a:t>
                      </a:r>
                      <a:endParaRPr kumimoji="0" lang="en-US" altLang="en-US" sz="2400" b="1" i="0" u="none" strike="noStrike" cap="none" normalizeH="0" baseline="0">
                        <a:ln>
                          <a:noFill/>
                        </a:ln>
                        <a:solidFill>
                          <a:srgbClr val="0099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42008"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42009"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257628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2000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3" name="Text Box 3"/>
          <p:cNvSpPr txBox="1">
            <a:spLocks noChangeArrowheads="1"/>
          </p:cNvSpPr>
          <p:nvPr/>
        </p:nvSpPr>
        <p:spPr bwMode="auto">
          <a:xfrm>
            <a:off x="1219200" y="5715000"/>
            <a:ext cx="7391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ts val="1500"/>
              </a:spcBef>
              <a:buClrTx/>
              <a:buSzPct val="100000"/>
              <a:buFontTx/>
              <a:buNone/>
            </a:pPr>
            <a:r>
              <a:rPr lang="en-US" altLang="en-US" sz="2400">
                <a:solidFill>
                  <a:srgbClr val="0000FF"/>
                </a:solidFill>
                <a:cs typeface="Times New Roman" panose="02020603050405020304" pitchFamily="18" charset="0"/>
              </a:rPr>
              <a:t>Nhân dân Nam Bộ quyên góp gạo cứu giúp đồng bào bị đói ở Bắc Bộ (tháng 10/1945)</a:t>
            </a:r>
          </a:p>
        </p:txBody>
      </p:sp>
      <p:pic>
        <p:nvPicPr>
          <p:cNvPr id="184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83820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5" name="Rectangle 5"/>
          <p:cNvSpPr>
            <a:spLocks noChangeArrowheads="1"/>
          </p:cNvSpPr>
          <p:nvPr/>
        </p:nvSpPr>
        <p:spPr bwMode="auto">
          <a:xfrm>
            <a:off x="609600" y="6248400"/>
            <a:ext cx="7391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Tx/>
              <a:buSzPct val="100000"/>
              <a:buFontTx/>
              <a:buNone/>
            </a:pPr>
            <a:r>
              <a:rPr lang="en-US" altLang="en-US" sz="2400">
                <a:solidFill>
                  <a:srgbClr val="0000FF"/>
                </a:solidFill>
                <a:cs typeface="Times New Roman" panose="02020603050405020304" pitchFamily="18" charset="0"/>
              </a:rPr>
              <a:t>Lễ phát động Ngày cứu đói tại Nhà hát lớn Hà Nội </a:t>
            </a:r>
          </a:p>
        </p:txBody>
      </p:sp>
    </p:spTree>
    <p:extLst>
      <p:ext uri="{BB962C8B-B14F-4D97-AF65-F5344CB8AC3E}">
        <p14:creationId xmlns:p14="http://schemas.microsoft.com/office/powerpoint/2010/main" val="1813841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184322"/>
                                        </p:tgtEl>
                                        <p:attrNameLst>
                                          <p:attrName>style.visibility</p:attrName>
                                        </p:attrNameLst>
                                      </p:cBhvr>
                                      <p:to>
                                        <p:strVal val="visible"/>
                                      </p:to>
                                    </p:set>
                                    <p:animEffect transition="in" filter="box(in)">
                                      <p:cBhvr additive="repl">
                                        <p:cTn id="7" dur="500"/>
                                        <p:tgtEl>
                                          <p:spTgt spid="184322"/>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84323"/>
                                        </p:tgtEl>
                                        <p:attrNameLst>
                                          <p:attrName>style.visibility</p:attrName>
                                        </p:attrNameLst>
                                      </p:cBhvr>
                                      <p:to>
                                        <p:strVal val="visible"/>
                                      </p:to>
                                    </p:set>
                                    <p:animEffect transition="in" filter="box(in)">
                                      <p:cBhvr additive="repl">
                                        <p:cTn id="10" dur="500"/>
                                        <p:tgtEl>
                                          <p:spTgt spid="184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additive="repl">
                                        <p:cTn id="14" dur="500"/>
                                        <p:tgtEl>
                                          <p:spTgt spid="184322"/>
                                        </p:tgtEl>
                                      </p:cBhvr>
                                    </p:animEffect>
                                    <p:set>
                                      <p:cBhvr additive="repl">
                                        <p:cTn id="15" dur="1" fill="hold">
                                          <p:stCondLst>
                                            <p:cond delay="499"/>
                                          </p:stCondLst>
                                        </p:cTn>
                                        <p:tgtEl>
                                          <p:spTgt spid="184322"/>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additive="repl">
                                        <p:cTn id="17" dur="500"/>
                                        <p:tgtEl>
                                          <p:spTgt spid="184323"/>
                                        </p:tgtEl>
                                      </p:cBhvr>
                                    </p:animEffect>
                                    <p:set>
                                      <p:cBhvr additive="repl">
                                        <p:cTn id="18" dur="1" fill="hold">
                                          <p:stCondLst>
                                            <p:cond delay="499"/>
                                          </p:stCondLst>
                                        </p:cTn>
                                        <p:tgtEl>
                                          <p:spTgt spid="184323"/>
                                        </p:tgtEl>
                                        <p:attrNameLst>
                                          <p:attrName>style.visibility</p:attrName>
                                        </p:attrNameLst>
                                      </p:cBhvr>
                                      <p:to>
                                        <p:strVal val="hidden"/>
                                      </p:to>
                                    </p:set>
                                  </p:childTnLst>
                                </p:cTn>
                              </p:par>
                              <p:par>
                                <p:cTn id="19" presetID="2" presetClass="entr" presetSubtype="4" fill="hold" nodeType="withEffect">
                                  <p:stCondLst>
                                    <p:cond delay="0"/>
                                  </p:stCondLst>
                                  <p:childTnLst>
                                    <p:set>
                                      <p:cBhvr additive="repl">
                                        <p:cTn id="20" dur="1" fill="hold">
                                          <p:stCondLst>
                                            <p:cond delay="0"/>
                                          </p:stCondLst>
                                        </p:cTn>
                                        <p:tgtEl>
                                          <p:spTgt spid="184324"/>
                                        </p:tgtEl>
                                        <p:attrNameLst>
                                          <p:attrName>style.visibility</p:attrName>
                                        </p:attrNameLst>
                                      </p:cBhvr>
                                      <p:to>
                                        <p:strVal val="visible"/>
                                      </p:to>
                                    </p:set>
                                    <p:anim calcmode="lin" valueType="num">
                                      <p:cBhvr additive="repl">
                                        <p:cTn id="21" dur="500" fill="hold"/>
                                        <p:tgtEl>
                                          <p:spTgt spid="184324"/>
                                        </p:tgtEl>
                                        <p:attrNameLst>
                                          <p:attrName>ppt_x</p:attrName>
                                        </p:attrNameLst>
                                      </p:cBhvr>
                                      <p:tavLst>
                                        <p:tav>
                                          <p:val>
                                            <p:strVal val="#ppt_x"/>
                                          </p:val>
                                        </p:tav>
                                        <p:tav>
                                          <p:val>
                                            <p:strVal val="#ppt_x"/>
                                          </p:val>
                                        </p:tav>
                                      </p:tavLst>
                                    </p:anim>
                                    <p:anim calcmode="lin" valueType="num">
                                      <p:cBhvr additive="repl">
                                        <p:cTn id="22" dur="500" fill="hold"/>
                                        <p:tgtEl>
                                          <p:spTgt spid="184324"/>
                                        </p:tgtEl>
                                        <p:attrNameLst>
                                          <p:attrName>ppt_y</p:attrName>
                                        </p:attrNameLst>
                                      </p:cBhvr>
                                      <p:tavLst>
                                        <p:tav>
                                          <p:val>
                                            <p:strVal val="1+#ppt_h/2"/>
                                          </p:val>
                                        </p:tav>
                                        <p:tav>
                                          <p:val>
                                            <p:strVal val="#ppt_y"/>
                                          </p:val>
                                        </p:tav>
                                      </p:tavLst>
                                    </p:anim>
                                  </p:childTnLst>
                                </p:cTn>
                              </p:par>
                              <p:par>
                                <p:cTn id="23" presetID="2" presetClass="entr" presetSubtype="4" fill="hold" nodeType="withEffect">
                                  <p:stCondLst>
                                    <p:cond delay="0"/>
                                  </p:stCondLst>
                                  <p:childTnLst>
                                    <p:set>
                                      <p:cBhvr additive="repl">
                                        <p:cTn id="24" dur="1" fill="hold">
                                          <p:stCondLst>
                                            <p:cond delay="0"/>
                                          </p:stCondLst>
                                        </p:cTn>
                                        <p:tgtEl>
                                          <p:spTgt spid="184325"/>
                                        </p:tgtEl>
                                        <p:attrNameLst>
                                          <p:attrName>style.visibility</p:attrName>
                                        </p:attrNameLst>
                                      </p:cBhvr>
                                      <p:to>
                                        <p:strVal val="visible"/>
                                      </p:to>
                                    </p:set>
                                    <p:anim calcmode="lin" valueType="num">
                                      <p:cBhvr additive="repl">
                                        <p:cTn id="25" dur="500" fill="hold"/>
                                        <p:tgtEl>
                                          <p:spTgt spid="184325"/>
                                        </p:tgtEl>
                                        <p:attrNameLst>
                                          <p:attrName>ppt_x</p:attrName>
                                        </p:attrNameLst>
                                      </p:cBhvr>
                                      <p:tavLst>
                                        <p:tav>
                                          <p:val>
                                            <p:strVal val="#ppt_x"/>
                                          </p:val>
                                        </p:tav>
                                        <p:tav>
                                          <p:val>
                                            <p:strVal val="#ppt_x"/>
                                          </p:val>
                                        </p:tav>
                                      </p:tavLst>
                                    </p:anim>
                                    <p:anim calcmode="lin" valueType="num">
                                      <p:cBhvr additive="repl">
                                        <p:cTn id="26" dur="500" fill="hold"/>
                                        <p:tgtEl>
                                          <p:spTgt spid="184325"/>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0" name="Group 2"/>
          <p:cNvGrpSpPr>
            <a:grpSpLocks/>
          </p:cNvGrpSpPr>
          <p:nvPr/>
        </p:nvGrpSpPr>
        <p:grpSpPr bwMode="auto">
          <a:xfrm>
            <a:off x="304800" y="304800"/>
            <a:ext cx="8377238" cy="6270625"/>
            <a:chOff x="192" y="192"/>
            <a:chExt cx="5277" cy="3950"/>
          </a:xfrm>
        </p:grpSpPr>
        <p:pic>
          <p:nvPicPr>
            <p:cNvPr id="450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2"/>
              <a:ext cx="5277" cy="3612"/>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5" name="Text Box 4"/>
            <p:cNvSpPr txBox="1">
              <a:spLocks noChangeArrowheads="1"/>
            </p:cNvSpPr>
            <p:nvPr/>
          </p:nvSpPr>
          <p:spPr bwMode="auto">
            <a:xfrm>
              <a:off x="1296" y="3853"/>
              <a:ext cx="3597"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ts val="1500"/>
                </a:spcBef>
                <a:buClrTx/>
                <a:buSzPct val="100000"/>
                <a:buFontTx/>
                <a:buNone/>
              </a:pPr>
              <a:r>
                <a:rPr lang="en-US" altLang="en-US" sz="2400">
                  <a:solidFill>
                    <a:srgbClr val="0000FF"/>
                  </a:solidFill>
                  <a:cs typeface="Times New Roman" panose="02020603050405020304" pitchFamily="18" charset="0"/>
                </a:rPr>
                <a:t>Mít tinh cứu đói tháng 11/ 1945 ở Hà Nội</a:t>
              </a:r>
            </a:p>
          </p:txBody>
        </p:sp>
      </p:grpSp>
      <p:grpSp>
        <p:nvGrpSpPr>
          <p:cNvPr id="186373" name="Group 5"/>
          <p:cNvGrpSpPr>
            <a:grpSpLocks/>
          </p:cNvGrpSpPr>
          <p:nvPr/>
        </p:nvGrpSpPr>
        <p:grpSpPr bwMode="auto">
          <a:xfrm>
            <a:off x="304800" y="285750"/>
            <a:ext cx="8758238" cy="6648450"/>
            <a:chOff x="144" y="129"/>
            <a:chExt cx="5517" cy="4188"/>
          </a:xfrm>
        </p:grpSpPr>
        <p:grpSp>
          <p:nvGrpSpPr>
            <p:cNvPr id="45060" name="Group 6"/>
            <p:cNvGrpSpPr>
              <a:grpSpLocks/>
            </p:cNvGrpSpPr>
            <p:nvPr/>
          </p:nvGrpSpPr>
          <p:grpSpPr bwMode="auto">
            <a:xfrm>
              <a:off x="144" y="129"/>
              <a:ext cx="5517" cy="4188"/>
              <a:chOff x="144" y="129"/>
              <a:chExt cx="5517" cy="4188"/>
            </a:xfrm>
          </p:grpSpPr>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29"/>
                <a:ext cx="5467" cy="3942"/>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3" name="Text Box 8"/>
              <p:cNvSpPr txBox="1">
                <a:spLocks noChangeArrowheads="1"/>
              </p:cNvSpPr>
              <p:nvPr/>
            </p:nvSpPr>
            <p:spPr bwMode="auto">
              <a:xfrm>
                <a:off x="144" y="4026"/>
                <a:ext cx="5517" cy="291"/>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grpSp>
        <p:sp>
          <p:nvSpPr>
            <p:cNvPr id="45061" name="Rectangle 9"/>
            <p:cNvSpPr>
              <a:spLocks noChangeArrowheads="1"/>
            </p:cNvSpPr>
            <p:nvPr/>
          </p:nvSpPr>
          <p:spPr bwMode="auto">
            <a:xfrm>
              <a:off x="294" y="3606"/>
              <a:ext cx="5166" cy="442"/>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250"/>
                </a:spcBef>
                <a:buClrTx/>
                <a:buSzPct val="100000"/>
                <a:buFontTx/>
                <a:buNone/>
              </a:pPr>
              <a:r>
                <a:rPr lang="en-US" altLang="en-US" sz="2000" b="1" i="1">
                  <a:solidFill>
                    <a:srgbClr val="0033CC"/>
                  </a:solidFill>
                  <a:cs typeface="Times New Roman" panose="02020603050405020304" pitchFamily="18" charset="0"/>
                </a:rPr>
                <a:t>Cụ Ngô Tử Hạ- Đại biểu cao tuổi nhất của Quốc Hội khóa I- cầm xe càng đi quyên góp gạo cứu đói năm 1946</a:t>
              </a:r>
            </a:p>
          </p:txBody>
        </p:sp>
      </p:grpSp>
    </p:spTree>
    <p:extLst>
      <p:ext uri="{BB962C8B-B14F-4D97-AF65-F5344CB8AC3E}">
        <p14:creationId xmlns:p14="http://schemas.microsoft.com/office/powerpoint/2010/main" val="811604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186370"/>
                                        </p:tgtEl>
                                        <p:attrNameLst>
                                          <p:attrName>style.visibility</p:attrName>
                                        </p:attrNameLst>
                                      </p:cBhvr>
                                      <p:to>
                                        <p:strVal val="visible"/>
                                      </p:to>
                                    </p:set>
                                    <p:animEffect transition="in" filter="box(in)">
                                      <p:cBhvr additive="repl">
                                        <p:cTn id="7" dur="5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186373"/>
                                        </p:tgtEl>
                                        <p:attrNameLst>
                                          <p:attrName>style.visibility</p:attrName>
                                        </p:attrNameLst>
                                      </p:cBhvr>
                                      <p:to>
                                        <p:strVal val="visible"/>
                                      </p:to>
                                    </p:set>
                                    <p:animEffect transition="in" filter="box(in)">
                                      <p:cBhvr additive="repl">
                                        <p:cTn id="12" dur="5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86200" y="4267200"/>
            <a:ext cx="1295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pic>
        <p:nvPicPr>
          <p:cNvPr id="188419" name="Picture 3"/>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1889" t="38823" r="945" b="18826"/>
          <a:stretch>
            <a:fillRect/>
          </a:stretch>
        </p:blipFill>
        <p:spPr bwMode="auto">
          <a:xfrm>
            <a:off x="381000" y="152400"/>
            <a:ext cx="8458200" cy="5257800"/>
          </a:xfrm>
          <a:prstGeom prst="rect">
            <a:avLst/>
          </a:prstGeom>
          <a:noFill/>
          <a:ln>
            <a:noFill/>
          </a:ln>
          <a:effectLst/>
          <a:extLst>
            <a:ext uri="{909E8E84-426E-40DD-AFC4-6F175D3DCCD1}">
              <a14:hiddenFill xmlns:a14="http://schemas.microsoft.com/office/drawing/2010/main">
                <a:blipFill dpi="0" rotWithShape="0">
                  <a:blip>
                    <a:lum bright="-6000" contrast="12000"/>
                  </a:blip>
                  <a:srcRect l="1889" t="38823" r="945" b="18826"/>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0" name="Rectangle 4"/>
          <p:cNvSpPr>
            <a:spLocks noChangeArrowheads="1"/>
          </p:cNvSpPr>
          <p:nvPr/>
        </p:nvSpPr>
        <p:spPr bwMode="auto">
          <a:xfrm>
            <a:off x="304800" y="5638800"/>
            <a:ext cx="8534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8138" defTabSz="449263">
              <a:spcBef>
                <a:spcPct val="20000"/>
              </a:spcBef>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9pPr>
          </a:lstStyle>
          <a:p>
            <a:pPr algn="ctr">
              <a:lnSpc>
                <a:spcPct val="90000"/>
              </a:lnSpc>
              <a:spcBef>
                <a:spcPts val="500"/>
              </a:spcBef>
              <a:buClrTx/>
              <a:buSzPct val="100000"/>
              <a:buFontTx/>
              <a:buNone/>
            </a:pPr>
            <a:r>
              <a:rPr lang="en-US" altLang="en-US" sz="2000">
                <a:solidFill>
                  <a:srgbClr val="0000FF"/>
                </a:solidFill>
                <a:cs typeface="Times New Roman" panose="02020603050405020304" pitchFamily="18" charset="0"/>
              </a:rPr>
              <a:t>Nhân dân Hà Nội mít tinh hưởng ứng phong trào tăng gia sản xuất của Đảng và Chính phủ, ngày 9 -12-1945</a:t>
            </a:r>
          </a:p>
        </p:txBody>
      </p:sp>
      <p:pic>
        <p:nvPicPr>
          <p:cNvPr id="188421" name="Picture 5"/>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152400" y="228600"/>
            <a:ext cx="4038600" cy="63246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8422" name="Picture 6"/>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4191000" y="2362200"/>
            <a:ext cx="4724400" cy="41910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3" name="AutoShape 7"/>
          <p:cNvSpPr>
            <a:spLocks noChangeArrowheads="1"/>
          </p:cNvSpPr>
          <p:nvPr/>
        </p:nvSpPr>
        <p:spPr bwMode="auto">
          <a:xfrm>
            <a:off x="3505200" y="304800"/>
            <a:ext cx="5638800" cy="2057400"/>
          </a:xfrm>
          <a:prstGeom prst="cloudCallout">
            <a:avLst>
              <a:gd name="adj1" fmla="val -69819"/>
              <a:gd name="adj2" fmla="val 47375"/>
            </a:avLst>
          </a:prstGeom>
          <a:solidFill>
            <a:srgbClr val="CCFFFF">
              <a:alpha val="92940"/>
            </a:srgbClr>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71500" indent="-566738" defTabSz="449263">
              <a:spcBef>
                <a:spcPct val="20000"/>
              </a:spcBef>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en-US" altLang="en-US" sz="2600">
                <a:solidFill>
                  <a:srgbClr val="FF0066"/>
                </a:solidFill>
                <a:cs typeface="Times New Roman" panose="02020603050405020304" pitchFamily="18" charset="0"/>
              </a:rPr>
              <a:t>“Tăng gia sản xuất! </a:t>
            </a:r>
          </a:p>
          <a:p>
            <a:pPr algn="ctr">
              <a:spcBef>
                <a:spcPct val="0"/>
              </a:spcBef>
              <a:buClrTx/>
              <a:buSzPct val="100000"/>
              <a:buFontTx/>
              <a:buNone/>
            </a:pPr>
            <a:r>
              <a:rPr lang="en-US" altLang="en-US" sz="2600">
                <a:solidFill>
                  <a:srgbClr val="FF0066"/>
                </a:solidFill>
                <a:cs typeface="Times New Roman" panose="02020603050405020304" pitchFamily="18" charset="0"/>
              </a:rPr>
              <a:t>Tăng gia sản xuất ngay!</a:t>
            </a:r>
          </a:p>
          <a:p>
            <a:pPr algn="ctr">
              <a:spcBef>
                <a:spcPct val="0"/>
              </a:spcBef>
              <a:buClrTx/>
              <a:buSzPct val="100000"/>
              <a:buFontTx/>
              <a:buNone/>
            </a:pPr>
            <a:r>
              <a:rPr lang="en-US" altLang="en-US" sz="2600">
                <a:solidFill>
                  <a:srgbClr val="FF0066"/>
                </a:solidFill>
                <a:cs typeface="Times New Roman" panose="02020603050405020304" pitchFamily="18" charset="0"/>
              </a:rPr>
              <a:t>Tăng gia sản xuất nữa”.</a:t>
            </a:r>
          </a:p>
        </p:txBody>
      </p:sp>
    </p:spTree>
    <p:extLst>
      <p:ext uri="{BB962C8B-B14F-4D97-AF65-F5344CB8AC3E}">
        <p14:creationId xmlns:p14="http://schemas.microsoft.com/office/powerpoint/2010/main" val="2557967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88419"/>
                                        </p:tgtEl>
                                        <p:attrNameLst>
                                          <p:attrName>style.visibility</p:attrName>
                                        </p:attrNameLst>
                                      </p:cBhvr>
                                      <p:to>
                                        <p:strVal val="visible"/>
                                      </p:to>
                                    </p:set>
                                    <p:animEffect transition="in" filter="diamond(in)">
                                      <p:cBhvr additive="repl">
                                        <p:cTn id="7" dur="2000"/>
                                        <p:tgtEl>
                                          <p:spTgt spid="188419"/>
                                        </p:tgtEl>
                                      </p:cBhvr>
                                    </p:animEffect>
                                  </p:childTnLst>
                                </p:cTn>
                              </p:par>
                              <p:par>
                                <p:cTn id="8" presetID="8" presetClass="entr" presetSubtype="16" fill="hold" nodeType="withEffect">
                                  <p:stCondLst>
                                    <p:cond delay="0"/>
                                  </p:stCondLst>
                                  <p:childTnLst>
                                    <p:set>
                                      <p:cBhvr additive="repl">
                                        <p:cTn id="9" dur="1" fill="hold">
                                          <p:stCondLst>
                                            <p:cond delay="0"/>
                                          </p:stCondLst>
                                        </p:cTn>
                                        <p:tgtEl>
                                          <p:spTgt spid="188420"/>
                                        </p:tgtEl>
                                        <p:attrNameLst>
                                          <p:attrName>style.visibility</p:attrName>
                                        </p:attrNameLst>
                                      </p:cBhvr>
                                      <p:to>
                                        <p:strVal val="visible"/>
                                      </p:to>
                                    </p:set>
                                    <p:animEffect transition="in" filter="diamond(in)">
                                      <p:cBhvr additive="repl">
                                        <p:cTn id="10" dur="2000"/>
                                        <p:tgtEl>
                                          <p:spTgt spid="1884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additive="repl">
                                        <p:cTn id="14" dur="500"/>
                                        <p:tgtEl>
                                          <p:spTgt spid="188419"/>
                                        </p:tgtEl>
                                      </p:cBhvr>
                                    </p:animEffect>
                                    <p:set>
                                      <p:cBhvr additive="repl">
                                        <p:cTn id="15" dur="1" fill="hold">
                                          <p:stCondLst>
                                            <p:cond delay="499"/>
                                          </p:stCondLst>
                                        </p:cTn>
                                        <p:tgtEl>
                                          <p:spTgt spid="188419"/>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additive="repl">
                                        <p:cTn id="17" dur="500"/>
                                        <p:tgtEl>
                                          <p:spTgt spid="188420"/>
                                        </p:tgtEl>
                                      </p:cBhvr>
                                    </p:animEffect>
                                    <p:set>
                                      <p:cBhvr additive="repl">
                                        <p:cTn id="18" dur="1" fill="hold">
                                          <p:stCondLst>
                                            <p:cond delay="499"/>
                                          </p:stCondLst>
                                        </p:cTn>
                                        <p:tgtEl>
                                          <p:spTgt spid="188420"/>
                                        </p:tgtEl>
                                        <p:attrNameLst>
                                          <p:attrName>style.visibility</p:attrName>
                                        </p:attrNameLst>
                                      </p:cBhvr>
                                      <p:to>
                                        <p:strVal val="hidden"/>
                                      </p:to>
                                    </p:set>
                                  </p:childTnLst>
                                </p:cTn>
                              </p:par>
                              <p:par>
                                <p:cTn id="19" presetID="8" presetClass="entr" presetSubtype="16" fill="hold" nodeType="withEffect">
                                  <p:stCondLst>
                                    <p:cond delay="0"/>
                                  </p:stCondLst>
                                  <p:childTnLst>
                                    <p:set>
                                      <p:cBhvr additive="repl">
                                        <p:cTn id="20" dur="1" fill="hold">
                                          <p:stCondLst>
                                            <p:cond delay="0"/>
                                          </p:stCondLst>
                                        </p:cTn>
                                        <p:tgtEl>
                                          <p:spTgt spid="188421"/>
                                        </p:tgtEl>
                                        <p:attrNameLst>
                                          <p:attrName>style.visibility</p:attrName>
                                        </p:attrNameLst>
                                      </p:cBhvr>
                                      <p:to>
                                        <p:strVal val="visible"/>
                                      </p:to>
                                    </p:set>
                                    <p:animEffect transition="in" filter="diamond(in)">
                                      <p:cBhvr additive="repl">
                                        <p:cTn id="21" dur="2000"/>
                                        <p:tgtEl>
                                          <p:spTgt spid="188421"/>
                                        </p:tgtEl>
                                      </p:cBhvr>
                                    </p:animEffect>
                                  </p:childTnLst>
                                </p:cTn>
                              </p:par>
                              <p:par>
                                <p:cTn id="22" presetID="4" presetClass="entr" presetSubtype="16" fill="hold" nodeType="withEffect">
                                  <p:stCondLst>
                                    <p:cond delay="0"/>
                                  </p:stCondLst>
                                  <p:childTnLst>
                                    <p:set>
                                      <p:cBhvr additive="repl">
                                        <p:cTn id="23" dur="1" fill="hold">
                                          <p:stCondLst>
                                            <p:cond delay="0"/>
                                          </p:stCondLst>
                                        </p:cTn>
                                        <p:tgtEl>
                                          <p:spTgt spid="188423"/>
                                        </p:tgtEl>
                                        <p:attrNameLst>
                                          <p:attrName>style.visibility</p:attrName>
                                        </p:attrNameLst>
                                      </p:cBhvr>
                                      <p:to>
                                        <p:strVal val="visible"/>
                                      </p:to>
                                    </p:set>
                                    <p:animEffect transition="in" filter="box(in)">
                                      <p:cBhvr additive="repl">
                                        <p:cTn id="24" dur="500"/>
                                        <p:tgtEl>
                                          <p:spTgt spid="188423"/>
                                        </p:tgtEl>
                                      </p:cBhvr>
                                    </p:animEffect>
                                  </p:childTnLst>
                                </p:cTn>
                              </p:par>
                              <p:par>
                                <p:cTn id="25" presetID="8" presetClass="entr" presetSubtype="16" fill="hold" nodeType="withEffect">
                                  <p:stCondLst>
                                    <p:cond delay="0"/>
                                  </p:stCondLst>
                                  <p:childTnLst>
                                    <p:set>
                                      <p:cBhvr additive="repl">
                                        <p:cTn id="26" dur="1" fill="hold">
                                          <p:stCondLst>
                                            <p:cond delay="0"/>
                                          </p:stCondLst>
                                        </p:cTn>
                                        <p:tgtEl>
                                          <p:spTgt spid="188422"/>
                                        </p:tgtEl>
                                        <p:attrNameLst>
                                          <p:attrName>style.visibility</p:attrName>
                                        </p:attrNameLst>
                                      </p:cBhvr>
                                      <p:to>
                                        <p:strVal val="visible"/>
                                      </p:to>
                                    </p:set>
                                    <p:animEffect transition="in" filter="diamond(in)">
                                      <p:cBhvr additive="repl">
                                        <p:cTn id="27" dur="2000"/>
                                        <p:tgtEl>
                                          <p:spTgt spid="18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Group 2"/>
          <p:cNvGraphicFramePr>
            <a:graphicFrameLocks noGrp="1"/>
          </p:cNvGraphicFramePr>
          <p:nvPr>
            <p:ph/>
          </p:nvPr>
        </p:nvGraphicFramePr>
        <p:xfrm>
          <a:off x="457200" y="277813"/>
          <a:ext cx="8229600" cy="4943173"/>
        </p:xfrm>
        <a:graphic>
          <a:graphicData uri="http://schemas.openxmlformats.org/drawingml/2006/table">
            <a:tbl>
              <a:tblPr/>
              <a:tblGrid>
                <a:gridCol w="1809750"/>
                <a:gridCol w="4035425"/>
                <a:gridCol w="2384425"/>
              </a:tblGrid>
              <a:tr h="4841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2133600">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đói</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269835">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dốt</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55551">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Khó khăn về tài chính</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20856" name="Text Box 24"/>
          <p:cNvSpPr txBox="1">
            <a:spLocks noChangeArrowheads="1"/>
          </p:cNvSpPr>
          <p:nvPr/>
        </p:nvSpPr>
        <p:spPr bwMode="auto">
          <a:xfrm>
            <a:off x="2357591" y="838200"/>
            <a:ext cx="38908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i="1">
                <a:solidFill>
                  <a:srgbClr val="0000CC"/>
                </a:solidFill>
              </a:rPr>
              <a:t>- Lập hũ gạo cứu đói, tổ chức </a:t>
            </a:r>
          </a:p>
          <a:p>
            <a:r>
              <a:rPr lang="en-US" altLang="en-US" sz="2400" i="1">
                <a:solidFill>
                  <a:srgbClr val="0000CC"/>
                </a:solidFill>
              </a:rPr>
              <a:t>“Ngày đồng tâm”, kêu gọi </a:t>
            </a:r>
          </a:p>
          <a:p>
            <a:r>
              <a:rPr lang="en-US" altLang="en-US" sz="2400" i="1">
                <a:solidFill>
                  <a:srgbClr val="0000CC"/>
                </a:solidFill>
              </a:rPr>
              <a:t>nhường cơm sẻ áo</a:t>
            </a:r>
          </a:p>
        </p:txBody>
      </p:sp>
      <p:sp>
        <p:nvSpPr>
          <p:cNvPr id="49177"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4" name="TextBox 23"/>
          <p:cNvSpPr txBox="1">
            <a:spLocks noChangeArrowheads="1"/>
          </p:cNvSpPr>
          <p:nvPr/>
        </p:nvSpPr>
        <p:spPr bwMode="auto">
          <a:xfrm>
            <a:off x="2286000" y="1981200"/>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i="1">
                <a:cs typeface="Times New Roman" panose="02020603050405020304" pitchFamily="18" charset="0"/>
              </a:rPr>
              <a:t>- </a:t>
            </a:r>
            <a:r>
              <a:rPr lang="en-US" altLang="en-US" sz="2400" i="1">
                <a:solidFill>
                  <a:srgbClr val="0000CC"/>
                </a:solidFill>
                <a:cs typeface="Times New Roman" panose="02020603050405020304" pitchFamily="18" charset="0"/>
              </a:rPr>
              <a:t>Tăng gia sản xuất, chia ruộng đất cho nông dân.</a:t>
            </a:r>
          </a:p>
        </p:txBody>
      </p:sp>
      <p:sp>
        <p:nvSpPr>
          <p:cNvPr id="49179"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 name="Rectangle 10"/>
          <p:cNvSpPr>
            <a:spLocks noChangeArrowheads="1"/>
          </p:cNvSpPr>
          <p:nvPr/>
        </p:nvSpPr>
        <p:spPr bwMode="auto">
          <a:xfrm>
            <a:off x="6400800" y="1215189"/>
            <a:ext cx="2286000" cy="10708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i="1">
                <a:solidFill>
                  <a:srgbClr val="0000CC"/>
                </a:solidFill>
                <a:cs typeface="Times New Roman" panose="02020603050405020304" pitchFamily="18" charset="0"/>
              </a:rPr>
              <a:t>- Nạn đói được đẩy lùi.</a:t>
            </a:r>
          </a:p>
        </p:txBody>
      </p:sp>
    </p:spTree>
    <p:extLst>
      <p:ext uri="{BB962C8B-B14F-4D97-AF65-F5344CB8AC3E}">
        <p14:creationId xmlns:p14="http://schemas.microsoft.com/office/powerpoint/2010/main" val="277345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56"/>
                                        </p:tgtEl>
                                        <p:attrNameLst>
                                          <p:attrName>style.visibility</p:attrName>
                                        </p:attrNameLst>
                                      </p:cBhvr>
                                      <p:to>
                                        <p:strVal val="visible"/>
                                      </p:to>
                                    </p:set>
                                    <p:animEffect transition="in" filter="blinds(horizontal)">
                                      <p:cBhvr>
                                        <p:cTn id="7" dur="500"/>
                                        <p:tgtEl>
                                          <p:spTgt spid="120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6" grpId="0"/>
      <p:bldP spid="24"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ChangeArrowheads="1"/>
          </p:cNvSpPr>
          <p:nvPr/>
        </p:nvSpPr>
        <p:spPr bwMode="auto">
          <a:xfrm>
            <a:off x="1636295" y="304800"/>
            <a:ext cx="6364705" cy="519113"/>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800" b="1">
                <a:solidFill>
                  <a:srgbClr val="FF0066"/>
                </a:solidFill>
              </a:rPr>
              <a:t>Trích đoạn thơ, vè  “Bình dân học vụ”:</a:t>
            </a:r>
          </a:p>
        </p:txBody>
      </p:sp>
      <p:sp>
        <p:nvSpPr>
          <p:cNvPr id="50180" name="Rectangle 5"/>
          <p:cNvSpPr>
            <a:spLocks noChangeArrowheads="1"/>
          </p:cNvSpPr>
          <p:nvPr/>
        </p:nvSpPr>
        <p:spPr bwMode="auto">
          <a:xfrm>
            <a:off x="457200" y="1298575"/>
            <a:ext cx="5791200" cy="228282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vi-VN" altLang="en-US" sz="1800" b="1" i="1">
                <a:solidFill>
                  <a:srgbClr val="0000FF"/>
                </a:solidFill>
                <a:latin typeface="Arial" panose="020B0604020202020204" pitchFamily="34" charset="0"/>
              </a:rPr>
              <a:t>"</a:t>
            </a:r>
            <a:r>
              <a:rPr lang="vi-VN" altLang="en-US" sz="2400" b="1" i="1">
                <a:solidFill>
                  <a:srgbClr val="0000FF"/>
                </a:solidFill>
              </a:rPr>
              <a:t>Hôm qua anh đến chơi nhà.</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Thấy mẹ dệt vải thấy cha đi bừa.</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Thấy nàng mải miết xe tơ.</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Thấy cháu "i - tờ" ngồi học bi bô.</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Thì ra vâng lệnh Cụ Hồ.</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Cả nhà yêu nước "thi đua" học hành</a:t>
            </a:r>
            <a:r>
              <a:rPr lang="en-US" altLang="en-US" sz="2400" b="1" i="1">
                <a:solidFill>
                  <a:srgbClr val="0000FF"/>
                </a:solidFill>
              </a:rPr>
              <a:t>”</a:t>
            </a:r>
            <a:r>
              <a:rPr lang="vi-VN" altLang="en-US" sz="2400" b="1" i="1">
                <a:solidFill>
                  <a:srgbClr val="0000FF"/>
                </a:solidFill>
              </a:rPr>
              <a:t>.</a:t>
            </a:r>
            <a:r>
              <a:rPr lang="vi-VN" altLang="en-US" sz="2400"/>
              <a:t> </a:t>
            </a:r>
            <a:endParaRPr lang="en-US" altLang="en-US" sz="2400"/>
          </a:p>
        </p:txBody>
      </p:sp>
      <p:sp>
        <p:nvSpPr>
          <p:cNvPr id="50181" name="Rectangle 6"/>
          <p:cNvSpPr>
            <a:spLocks noChangeArrowheads="1"/>
          </p:cNvSpPr>
          <p:nvPr/>
        </p:nvSpPr>
        <p:spPr bwMode="auto">
          <a:xfrm>
            <a:off x="2667000" y="3981450"/>
            <a:ext cx="5715000" cy="2647950"/>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vi-VN" altLang="en-US" sz="2400" b="1">
                <a:solidFill>
                  <a:srgbClr val="0000CC"/>
                </a:solidFill>
              </a:rPr>
              <a:t>"</a:t>
            </a:r>
            <a:r>
              <a:rPr lang="vi-VN" altLang="en-US" sz="2400" b="1" i="1">
                <a:solidFill>
                  <a:srgbClr val="FF0000"/>
                </a:solidFill>
              </a:rPr>
              <a:t>i, t</a:t>
            </a:r>
            <a:r>
              <a:rPr lang="vi-VN" altLang="en-US" sz="2400" b="1" i="1">
                <a:solidFill>
                  <a:srgbClr val="0000CC"/>
                </a:solidFill>
              </a:rPr>
              <a:t> (tờ), c</a:t>
            </a:r>
            <a:r>
              <a:rPr lang="en-US" altLang="en-US" sz="2400" b="1" i="1">
                <a:solidFill>
                  <a:srgbClr val="0000CC"/>
                </a:solidFill>
              </a:rPr>
              <a:t>ó móc</a:t>
            </a:r>
            <a:r>
              <a:rPr lang="vi-VN" altLang="en-US" sz="2400" b="1" i="1">
                <a:solidFill>
                  <a:srgbClr val="0000CC"/>
                </a:solidFill>
              </a:rPr>
              <a:t> cả hai.</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FF0000"/>
                </a:solidFill>
              </a:rPr>
              <a:t>i</a:t>
            </a:r>
            <a:r>
              <a:rPr lang="vi-VN" altLang="en-US" sz="2400" b="1" i="1">
                <a:solidFill>
                  <a:srgbClr val="0000CC"/>
                </a:solidFill>
              </a:rPr>
              <a:t> ngắn c</a:t>
            </a:r>
            <a:r>
              <a:rPr lang="en-US" altLang="en-US" sz="2400" b="1" i="1">
                <a:solidFill>
                  <a:srgbClr val="0000CC"/>
                </a:solidFill>
              </a:rPr>
              <a:t>ó</a:t>
            </a:r>
            <a:r>
              <a:rPr lang="vi-VN" altLang="en-US" sz="2400" b="1" i="1">
                <a:solidFill>
                  <a:srgbClr val="0000CC"/>
                </a:solidFill>
              </a:rPr>
              <a:t> chấm, </a:t>
            </a:r>
            <a:r>
              <a:rPr lang="vi-VN" altLang="en-US" sz="2400" b="1" i="1">
                <a:solidFill>
                  <a:srgbClr val="FF0000"/>
                </a:solidFill>
              </a:rPr>
              <a:t>t</a:t>
            </a:r>
            <a:r>
              <a:rPr lang="vi-VN" altLang="en-US" sz="2400" b="1" i="1">
                <a:solidFill>
                  <a:srgbClr val="0000CC"/>
                </a:solidFill>
              </a:rPr>
              <a:t> (tờ) </a:t>
            </a:r>
            <a:r>
              <a:rPr lang="en-US" altLang="en-US" sz="2400" b="1" i="1">
                <a:solidFill>
                  <a:srgbClr val="0000CC"/>
                </a:solidFill>
              </a:rPr>
              <a:t>dài</a:t>
            </a:r>
            <a:r>
              <a:rPr lang="vi-VN" altLang="en-US" sz="2400" b="1" i="1">
                <a:solidFill>
                  <a:srgbClr val="0000CC"/>
                </a:solidFill>
              </a:rPr>
              <a:t> </a:t>
            </a:r>
            <a:r>
              <a:rPr lang="en-US" altLang="en-US" sz="2400" b="1" i="1">
                <a:solidFill>
                  <a:srgbClr val="0000CC"/>
                </a:solidFill>
              </a:rPr>
              <a:t>có</a:t>
            </a:r>
            <a:r>
              <a:rPr lang="vi-VN" altLang="en-US" sz="2400" b="1" i="1">
                <a:solidFill>
                  <a:srgbClr val="0000CC"/>
                </a:solidFill>
              </a:rPr>
              <a:t> ngang;</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FF0000"/>
                </a:solidFill>
              </a:rPr>
              <a:t>e,</a:t>
            </a:r>
            <a:r>
              <a:rPr lang="en-US" altLang="en-US" sz="2400" b="1" i="1">
                <a:solidFill>
                  <a:srgbClr val="FF0000"/>
                </a:solidFill>
              </a:rPr>
              <a:t> ê</a:t>
            </a:r>
            <a:r>
              <a:rPr lang="vi-VN" altLang="en-US" sz="2400" b="1" i="1">
                <a:solidFill>
                  <a:srgbClr val="FF0000"/>
                </a:solidFill>
              </a:rPr>
              <a:t> , l</a:t>
            </a:r>
            <a:r>
              <a:rPr lang="vi-VN" altLang="en-US" sz="2400" b="1" i="1">
                <a:solidFill>
                  <a:srgbClr val="0000CC"/>
                </a:solidFill>
              </a:rPr>
              <a:t> (lờ) cũng một </a:t>
            </a:r>
            <a:r>
              <a:rPr lang="en-US" altLang="en-US" sz="2400" b="1" i="1">
                <a:solidFill>
                  <a:srgbClr val="0000CC"/>
                </a:solidFill>
              </a:rPr>
              <a:t>loài</a:t>
            </a:r>
            <a:r>
              <a:rPr lang="vi-VN" altLang="en-US" sz="2400" b="1" i="1">
                <a:solidFill>
                  <a:srgbClr val="0000CC"/>
                </a:solidFill>
              </a:rPr>
              <a:t>.</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0000CC"/>
                </a:solidFill>
              </a:rPr>
              <a:t> </a:t>
            </a:r>
            <a:r>
              <a:rPr lang="en-US" altLang="en-US" sz="2400" b="1" i="1">
                <a:solidFill>
                  <a:srgbClr val="FF0000"/>
                </a:solidFill>
              </a:rPr>
              <a:t>ê</a:t>
            </a:r>
            <a:r>
              <a:rPr lang="en-US" altLang="en-US" sz="2400" b="1" i="1">
                <a:solidFill>
                  <a:srgbClr val="0000CC"/>
                </a:solidFill>
              </a:rPr>
              <a:t> đ</a:t>
            </a:r>
            <a:r>
              <a:rPr lang="vi-VN" altLang="en-US" sz="2400" b="1" i="1">
                <a:solidFill>
                  <a:srgbClr val="0000CC"/>
                </a:solidFill>
              </a:rPr>
              <a:t>ội </a:t>
            </a:r>
            <a:r>
              <a:rPr lang="en-US" altLang="en-US" sz="2400" b="1" i="1">
                <a:solidFill>
                  <a:srgbClr val="0000CC"/>
                </a:solidFill>
              </a:rPr>
              <a:t>nón chóp</a:t>
            </a:r>
            <a:r>
              <a:rPr lang="vi-VN" altLang="en-US" sz="2400" b="1" i="1">
                <a:solidFill>
                  <a:srgbClr val="0000CC"/>
                </a:solidFill>
              </a:rPr>
              <a:t>, </a:t>
            </a:r>
            <a:r>
              <a:rPr lang="vi-VN" altLang="en-US" sz="2400" b="1" i="1">
                <a:solidFill>
                  <a:srgbClr val="FF0000"/>
                </a:solidFill>
              </a:rPr>
              <a:t>l</a:t>
            </a:r>
            <a:r>
              <a:rPr lang="vi-VN" altLang="en-US" sz="2400" b="1" i="1">
                <a:solidFill>
                  <a:srgbClr val="0000CC"/>
                </a:solidFill>
              </a:rPr>
              <a:t> (lờ) </a:t>
            </a:r>
            <a:r>
              <a:rPr lang="en-US" altLang="en-US" sz="2400" b="1" i="1">
                <a:solidFill>
                  <a:srgbClr val="0000CC"/>
                </a:solidFill>
              </a:rPr>
              <a:t>dài thân hơn</a:t>
            </a:r>
            <a:r>
              <a:rPr lang="vi-VN" altLang="en-US" sz="2400" b="1" i="1">
                <a:solidFill>
                  <a:srgbClr val="0000CC"/>
                </a:solidFill>
              </a:rPr>
              <a:t>;</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FF0000"/>
                </a:solidFill>
              </a:rPr>
              <a:t>o</a:t>
            </a:r>
            <a:r>
              <a:rPr lang="vi-VN" altLang="en-US" sz="2400" b="1" i="1">
                <a:solidFill>
                  <a:srgbClr val="0000CC"/>
                </a:solidFill>
              </a:rPr>
              <a:t> tr</a:t>
            </a:r>
            <a:r>
              <a:rPr lang="en-US" altLang="en-US" sz="2400" b="1" i="1">
                <a:solidFill>
                  <a:srgbClr val="0000CC"/>
                </a:solidFill>
              </a:rPr>
              <a:t>ò</a:t>
            </a:r>
            <a:r>
              <a:rPr lang="vi-VN" altLang="en-US" sz="2400" b="1" i="1">
                <a:solidFill>
                  <a:srgbClr val="0000CC"/>
                </a:solidFill>
              </a:rPr>
              <a:t>n nh</a:t>
            </a:r>
            <a:r>
              <a:rPr lang="en-US" altLang="en-US" sz="2400" b="1" i="1">
                <a:solidFill>
                  <a:srgbClr val="0000CC"/>
                </a:solidFill>
              </a:rPr>
              <a:t>ư</a:t>
            </a:r>
            <a:r>
              <a:rPr lang="vi-VN" altLang="en-US" sz="2400" b="1" i="1">
                <a:solidFill>
                  <a:srgbClr val="0000CC"/>
                </a:solidFill>
              </a:rPr>
              <a:t> quả trứng g</a:t>
            </a:r>
            <a:r>
              <a:rPr lang="en-US" altLang="en-US" sz="2400" b="1" i="1">
                <a:solidFill>
                  <a:srgbClr val="0000CC"/>
                </a:solidFill>
              </a:rPr>
              <a:t>à</a:t>
            </a:r>
            <a:r>
              <a:rPr lang="vi-VN" altLang="en-US" sz="2400" b="1" i="1">
                <a:solidFill>
                  <a:srgbClr val="0000CC"/>
                </a:solidFill>
              </a:rPr>
              <a:t>.</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en-US" altLang="en-US" sz="2400" b="1" i="1">
                <a:solidFill>
                  <a:srgbClr val="FF0000"/>
                </a:solidFill>
              </a:rPr>
              <a:t>ô </a:t>
            </a:r>
            <a:r>
              <a:rPr lang="vi-VN" altLang="en-US" sz="2400" b="1" i="1">
                <a:solidFill>
                  <a:srgbClr val="0000CC"/>
                </a:solidFill>
              </a:rPr>
              <a:t>th</a:t>
            </a:r>
            <a:r>
              <a:rPr lang="en-US" altLang="en-US" sz="2400" b="1" i="1">
                <a:solidFill>
                  <a:srgbClr val="0000CC"/>
                </a:solidFill>
              </a:rPr>
              <a:t>ời</a:t>
            </a:r>
            <a:r>
              <a:rPr lang="vi-VN" altLang="en-US" sz="2400" b="1" i="1">
                <a:solidFill>
                  <a:srgbClr val="0000CC"/>
                </a:solidFill>
              </a:rPr>
              <a:t> </a:t>
            </a:r>
            <a:r>
              <a:rPr lang="en-US" altLang="en-US" sz="2400" b="1" i="1">
                <a:solidFill>
                  <a:srgbClr val="0000CC"/>
                </a:solidFill>
              </a:rPr>
              <a:t>đ</a:t>
            </a:r>
            <a:r>
              <a:rPr lang="vi-VN" altLang="en-US" sz="2400" b="1" i="1">
                <a:solidFill>
                  <a:srgbClr val="0000CC"/>
                </a:solidFill>
              </a:rPr>
              <a:t>ội mũ, </a:t>
            </a:r>
            <a:r>
              <a:rPr lang="en-US" altLang="en-US" sz="2400" b="1" i="1">
                <a:solidFill>
                  <a:srgbClr val="FF0000"/>
                </a:solidFill>
              </a:rPr>
              <a:t>ơ</a:t>
            </a:r>
            <a:r>
              <a:rPr lang="vi-VN" altLang="en-US" sz="2400" b="1" i="1">
                <a:solidFill>
                  <a:srgbClr val="FF0000"/>
                </a:solidFill>
              </a:rPr>
              <a:t> </a:t>
            </a:r>
            <a:r>
              <a:rPr lang="vi-VN" altLang="en-US" sz="2400" b="1" i="1">
                <a:solidFill>
                  <a:srgbClr val="0000CC"/>
                </a:solidFill>
              </a:rPr>
              <a:t>thời th</a:t>
            </a:r>
            <a:r>
              <a:rPr lang="en-US" altLang="en-US" sz="2400" b="1" i="1">
                <a:solidFill>
                  <a:srgbClr val="0000CC"/>
                </a:solidFill>
              </a:rPr>
              <a:t>êm râu</a:t>
            </a:r>
            <a:r>
              <a:rPr lang="vi-VN" altLang="en-US" sz="2400" b="1" i="1">
                <a:solidFill>
                  <a:srgbClr val="0000CC"/>
                </a:solidFill>
              </a:rPr>
              <a:t>.</a:t>
            </a:r>
            <a:endParaRPr lang="en-US" altLang="en-US" sz="2400" b="1" i="1">
              <a:solidFill>
                <a:srgbClr val="0000CC"/>
              </a:solidFill>
            </a:endParaRPr>
          </a:p>
          <a:p>
            <a:pPr eaLnBrk="1" hangingPunct="1">
              <a:spcBef>
                <a:spcPct val="0"/>
              </a:spcBef>
              <a:buClrTx/>
              <a:buSzTx/>
              <a:buFontTx/>
              <a:buNone/>
            </a:pPr>
            <a:r>
              <a:rPr lang="en-US" altLang="en-US" sz="2400" b="1" i="1">
                <a:solidFill>
                  <a:srgbClr val="0000CC"/>
                </a:solidFill>
              </a:rPr>
              <a:t>Chữ </a:t>
            </a:r>
            <a:r>
              <a:rPr lang="en-US" altLang="en-US" sz="2400" b="1" i="1">
                <a:solidFill>
                  <a:srgbClr val="FF0000"/>
                </a:solidFill>
              </a:rPr>
              <a:t>a</a:t>
            </a:r>
            <a:r>
              <a:rPr lang="en-US" altLang="en-US" sz="2400" b="1" i="1">
                <a:solidFill>
                  <a:srgbClr val="0000CC"/>
                </a:solidFill>
              </a:rPr>
              <a:t> thêm cái móc câu bên mình”…</a:t>
            </a:r>
          </a:p>
        </p:txBody>
      </p:sp>
    </p:spTree>
    <p:extLst>
      <p:ext uri="{BB962C8B-B14F-4D97-AF65-F5344CB8AC3E}">
        <p14:creationId xmlns:p14="http://schemas.microsoft.com/office/powerpoint/2010/main" val="331703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343400" y="0"/>
            <a:ext cx="4800600" cy="518160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5"/>
          <p:cNvSpPr>
            <a:spLocks noChangeArrowheads="1"/>
          </p:cNvSpPr>
          <p:nvPr/>
        </p:nvSpPr>
        <p:spPr bwMode="auto">
          <a:xfrm>
            <a:off x="3048000" y="5257800"/>
            <a:ext cx="345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ts val="1625"/>
              </a:spcBef>
              <a:buClrTx/>
              <a:buSzPct val="100000"/>
              <a:buFontTx/>
              <a:buNone/>
            </a:pPr>
            <a:r>
              <a:rPr lang="en-US" altLang="en-US" sz="2400" b="1" i="1">
                <a:solidFill>
                  <a:srgbClr val="0000FF"/>
                </a:solidFill>
              </a:rPr>
              <a:t>Lớp bình dân học vụ</a:t>
            </a:r>
          </a:p>
        </p:txBody>
      </p:sp>
      <p:sp>
        <p:nvSpPr>
          <p:cNvPr id="196616" name="Rectangle 8"/>
          <p:cNvSpPr>
            <a:spLocks noChangeArrowheads="1"/>
          </p:cNvSpPr>
          <p:nvPr/>
        </p:nvSpPr>
        <p:spPr bwMode="auto">
          <a:xfrm>
            <a:off x="609600" y="5791200"/>
            <a:ext cx="7620000" cy="519113"/>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ts val="1625"/>
              </a:spcBef>
              <a:buClrTx/>
              <a:buSzPct val="100000"/>
              <a:buFontTx/>
              <a:buNone/>
            </a:pPr>
            <a:r>
              <a:rPr lang="en-US" altLang="en-US" sz="2800">
                <a:solidFill>
                  <a:srgbClr val="0000FF"/>
                </a:solidFill>
              </a:rPr>
              <a:t> </a:t>
            </a:r>
            <a:r>
              <a:rPr lang="en-US" altLang="en-US" sz="2800">
                <a:solidFill>
                  <a:schemeClr val="hlink"/>
                </a:solidFill>
              </a:rPr>
              <a:t>Quan sát hình ảnh và rút ra nhận xét về lớp học?</a:t>
            </a:r>
          </a:p>
        </p:txBody>
      </p:sp>
      <p:pic>
        <p:nvPicPr>
          <p:cNvPr id="36869" name="Picture 9" descr="BH xem mot lop h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17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ox(in)">
                                      <p:cBhvr>
                                        <p:cTn id="7" dur="500"/>
                                        <p:tgtEl>
                                          <p:spTgt spid="36869"/>
                                        </p:tgtEl>
                                      </p:cBhvr>
                                    </p:animEffect>
                                  </p:childTnLst>
                                </p:cTn>
                              </p:par>
                            </p:childTnLst>
                          </p:cTn>
                        </p:par>
                        <p:par>
                          <p:cTn id="8" fill="hold" nodeType="afterGroup">
                            <p:stCondLst>
                              <p:cond delay="500"/>
                            </p:stCondLst>
                            <p:childTnLst>
                              <p:par>
                                <p:cTn id="9" presetID="13" presetClass="entr" presetSubtype="16" fill="hold" nodeType="afterEffect">
                                  <p:stCondLst>
                                    <p:cond delay="0"/>
                                  </p:stCondLst>
                                  <p:childTnLst>
                                    <p:set>
                                      <p:cBhvr>
                                        <p:cTn id="10" dur="1" fill="hold">
                                          <p:stCondLst>
                                            <p:cond delay="0"/>
                                          </p:stCondLst>
                                        </p:cTn>
                                        <p:tgtEl>
                                          <p:spTgt spid="196612"/>
                                        </p:tgtEl>
                                        <p:attrNameLst>
                                          <p:attrName>style.visibility</p:attrName>
                                        </p:attrNameLst>
                                      </p:cBhvr>
                                      <p:to>
                                        <p:strVal val="visible"/>
                                      </p:to>
                                    </p:set>
                                    <p:animEffect transition="in" filter="plus(in)">
                                      <p:cBhvr>
                                        <p:cTn id="11" dur="2000"/>
                                        <p:tgtEl>
                                          <p:spTgt spid="196612"/>
                                        </p:tgtEl>
                                      </p:cBhvr>
                                    </p:animEffect>
                                  </p:childTnLst>
                                </p:cTn>
                              </p:par>
                            </p:childTnLst>
                          </p:cTn>
                        </p:par>
                        <p:par>
                          <p:cTn id="12" fill="hold" nodeType="afterGroup">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box(in)">
                                      <p:cBhvr>
                                        <p:cTn id="15" dur="500"/>
                                        <p:tgtEl>
                                          <p:spTgt spid="368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6616"/>
                                        </p:tgtEl>
                                        <p:attrNameLst>
                                          <p:attrName>style.visibility</p:attrName>
                                        </p:attrNameLst>
                                      </p:cBhvr>
                                      <p:to>
                                        <p:strVal val="visible"/>
                                      </p:to>
                                    </p:set>
                                    <p:animEffect transition="in" filter="fade">
                                      <p:cBhvr>
                                        <p:cTn id="20" dur="2000"/>
                                        <p:tgtEl>
                                          <p:spTgt spid="196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1966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endParaRPr lang="vi-VN"/>
          </a:p>
        </p:txBody>
      </p:sp>
      <p:sp>
        <p:nvSpPr>
          <p:cNvPr id="163843" name="Rectangle 3"/>
          <p:cNvSpPr>
            <a:spLocks noGrp="1" noChangeArrowheads="1"/>
          </p:cNvSpPr>
          <p:nvPr>
            <p:ph type="body" idx="1"/>
          </p:nvPr>
        </p:nvSpPr>
        <p:spPr/>
        <p:txBody>
          <a:bodyPr/>
          <a:lstStyle/>
          <a:p>
            <a:pPr eaLnBrk="1" hangingPunct="1">
              <a:defRPr/>
            </a:pPr>
            <a:endParaRPr lang="vi-VN"/>
          </a:p>
        </p:txBody>
      </p:sp>
      <p:grpSp>
        <p:nvGrpSpPr>
          <p:cNvPr id="163844" name="Group 4"/>
          <p:cNvGrpSpPr>
            <a:grpSpLocks/>
          </p:cNvGrpSpPr>
          <p:nvPr/>
        </p:nvGrpSpPr>
        <p:grpSpPr bwMode="auto">
          <a:xfrm>
            <a:off x="228600" y="0"/>
            <a:ext cx="8682038" cy="6491288"/>
            <a:chOff x="144" y="96"/>
            <a:chExt cx="5469" cy="4089"/>
          </a:xfrm>
        </p:grpSpPr>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6"/>
              <a:ext cx="5469" cy="3773"/>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Text Box 6"/>
            <p:cNvSpPr txBox="1">
              <a:spLocks noChangeArrowheads="1"/>
            </p:cNvSpPr>
            <p:nvPr/>
          </p:nvSpPr>
          <p:spPr bwMode="auto">
            <a:xfrm>
              <a:off x="240" y="3896"/>
              <a:ext cx="5325"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ts val="1500"/>
                </a:spcBef>
                <a:buClrTx/>
                <a:buSzPct val="100000"/>
                <a:buFontTx/>
                <a:buNone/>
              </a:pPr>
              <a:r>
                <a:rPr lang="en-US" altLang="en-US" sz="2400">
                  <a:solidFill>
                    <a:srgbClr val="0000FF"/>
                  </a:solidFill>
                  <a:cs typeface="Times New Roman" panose="02020603050405020304" pitchFamily="18" charset="0"/>
                </a:rPr>
                <a:t>        </a:t>
              </a:r>
              <a:r>
                <a:rPr lang="en-US" altLang="en-US" sz="2400" b="1" i="1">
                  <a:solidFill>
                    <a:srgbClr val="0000FF"/>
                  </a:solidFill>
                  <a:cs typeface="Times New Roman" panose="02020603050405020304" pitchFamily="18" charset="0"/>
                </a:rPr>
                <a:t>Phát động phong trào chống nạn thất học ở Hà Nội 1945</a:t>
              </a:r>
            </a:p>
          </p:txBody>
        </p:sp>
      </p:grpSp>
    </p:spTree>
    <p:extLst>
      <p:ext uri="{BB962C8B-B14F-4D97-AF65-F5344CB8AC3E}">
        <p14:creationId xmlns:p14="http://schemas.microsoft.com/office/powerpoint/2010/main" val="3589866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163844"/>
                                        </p:tgtEl>
                                        <p:attrNameLst>
                                          <p:attrName>style.visibility</p:attrName>
                                        </p:attrNameLst>
                                      </p:cBhvr>
                                      <p:to>
                                        <p:strVal val="visible"/>
                                      </p:to>
                                    </p:set>
                                    <p:animEffect transition="in" filter="checkerboard(across)">
                                      <p:cBhvr additive="repl">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 xmlns:a16="http://schemas.microsoft.com/office/drawing/2014/main" id="{14AB771E-C285-48EA-B612-881E5F03B4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22225"/>
            <a:ext cx="662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5">
            <a:extLst>
              <a:ext uri="{FF2B5EF4-FFF2-40B4-BE49-F238E27FC236}">
                <a16:creationId xmlns="" xmlns:a16="http://schemas.microsoft.com/office/drawing/2014/main" id="{1FD88F40-AAA4-4EBE-BB68-FF18B0740F41}"/>
              </a:ext>
            </a:extLst>
          </p:cNvPr>
          <p:cNvSpPr>
            <a:spLocks noChangeShapeType="1"/>
          </p:cNvSpPr>
          <p:nvPr/>
        </p:nvSpPr>
        <p:spPr bwMode="auto">
          <a:xfrm>
            <a:off x="1809750" y="3398838"/>
            <a:ext cx="3867150" cy="36512"/>
          </a:xfrm>
          <a:prstGeom prst="line">
            <a:avLst/>
          </a:prstGeom>
          <a:noFill/>
          <a:ln w="34920" cap="sq">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72" name="Rectangle 84">
            <a:extLst>
              <a:ext uri="{FF2B5EF4-FFF2-40B4-BE49-F238E27FC236}">
                <a16:creationId xmlns="" xmlns:a16="http://schemas.microsoft.com/office/drawing/2014/main" id="{865908A9-10D5-4DAB-84F9-4525223DA632}"/>
              </a:ext>
            </a:extLst>
          </p:cNvPr>
          <p:cNvSpPr>
            <a:spLocks noChangeArrowheads="1"/>
          </p:cNvSpPr>
          <p:nvPr/>
        </p:nvSpPr>
        <p:spPr bwMode="auto">
          <a:xfrm>
            <a:off x="2667000" y="13716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vi-VN" altLang="en-US" sz="1800">
                <a:solidFill>
                  <a:srgbClr val="FFFF00"/>
                </a:solidFill>
              </a:rPr>
              <a:t>HÀ NỘI</a:t>
            </a:r>
          </a:p>
        </p:txBody>
      </p:sp>
      <p:sp>
        <p:nvSpPr>
          <p:cNvPr id="8" name="Rectangle 52">
            <a:extLst>
              <a:ext uri="{FF2B5EF4-FFF2-40B4-BE49-F238E27FC236}">
                <a16:creationId xmlns="" xmlns:a16="http://schemas.microsoft.com/office/drawing/2014/main" id="{3E3AFE34-D986-4177-9BFD-959759C251FD}"/>
              </a:ext>
            </a:extLst>
          </p:cNvPr>
          <p:cNvSpPr>
            <a:spLocks noChangeArrowheads="1"/>
          </p:cNvSpPr>
          <p:nvPr/>
        </p:nvSpPr>
        <p:spPr bwMode="auto">
          <a:xfrm>
            <a:off x="4448175" y="30765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1600">
                <a:solidFill>
                  <a:srgbClr val="2D2DB9"/>
                </a:solidFill>
              </a:rPr>
              <a:t>HUẾ</a:t>
            </a:r>
          </a:p>
        </p:txBody>
      </p:sp>
      <p:sp>
        <p:nvSpPr>
          <p:cNvPr id="9" name="Rectangle 53">
            <a:extLst>
              <a:ext uri="{FF2B5EF4-FFF2-40B4-BE49-F238E27FC236}">
                <a16:creationId xmlns="" xmlns:a16="http://schemas.microsoft.com/office/drawing/2014/main" id="{8AF89362-CB4A-4D3F-BF16-75744735FBB5}"/>
              </a:ext>
            </a:extLst>
          </p:cNvPr>
          <p:cNvSpPr>
            <a:spLocks noChangeArrowheads="1"/>
          </p:cNvSpPr>
          <p:nvPr/>
        </p:nvSpPr>
        <p:spPr bwMode="auto">
          <a:xfrm>
            <a:off x="4686300" y="3429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1600">
                <a:solidFill>
                  <a:srgbClr val="2D2DB9"/>
                </a:solidFill>
              </a:rPr>
              <a:t>ĐÀ NẴNG</a:t>
            </a:r>
          </a:p>
        </p:txBody>
      </p:sp>
      <p:sp>
        <p:nvSpPr>
          <p:cNvPr id="10" name="Freeform 88">
            <a:extLst>
              <a:ext uri="{FF2B5EF4-FFF2-40B4-BE49-F238E27FC236}">
                <a16:creationId xmlns="" xmlns:a16="http://schemas.microsoft.com/office/drawing/2014/main" id="{6E5EE141-9AEA-4FEC-8AF9-83FD21014D1A}"/>
              </a:ext>
            </a:extLst>
          </p:cNvPr>
          <p:cNvSpPr>
            <a:spLocks noChangeArrowheads="1"/>
          </p:cNvSpPr>
          <p:nvPr/>
        </p:nvSpPr>
        <p:spPr bwMode="auto">
          <a:xfrm rot="11700000" flipH="1">
            <a:off x="3667125" y="477838"/>
            <a:ext cx="838200" cy="914400"/>
          </a:xfrm>
          <a:custGeom>
            <a:avLst/>
            <a:gdLst>
              <a:gd name="T0" fmla="*/ 0 w 200"/>
              <a:gd name="T1" fmla="*/ 2147483646 h 291"/>
              <a:gd name="T2" fmla="*/ 2147483646 w 200"/>
              <a:gd name="T3" fmla="*/ 2147483646 h 291"/>
              <a:gd name="T4" fmla="*/ 2147483646 w 200"/>
              <a:gd name="T5" fmla="*/ 2147483646 h 291"/>
              <a:gd name="T6" fmla="*/ 2147483646 w 200"/>
              <a:gd name="T7" fmla="*/ 2147483646 h 291"/>
              <a:gd name="T8" fmla="*/ 2147483646 w 200"/>
              <a:gd name="T9" fmla="*/ 2147483646 h 291"/>
              <a:gd name="T10" fmla="*/ 2147483646 w 200"/>
              <a:gd name="T11" fmla="*/ 2147483646 h 291"/>
              <a:gd name="T12" fmla="*/ 2147483646 w 200"/>
              <a:gd name="T13" fmla="*/ 2147483646 h 291"/>
              <a:gd name="T14" fmla="*/ 2147483646 w 200"/>
              <a:gd name="T15" fmla="*/ 2147483646 h 291"/>
              <a:gd name="T16" fmla="*/ 2147483646 w 200"/>
              <a:gd name="T17" fmla="*/ 2147483646 h 291"/>
              <a:gd name="T18" fmla="*/ 2147483646 w 200"/>
              <a:gd name="T19" fmla="*/ 2147483646 h 291"/>
              <a:gd name="T20" fmla="*/ 2147483646 w 200"/>
              <a:gd name="T21" fmla="*/ 0 h 291"/>
              <a:gd name="T22" fmla="*/ 2147483646 w 200"/>
              <a:gd name="T23" fmla="*/ 2147483646 h 291"/>
              <a:gd name="T24" fmla="*/ 0 w 20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0000"/>
          </a:solidFill>
          <a:ln w="38160" cap="flat">
            <a:solidFill>
              <a:srgbClr val="008000"/>
            </a:solidFill>
            <a:round/>
            <a:headEnd/>
            <a:tailEnd/>
          </a:ln>
        </p:spPr>
        <p:txBody>
          <a:bodyPr wrap="none" anchor="ctr"/>
          <a:lstStyle/>
          <a:p>
            <a:endParaRPr lang="en-US"/>
          </a:p>
        </p:txBody>
      </p:sp>
      <p:sp>
        <p:nvSpPr>
          <p:cNvPr id="11" name="Freeform 87">
            <a:extLst>
              <a:ext uri="{FF2B5EF4-FFF2-40B4-BE49-F238E27FC236}">
                <a16:creationId xmlns="" xmlns:a16="http://schemas.microsoft.com/office/drawing/2014/main" id="{2DB34809-91C9-478B-8019-4E705BFF54B8}"/>
              </a:ext>
            </a:extLst>
          </p:cNvPr>
          <p:cNvSpPr>
            <a:spLocks noChangeArrowheads="1"/>
          </p:cNvSpPr>
          <p:nvPr/>
        </p:nvSpPr>
        <p:spPr bwMode="auto">
          <a:xfrm rot="16320000" flipH="1">
            <a:off x="3656012" y="5565776"/>
            <a:ext cx="1146175" cy="800100"/>
          </a:xfrm>
          <a:custGeom>
            <a:avLst/>
            <a:gdLst>
              <a:gd name="T0" fmla="*/ 0 w 200"/>
              <a:gd name="T1" fmla="*/ 2147483646 h 291"/>
              <a:gd name="T2" fmla="*/ 2147483646 w 200"/>
              <a:gd name="T3" fmla="*/ 2147483646 h 291"/>
              <a:gd name="T4" fmla="*/ 2147483646 w 200"/>
              <a:gd name="T5" fmla="*/ 2147483646 h 291"/>
              <a:gd name="T6" fmla="*/ 2147483646 w 200"/>
              <a:gd name="T7" fmla="*/ 2147483646 h 291"/>
              <a:gd name="T8" fmla="*/ 2147483646 w 200"/>
              <a:gd name="T9" fmla="*/ 2147483646 h 291"/>
              <a:gd name="T10" fmla="*/ 2147483646 w 200"/>
              <a:gd name="T11" fmla="*/ 2147483646 h 291"/>
              <a:gd name="T12" fmla="*/ 2147483646 w 200"/>
              <a:gd name="T13" fmla="*/ 2147483646 h 291"/>
              <a:gd name="T14" fmla="*/ 2147483646 w 200"/>
              <a:gd name="T15" fmla="*/ 2147483646 h 291"/>
              <a:gd name="T16" fmla="*/ 2147483646 w 200"/>
              <a:gd name="T17" fmla="*/ 2147483646 h 291"/>
              <a:gd name="T18" fmla="*/ 2147483646 w 200"/>
              <a:gd name="T19" fmla="*/ 2147483646 h 291"/>
              <a:gd name="T20" fmla="*/ 2147483646 w 200"/>
              <a:gd name="T21" fmla="*/ 0 h 291"/>
              <a:gd name="T22" fmla="*/ 2147483646 w 200"/>
              <a:gd name="T23" fmla="*/ 2147483646 h 291"/>
              <a:gd name="T24" fmla="*/ 0 w 20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6800"/>
          </a:solidFill>
          <a:ln w="38160" cap="flat">
            <a:solidFill>
              <a:srgbClr val="008000"/>
            </a:solidFill>
            <a:round/>
            <a:headEnd/>
            <a:tailEnd/>
          </a:ln>
        </p:spPr>
        <p:txBody>
          <a:bodyPr wrap="none" anchor="ctr"/>
          <a:lstStyle/>
          <a:p>
            <a:endParaRPr lang="en-US"/>
          </a:p>
        </p:txBody>
      </p:sp>
      <p:sp>
        <p:nvSpPr>
          <p:cNvPr id="12" name="Rectangle 11">
            <a:extLst>
              <a:ext uri="{FF2B5EF4-FFF2-40B4-BE49-F238E27FC236}">
                <a16:creationId xmlns="" xmlns:a16="http://schemas.microsoft.com/office/drawing/2014/main" id="{CF98387B-9C68-47C3-9DA0-46C6FE8B777A}"/>
              </a:ext>
            </a:extLst>
          </p:cNvPr>
          <p:cNvSpPr/>
          <p:nvPr/>
        </p:nvSpPr>
        <p:spPr>
          <a:xfrm>
            <a:off x="4670425" y="6053138"/>
            <a:ext cx="2614613" cy="522287"/>
          </a:xfrm>
          <a:prstGeom prst="rect">
            <a:avLst/>
          </a:prstGeom>
          <a:solidFill>
            <a:schemeClr val="accent1">
              <a:lumMod val="20000"/>
              <a:lumOff val="80000"/>
            </a:schemeClr>
          </a:solidFill>
        </p:spPr>
        <p:txBody>
          <a:bodyPr wrap="none">
            <a:spAutoFit/>
          </a:bodyPr>
          <a:lstStyle/>
          <a:p>
            <a:pPr algn="ctr">
              <a:buSzPct val="100000"/>
            </a:pPr>
            <a:r>
              <a:rPr lang="en-US" altLang="en-US">
                <a:solidFill>
                  <a:schemeClr val="tx1"/>
                </a:solidFill>
              </a:rPr>
              <a:t>1 vạn quân Anh</a:t>
            </a:r>
          </a:p>
        </p:txBody>
      </p:sp>
      <p:sp>
        <p:nvSpPr>
          <p:cNvPr id="13" name="Rectangle 12">
            <a:extLst>
              <a:ext uri="{FF2B5EF4-FFF2-40B4-BE49-F238E27FC236}">
                <a16:creationId xmlns="" xmlns:a16="http://schemas.microsoft.com/office/drawing/2014/main" id="{EFD4E7FC-C1C5-4A1B-BC1C-C100AB29F9D7}"/>
              </a:ext>
            </a:extLst>
          </p:cNvPr>
          <p:cNvSpPr/>
          <p:nvPr/>
        </p:nvSpPr>
        <p:spPr>
          <a:xfrm>
            <a:off x="3697288" y="14288"/>
            <a:ext cx="3178175" cy="522287"/>
          </a:xfrm>
          <a:prstGeom prst="rect">
            <a:avLst/>
          </a:prstGeom>
          <a:solidFill>
            <a:schemeClr val="accent1">
              <a:lumMod val="20000"/>
              <a:lumOff val="80000"/>
            </a:schemeClr>
          </a:solidFill>
        </p:spPr>
        <p:txBody>
          <a:bodyPr wrap="none">
            <a:spAutoFit/>
          </a:bodyPr>
          <a:lstStyle/>
          <a:p>
            <a:pPr algn="ctr">
              <a:buSzPct val="100000"/>
            </a:pPr>
            <a:r>
              <a:rPr lang="en-US" altLang="en-US">
                <a:solidFill>
                  <a:schemeClr val="tx1"/>
                </a:solidFill>
              </a:rPr>
              <a:t>20 vạn quân Tưởng</a:t>
            </a:r>
          </a:p>
        </p:txBody>
      </p:sp>
      <p:sp>
        <p:nvSpPr>
          <p:cNvPr id="14" name="AutoShape 91">
            <a:extLst>
              <a:ext uri="{FF2B5EF4-FFF2-40B4-BE49-F238E27FC236}">
                <a16:creationId xmlns="" xmlns:a16="http://schemas.microsoft.com/office/drawing/2014/main" id="{7C334BFA-BCF6-4F6E-B8E5-E5549B280CDE}"/>
              </a:ext>
            </a:extLst>
          </p:cNvPr>
          <p:cNvSpPr>
            <a:spLocks/>
          </p:cNvSpPr>
          <p:nvPr/>
        </p:nvSpPr>
        <p:spPr bwMode="auto">
          <a:xfrm>
            <a:off x="900113" y="647700"/>
            <a:ext cx="762000" cy="6019800"/>
          </a:xfrm>
          <a:prstGeom prst="leftBrace">
            <a:avLst>
              <a:gd name="adj1" fmla="val 65833"/>
              <a:gd name="adj2" fmla="val 50000"/>
            </a:avLst>
          </a:prstGeom>
          <a:noFill/>
          <a:ln w="9360" cap="sq">
            <a:solidFill>
              <a:srgbClr val="000000"/>
            </a:solidFill>
            <a:miter lim="800000"/>
            <a:headEnd/>
            <a:tailEnd/>
          </a:ln>
          <a:scene3d>
            <a:camera prst="legacyObliqueRight"/>
            <a:lightRig rig="legacyHarsh3" dir="t"/>
          </a:scene3d>
          <a:sp3d extrusionH="100000" prstMaterial="legacyMatte">
            <a:bevelT w="13500" h="13500" prst="angle"/>
            <a:bevelB w="13500" h="13500" prst="angle"/>
            <a:extrusionClr>
              <a:srgbClr val="663300"/>
            </a:extrusionClr>
            <a:contourClr>
              <a:srgbClr val="000000"/>
            </a:contourClr>
          </a:sp3d>
          <a:extLst>
            <a:ext uri="{909E8E84-426E-40DD-AFC4-6F175D3DCCD1}">
              <a14:hiddenFill xmlns:a14="http://schemas.microsoft.com/office/drawing/2010/main">
                <a:solidFill>
                  <a:srgbClr val="FFFFFF"/>
                </a:solidFill>
              </a14:hiddenFill>
            </a:ext>
          </a:extLst>
        </p:spPr>
        <p:txBody>
          <a:bodyPr wrap="none" anchor="ctr">
            <a:flatTx/>
          </a:bodyPr>
          <a:lstStyle/>
          <a:p>
            <a:pPr>
              <a:buClr>
                <a:srgbClr val="000000"/>
              </a:buClr>
              <a:buSzPct val="100000"/>
              <a:buFont typeface="Times New Roman" panose="02020603050405020304" pitchFamily="18" charset="0"/>
              <a:buNone/>
            </a:pPr>
            <a:endParaRPr lang="en-US" altLang="en-US"/>
          </a:p>
        </p:txBody>
      </p:sp>
      <p:sp>
        <p:nvSpPr>
          <p:cNvPr id="15" name="Text Box 92">
            <a:extLst>
              <a:ext uri="{FF2B5EF4-FFF2-40B4-BE49-F238E27FC236}">
                <a16:creationId xmlns="" xmlns:a16="http://schemas.microsoft.com/office/drawing/2014/main" id="{66F5CDC9-6791-413E-A97B-3E0C09591961}"/>
              </a:ext>
            </a:extLst>
          </p:cNvPr>
          <p:cNvSpPr txBox="1">
            <a:spLocks noChangeArrowheads="1"/>
          </p:cNvSpPr>
          <p:nvPr/>
        </p:nvSpPr>
        <p:spPr bwMode="auto">
          <a:xfrm>
            <a:off x="1298575" y="2901950"/>
            <a:ext cx="21272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a:solidFill>
                  <a:srgbClr val="000000"/>
                </a:solidFill>
              </a:rPr>
              <a:t>hơn 6 vạn</a:t>
            </a:r>
          </a:p>
          <a:p>
            <a:pPr>
              <a:buClrTx/>
            </a:pPr>
            <a:r>
              <a:rPr lang="en-US" altLang="en-US">
                <a:solidFill>
                  <a:srgbClr val="000000"/>
                </a:solidFill>
              </a:rPr>
              <a:t>Quân Nhật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repeatCount="3000" fill="hold" nodeType="afterEffect">
                                  <p:stCondLst>
                                    <p:cond delay="0"/>
                                  </p:stCondLst>
                                  <p:childTnLst>
                                    <p:animScale>
                                      <p:cBhvr additive="repl">
                                        <p:cTn id="6" dur="1000" fill="hold"/>
                                        <p:tgtEl>
                                          <p:spTgt spid="6"/>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69875"/>
            <a:ext cx="8229600" cy="1423988"/>
          </a:xfrm>
        </p:spPr>
        <p:txBody>
          <a:bodyPr lIns="90000" tIns="46800" rIns="90000" bIns="46800"/>
          <a:lstStyle/>
          <a:p>
            <a:pPr eaLnBrk="1" hangingPunct="1">
              <a:defRPr/>
            </a:pPr>
            <a:endParaRPr lang="vi-VN"/>
          </a:p>
        </p:txBody>
      </p:sp>
      <p:sp>
        <p:nvSpPr>
          <p:cNvPr id="228355" name="Rectangle 3"/>
          <p:cNvSpPr>
            <a:spLocks noGrp="1" noChangeArrowheads="1"/>
          </p:cNvSpPr>
          <p:nvPr>
            <p:ph type="body" idx="1"/>
          </p:nvPr>
        </p:nvSpPr>
        <p:spPr>
          <a:xfrm>
            <a:off x="457200" y="1600200"/>
            <a:ext cx="8229600" cy="4797425"/>
          </a:xfrm>
        </p:spPr>
        <p:txBody>
          <a:bodyPr lIns="90000" tIns="46800" rIns="90000" bIns="46800"/>
          <a:lstStyle/>
          <a:p>
            <a:pPr eaLnBrk="1" hangingPunct="1">
              <a:defRPr/>
            </a:pPr>
            <a:endParaRPr lang="vi-VN"/>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8358" name="Rectangle 6"/>
          <p:cNvSpPr>
            <a:spLocks noChangeArrowheads="1"/>
          </p:cNvSpPr>
          <p:nvPr/>
        </p:nvSpPr>
        <p:spPr bwMode="auto">
          <a:xfrm>
            <a:off x="1219200" y="1600200"/>
            <a:ext cx="6934200" cy="3110724"/>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Tx/>
              <a:buSzPct val="100000"/>
              <a:buFontTx/>
              <a:buNone/>
            </a:pPr>
            <a:endParaRPr lang="en-US" altLang="en-US" sz="2800">
              <a:solidFill>
                <a:srgbClr val="000000"/>
              </a:solidFill>
              <a:latin typeface="+mj-lt"/>
              <a:cs typeface="Arial" panose="020B0604020202020204" pitchFamily="34" charset="0"/>
            </a:endParaRPr>
          </a:p>
          <a:p>
            <a:pPr algn="just">
              <a:spcBef>
                <a:spcPct val="0"/>
              </a:spcBef>
              <a:buClrTx/>
              <a:buSzPct val="100000"/>
              <a:buFontTx/>
              <a:buNone/>
            </a:pPr>
            <a:r>
              <a:rPr lang="en-US" altLang="en-US" sz="2800">
                <a:solidFill>
                  <a:srgbClr val="3333CC"/>
                </a:solidFill>
                <a:latin typeface="+mj-lt"/>
                <a:cs typeface="Arial" panose="020B0604020202020204" pitchFamily="34" charset="0"/>
              </a:rPr>
              <a:t>“</a:t>
            </a:r>
            <a:r>
              <a:rPr lang="en-US" altLang="en-US" sz="2800" i="1">
                <a:solidFill>
                  <a:srgbClr val="3333CC"/>
                </a:solidFill>
                <a:latin typeface="+mj-lt"/>
                <a:cs typeface="Arial" panose="020B0604020202020204" pitchFamily="34" charset="0"/>
              </a:rPr>
              <a:t>Non sông Việt Nam có trở nên tươi đẹp hay không, dân tộc Việt Nam có bước tới đài vinh quang để sánh vai các cường quốc năm châu được hay  không, chính  là nhờ </a:t>
            </a:r>
            <a:r>
              <a:rPr lang="en-US" altLang="en-US" sz="2800" i="1" u="sng">
                <a:solidFill>
                  <a:srgbClr val="FF0000"/>
                </a:solidFill>
                <a:latin typeface="+mj-lt"/>
                <a:cs typeface="Arial" panose="020B0604020202020204" pitchFamily="34" charset="0"/>
              </a:rPr>
              <a:t>một phần lớn ở công học tập</a:t>
            </a:r>
            <a:r>
              <a:rPr lang="en-US" altLang="en-US" sz="2800" i="1">
                <a:solidFill>
                  <a:srgbClr val="3333CC"/>
                </a:solidFill>
                <a:latin typeface="+mj-lt"/>
                <a:cs typeface="Arial" panose="020B0604020202020204" pitchFamily="34" charset="0"/>
              </a:rPr>
              <a:t> của các em”</a:t>
            </a:r>
            <a:r>
              <a:rPr lang="en-US" altLang="en-US" sz="2800">
                <a:solidFill>
                  <a:srgbClr val="000000"/>
                </a:solidFill>
                <a:latin typeface="+mj-lt"/>
                <a:cs typeface="Arial" panose="020B0604020202020204" pitchFamily="34" charset="0"/>
              </a:rPr>
              <a:t> .</a:t>
            </a:r>
          </a:p>
          <a:p>
            <a:pPr algn="just">
              <a:spcBef>
                <a:spcPct val="0"/>
              </a:spcBef>
              <a:buClrTx/>
              <a:buSzPct val="100000"/>
              <a:buFontTx/>
              <a:buNone/>
            </a:pPr>
            <a:r>
              <a:rPr lang="en-US" altLang="en-US" sz="2800">
                <a:solidFill>
                  <a:srgbClr val="000000"/>
                </a:solidFill>
                <a:latin typeface="+mj-lt"/>
                <a:cs typeface="Arial" panose="020B0604020202020204" pitchFamily="34" charset="0"/>
              </a:rPr>
              <a:t>                                 </a:t>
            </a:r>
            <a:r>
              <a:rPr lang="en-US" altLang="en-US" sz="2800">
                <a:solidFill>
                  <a:srgbClr val="3333CC"/>
                </a:solidFill>
                <a:latin typeface="+mj-lt"/>
                <a:cs typeface="Arial" panose="020B0604020202020204" pitchFamily="34" charset="0"/>
              </a:rPr>
              <a:t>(Hồ Chí Minh)</a:t>
            </a:r>
          </a:p>
        </p:txBody>
      </p:sp>
      <p:sp>
        <p:nvSpPr>
          <p:cNvPr id="53255" name="Rectangle 7"/>
          <p:cNvSpPr>
            <a:spLocks noChangeArrowheads="1"/>
          </p:cNvSpPr>
          <p:nvPr/>
        </p:nvSpPr>
        <p:spPr bwMode="auto">
          <a:xfrm>
            <a:off x="0" y="533400"/>
            <a:ext cx="8686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Tx/>
              <a:buSzPct val="100000"/>
              <a:buFontTx/>
              <a:buNone/>
            </a:pPr>
            <a:r>
              <a:rPr lang="en-US" altLang="en-US" sz="3600">
                <a:solidFill>
                  <a:srgbClr val="FF0066"/>
                </a:solidFill>
                <a:cs typeface="Times New Roman" panose="02020603050405020304" pitchFamily="18" charset="0"/>
              </a:rPr>
              <a:t>              </a:t>
            </a:r>
          </a:p>
        </p:txBody>
      </p:sp>
      <p:sp>
        <p:nvSpPr>
          <p:cNvPr id="228360" name="Rectangle 8"/>
          <p:cNvSpPr>
            <a:spLocks noChangeArrowheads="1"/>
          </p:cNvSpPr>
          <p:nvPr/>
        </p:nvSpPr>
        <p:spPr bwMode="auto">
          <a:xfrm>
            <a:off x="1219200" y="6096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800" b="1"/>
              <a:t>Trích thư gửi các cháu học sinh</a:t>
            </a:r>
          </a:p>
          <a:p>
            <a:pPr>
              <a:spcBef>
                <a:spcPct val="0"/>
              </a:spcBef>
              <a:buClrTx/>
              <a:buSzTx/>
              <a:buFontTx/>
              <a:buNone/>
            </a:pPr>
            <a:r>
              <a:rPr lang="en-US" altLang="en-US" sz="2800" b="1"/>
              <a:t>	    nhân ngày khai trường 9-1945:</a:t>
            </a:r>
          </a:p>
        </p:txBody>
      </p:sp>
    </p:spTree>
    <p:extLst>
      <p:ext uri="{BB962C8B-B14F-4D97-AF65-F5344CB8AC3E}">
        <p14:creationId xmlns:p14="http://schemas.microsoft.com/office/powerpoint/2010/main" val="4506297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8360"/>
                                        </p:tgtEl>
                                        <p:attrNameLst>
                                          <p:attrName>style.visibility</p:attrName>
                                        </p:attrNameLst>
                                      </p:cBhvr>
                                      <p:to>
                                        <p:strVal val="visible"/>
                                      </p:to>
                                    </p:set>
                                    <p:animEffect transition="in" filter="blinds(horizontal)">
                                      <p:cBhvr>
                                        <p:cTn id="7" dur="500"/>
                                        <p:tgtEl>
                                          <p:spTgt spid="228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28358"/>
                                        </p:tgtEl>
                                        <p:attrNameLst>
                                          <p:attrName>style.visibility</p:attrName>
                                        </p:attrNameLst>
                                      </p:cBhvr>
                                      <p:to>
                                        <p:strVal val="visible"/>
                                      </p:to>
                                    </p:set>
                                    <p:animEffect transition="in" filter="plus(in)">
                                      <p:cBhvr>
                                        <p:cTn id="12" dur="20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animBg="1"/>
      <p:bldP spid="2283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endParaRPr lang="vi-VN"/>
          </a:p>
        </p:txBody>
      </p:sp>
      <p:pic>
        <p:nvPicPr>
          <p:cNvPr id="195588"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533400"/>
            <a:ext cx="4419600" cy="5334000"/>
          </a:xfrm>
          <a:noFill/>
          <a:ln w="9360" cap="sq">
            <a:solidFill>
              <a:srgbClr val="000000"/>
            </a:solidFill>
            <a:miter lim="800000"/>
            <a:headEnd/>
            <a:tailEnd/>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4267200" cy="5334000"/>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90" name="Rectangle 6"/>
          <p:cNvSpPr>
            <a:spLocks noChangeArrowheads="1"/>
          </p:cNvSpPr>
          <p:nvPr/>
        </p:nvSpPr>
        <p:spPr bwMode="auto">
          <a:xfrm>
            <a:off x="2590800" y="5943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ts val="1500"/>
              </a:spcBef>
              <a:buClrTx/>
              <a:buSzPct val="100000"/>
              <a:buFontTx/>
              <a:buNone/>
            </a:pPr>
            <a:r>
              <a:rPr lang="en-US" altLang="en-US" sz="2400" b="1" i="1">
                <a:solidFill>
                  <a:srgbClr val="0000FF"/>
                </a:solidFill>
              </a:rPr>
              <a:t>Bác Hồ thăm lớp bình dân học vụ</a:t>
            </a:r>
          </a:p>
        </p:txBody>
      </p:sp>
    </p:spTree>
    <p:extLst>
      <p:ext uri="{BB962C8B-B14F-4D97-AF65-F5344CB8AC3E}">
        <p14:creationId xmlns:p14="http://schemas.microsoft.com/office/powerpoint/2010/main" val="297513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fade">
                                      <p:cBhvr>
                                        <p:cTn id="7" dur="20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5589"/>
                                        </p:tgtEl>
                                        <p:attrNameLst>
                                          <p:attrName>style.visibility</p:attrName>
                                        </p:attrNameLst>
                                      </p:cBhvr>
                                      <p:to>
                                        <p:strVal val="visible"/>
                                      </p:to>
                                    </p:set>
                                    <p:animEffect transition="in" filter="fade">
                                      <p:cBhvr>
                                        <p:cTn id="12" dur="2000"/>
                                        <p:tgtEl>
                                          <p:spTgt spid="1955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5590">
                                            <p:txEl>
                                              <p:pRg st="0" end="0"/>
                                            </p:txEl>
                                          </p:spTgt>
                                        </p:tgtEl>
                                        <p:attrNameLst>
                                          <p:attrName>style.visibility</p:attrName>
                                        </p:attrNameLst>
                                      </p:cBhvr>
                                      <p:to>
                                        <p:strVal val="visible"/>
                                      </p:to>
                                    </p:set>
                                    <p:animEffect transition="in" filter="blinds(horizontal)">
                                      <p:cBhvr>
                                        <p:cTn id="17" dur="500"/>
                                        <p:tgtEl>
                                          <p:spTgt spid="195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ph/>
          </p:nvPr>
        </p:nvGraphicFramePr>
        <p:xfrm>
          <a:off x="457200" y="277813"/>
          <a:ext cx="8382000" cy="5197346"/>
        </p:xfrm>
        <a:graphic>
          <a:graphicData uri="http://schemas.openxmlformats.org/drawingml/2006/table">
            <a:tbl>
              <a:tblPr/>
              <a:tblGrid>
                <a:gridCol w="1809750"/>
                <a:gridCol w="4362450"/>
                <a:gridCol w="2209800"/>
              </a:tblGrid>
              <a:tr h="4079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1962479">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đói</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752600">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dốt</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55559">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Khó khăn về tài chính</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21880" name="Text Box 24"/>
          <p:cNvSpPr txBox="1">
            <a:spLocks noChangeArrowheads="1"/>
          </p:cNvSpPr>
          <p:nvPr/>
        </p:nvSpPr>
        <p:spPr bwMode="auto">
          <a:xfrm>
            <a:off x="2489200" y="762000"/>
            <a:ext cx="38908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a:t>- Lập hũ gạo cứu đói, tổ chức </a:t>
            </a:r>
          </a:p>
          <a:p>
            <a:r>
              <a:rPr lang="en-US" altLang="en-US" sz="2400"/>
              <a:t>“Ngày đồng tâm”, kêu gọi </a:t>
            </a:r>
          </a:p>
          <a:p>
            <a:r>
              <a:rPr lang="en-US" altLang="en-US" sz="2400"/>
              <a:t>nhường cơm sẻ áo</a:t>
            </a:r>
          </a:p>
        </p:txBody>
      </p:sp>
      <p:sp>
        <p:nvSpPr>
          <p:cNvPr id="56345"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4" name="TextBox 23"/>
          <p:cNvSpPr txBox="1">
            <a:spLocks noChangeArrowheads="1"/>
          </p:cNvSpPr>
          <p:nvPr/>
        </p:nvSpPr>
        <p:spPr bwMode="auto">
          <a:xfrm>
            <a:off x="2514600" y="1828800"/>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cs typeface="Times New Roman" panose="02020603050405020304" pitchFamily="18" charset="0"/>
              </a:rPr>
              <a:t>- Tăng gia sản xuất, chia ruộng đất cho nông dân.</a:t>
            </a:r>
          </a:p>
        </p:txBody>
      </p:sp>
      <p:sp>
        <p:nvSpPr>
          <p:cNvPr id="56347"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 name="Rectangle 10"/>
          <p:cNvSpPr>
            <a:spLocks noChangeArrowheads="1"/>
          </p:cNvSpPr>
          <p:nvPr/>
        </p:nvSpPr>
        <p:spPr bwMode="auto">
          <a:xfrm>
            <a:off x="6785810" y="1295400"/>
            <a:ext cx="190098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a:cs typeface="Times New Roman" panose="02020603050405020304" pitchFamily="18" charset="0"/>
              </a:rPr>
              <a:t>- Nạn đói được đẩy lùi.</a:t>
            </a:r>
          </a:p>
        </p:txBody>
      </p:sp>
      <p:sp>
        <p:nvSpPr>
          <p:cNvPr id="56349"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1" name="Rectangle 8"/>
          <p:cNvSpPr>
            <a:spLocks noChangeArrowheads="1"/>
          </p:cNvSpPr>
          <p:nvPr/>
        </p:nvSpPr>
        <p:spPr bwMode="auto">
          <a:xfrm>
            <a:off x="2362200" y="2743200"/>
            <a:ext cx="4175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buClrTx/>
              <a:buSzTx/>
              <a:buFontTx/>
              <a:buChar char="-"/>
            </a:pPr>
            <a:r>
              <a:rPr lang="en-US" altLang="en-US" sz="2400" i="1">
                <a:cs typeface="Times New Roman" panose="02020603050405020304" pitchFamily="18" charset="0"/>
              </a:rPr>
              <a:t> 8/9/1945, thành lập “Nha bình dân học vụ”, xóa nạn mù chữ.</a:t>
            </a:r>
          </a:p>
        </p:txBody>
      </p:sp>
      <p:sp>
        <p:nvSpPr>
          <p:cNvPr id="56351"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56352"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5" name="TextBox 24"/>
          <p:cNvSpPr txBox="1">
            <a:spLocks noChangeArrowheads="1"/>
          </p:cNvSpPr>
          <p:nvPr/>
        </p:nvSpPr>
        <p:spPr bwMode="auto">
          <a:xfrm>
            <a:off x="2362200" y="3505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i="1">
                <a:cs typeface="Times New Roman" panose="02020603050405020304" pitchFamily="18" charset="0"/>
              </a:rPr>
              <a:t> - Đổi mới nội dung, phương pháp giáo dục. </a:t>
            </a:r>
          </a:p>
        </p:txBody>
      </p:sp>
      <p:sp>
        <p:nvSpPr>
          <p:cNvPr id="56354"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3" name="Rectangle 7"/>
          <p:cNvSpPr>
            <a:spLocks noChangeArrowheads="1"/>
          </p:cNvSpPr>
          <p:nvPr/>
        </p:nvSpPr>
        <p:spPr bwMode="auto">
          <a:xfrm>
            <a:off x="6629400" y="2895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buClrTx/>
              <a:buSzTx/>
              <a:buFontTx/>
              <a:buNone/>
            </a:pPr>
            <a:r>
              <a:rPr lang="en-US" altLang="en-US" sz="2400" i="1">
                <a:solidFill>
                  <a:srgbClr val="0000CC"/>
                </a:solidFill>
                <a:cs typeface="Times New Roman" panose="02020603050405020304" pitchFamily="18" charset="0"/>
              </a:rPr>
              <a:t>- Hơn 2,5 triệu người biết đọc biết viết</a:t>
            </a:r>
          </a:p>
        </p:txBody>
      </p:sp>
    </p:spTree>
    <p:extLst>
      <p:ext uri="{BB962C8B-B14F-4D97-AF65-F5344CB8AC3E}">
        <p14:creationId xmlns:p14="http://schemas.microsoft.com/office/powerpoint/2010/main" val="1125097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1880"/>
                                        </p:tgtEl>
                                        <p:attrNameLst>
                                          <p:attrName>style.visibility</p:attrName>
                                        </p:attrNameLst>
                                      </p:cBhvr>
                                      <p:to>
                                        <p:strVal val="visible"/>
                                      </p:to>
                                    </p:set>
                                    <p:animEffect transition="in" filter="blinds(horizontal)">
                                      <p:cBhvr>
                                        <p:cTn id="7" dur="500"/>
                                        <p:tgtEl>
                                          <p:spTgt spid="1218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ox(in)">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0" grpId="0"/>
      <p:bldP spid="24" grpId="0"/>
      <p:bldP spid="9" grpId="0"/>
      <p:bldP spid="11" grpId="0"/>
      <p:bldP spid="25"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5943600"/>
            <a:ext cx="8229600" cy="685800"/>
          </a:xfrm>
          <a:extLst>
            <a:ext uri="{91240B29-F687-4F45-9708-019B960494DF}">
              <a14:hiddenLine xmlns:a14="http://schemas.microsoft.com/office/drawing/2010/main" w="9525" cap="flat">
                <a:solidFill>
                  <a:srgbClr val="3465AF"/>
                </a:solidFill>
                <a:round/>
                <a:headEnd/>
                <a:tailEnd/>
              </a14:hiddenLine>
            </a:ext>
          </a:extLst>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solidFill>
                  <a:srgbClr val="0000FF"/>
                </a:solidFill>
                <a:effectLst/>
              </a:rPr>
              <a:t>Khai mạc “Tuần lễ vàng” tại Hà Nội (1945)</a:t>
            </a:r>
          </a:p>
        </p:txBody>
      </p:sp>
      <p:pic>
        <p:nvPicPr>
          <p:cNvPr id="200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505825" cy="5745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6600"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81400"/>
            <a:ext cx="6705600"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10" name="Text Box 6"/>
          <p:cNvSpPr txBox="1">
            <a:spLocks noChangeArrowheads="1"/>
          </p:cNvSpPr>
          <p:nvPr/>
        </p:nvSpPr>
        <p:spPr bwMode="auto">
          <a:xfrm>
            <a:off x="7086600" y="1066800"/>
            <a:ext cx="2057400" cy="4108450"/>
          </a:xfrm>
          <a:prstGeom prst="rect">
            <a:avLst/>
          </a:prstGeom>
          <a:solidFill>
            <a:schemeClr val="bg1"/>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Tx/>
              <a:buSzPct val="100000"/>
              <a:buFontTx/>
              <a:buNone/>
            </a:pPr>
            <a:r>
              <a:rPr lang="en-US" altLang="en-US" sz="2400">
                <a:solidFill>
                  <a:srgbClr val="000000"/>
                </a:solidFill>
                <a:cs typeface="Times New Roman" panose="02020603050405020304" pitchFamily="18" charset="0"/>
              </a:rPr>
              <a:t>KẾT QUẢ</a:t>
            </a:r>
          </a:p>
          <a:p>
            <a:pPr>
              <a:spcBef>
                <a:spcPct val="0"/>
              </a:spcBef>
              <a:buClrTx/>
              <a:buSzPct val="100000"/>
              <a:buFontTx/>
              <a:buNone/>
            </a:pPr>
            <a:r>
              <a:rPr lang="en-US" altLang="en-US" sz="2400">
                <a:solidFill>
                  <a:srgbClr val="0000FF"/>
                </a:solidFill>
                <a:cs typeface="Times New Roman" panose="02020603050405020304" pitchFamily="18" charset="0"/>
              </a:rPr>
              <a:t> Nhân dân ủng hộ được </a:t>
            </a:r>
            <a:r>
              <a:rPr lang="en-US" altLang="en-US" sz="2400">
                <a:solidFill>
                  <a:srgbClr val="FF0000"/>
                </a:solidFill>
                <a:cs typeface="Times New Roman" panose="02020603050405020304" pitchFamily="18" charset="0"/>
              </a:rPr>
              <a:t>370 kg vàng</a:t>
            </a:r>
            <a:r>
              <a:rPr lang="en-US" altLang="en-US" sz="2400">
                <a:solidFill>
                  <a:srgbClr val="0000FF"/>
                </a:solidFill>
                <a:cs typeface="Times New Roman" panose="02020603050405020304" pitchFamily="18" charset="0"/>
              </a:rPr>
              <a:t> và </a:t>
            </a:r>
            <a:r>
              <a:rPr lang="en-US" altLang="en-US" sz="2400">
                <a:solidFill>
                  <a:srgbClr val="CC0000"/>
                </a:solidFill>
                <a:cs typeface="Times New Roman" panose="02020603050405020304" pitchFamily="18" charset="0"/>
              </a:rPr>
              <a:t>20 triệu đồng</a:t>
            </a:r>
            <a:r>
              <a:rPr lang="en-US" altLang="en-US" sz="2400">
                <a:solidFill>
                  <a:srgbClr val="FF0000"/>
                </a:solidFill>
                <a:cs typeface="Times New Roman" panose="02020603050405020304" pitchFamily="18" charset="0"/>
              </a:rPr>
              <a:t> </a:t>
            </a:r>
            <a:r>
              <a:rPr lang="en-US" altLang="en-US" sz="2400">
                <a:solidFill>
                  <a:srgbClr val="0000FF"/>
                </a:solidFill>
                <a:cs typeface="Times New Roman" panose="02020603050405020304" pitchFamily="18" charset="0"/>
              </a:rPr>
              <a:t>trong “Quỹ độc lập”, </a:t>
            </a:r>
            <a:r>
              <a:rPr lang="en-US" altLang="en-US" sz="2400">
                <a:solidFill>
                  <a:srgbClr val="CC0000"/>
                </a:solidFill>
                <a:cs typeface="Times New Roman" panose="02020603050405020304" pitchFamily="18" charset="0"/>
              </a:rPr>
              <a:t>40 triệu đồng</a:t>
            </a:r>
            <a:r>
              <a:rPr lang="en-US" altLang="en-US" sz="2400">
                <a:solidFill>
                  <a:srgbClr val="0000FF"/>
                </a:solidFill>
                <a:cs typeface="Times New Roman" panose="02020603050405020304" pitchFamily="18" charset="0"/>
              </a:rPr>
              <a:t> trong “Quỹ đảm phụ quốc phòng”</a:t>
            </a:r>
          </a:p>
        </p:txBody>
      </p:sp>
    </p:spTree>
    <p:extLst>
      <p:ext uri="{BB962C8B-B14F-4D97-AF65-F5344CB8AC3E}">
        <p14:creationId xmlns:p14="http://schemas.microsoft.com/office/powerpoint/2010/main" val="4041249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200707"/>
                                        </p:tgtEl>
                                        <p:attrNameLst>
                                          <p:attrName>style.visibility</p:attrName>
                                        </p:attrNameLst>
                                      </p:cBhvr>
                                      <p:to>
                                        <p:strVal val="visible"/>
                                      </p:to>
                                    </p:set>
                                    <p:anim calcmode="lin" valueType="num">
                                      <p:cBhvr additive="repl">
                                        <p:cTn id="7" dur="500" fill="hold"/>
                                        <p:tgtEl>
                                          <p:spTgt spid="200707"/>
                                        </p:tgtEl>
                                        <p:attrNameLst>
                                          <p:attrName>ppt_x</p:attrName>
                                        </p:attrNameLst>
                                      </p:cBhvr>
                                      <p:tavLst>
                                        <p:tav>
                                          <p:val>
                                            <p:strVal val="#ppt_x"/>
                                          </p:val>
                                        </p:tav>
                                        <p:tav>
                                          <p:val>
                                            <p:strVal val="#ppt_x"/>
                                          </p:val>
                                        </p:tav>
                                      </p:tavLst>
                                    </p:anim>
                                    <p:anim calcmode="lin" valueType="num">
                                      <p:cBhvr additive="repl">
                                        <p:cTn id="8" dur="500" fill="hold"/>
                                        <p:tgtEl>
                                          <p:spTgt spid="200707"/>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additive="repl">
                                        <p:cTn id="12" dur="500"/>
                                        <p:tgtEl>
                                          <p:spTgt spid="200707"/>
                                        </p:tgtEl>
                                      </p:cBhvr>
                                    </p:animEffect>
                                    <p:set>
                                      <p:cBhvr additive="repl">
                                        <p:cTn id="13" dur="1" fill="hold">
                                          <p:stCondLst>
                                            <p:cond delay="499"/>
                                          </p:stCondLst>
                                        </p:cTn>
                                        <p:tgtEl>
                                          <p:spTgt spid="200707"/>
                                        </p:tgtEl>
                                        <p:attrNameLst>
                                          <p:attrName>style.visibility</p:attrName>
                                        </p:attrNameLst>
                                      </p:cBhvr>
                                      <p:to>
                                        <p:strVal val="hidden"/>
                                      </p:to>
                                    </p:set>
                                  </p:childTnLst>
                                </p:cTn>
                              </p:par>
                              <p:par>
                                <p:cTn id="14" presetID="4" presetClass="entr" presetSubtype="16" fill="hold" nodeType="withEffect">
                                  <p:stCondLst>
                                    <p:cond delay="0"/>
                                  </p:stCondLst>
                                  <p:childTnLst>
                                    <p:set>
                                      <p:cBhvr additive="repl">
                                        <p:cTn id="15" dur="1" fill="hold">
                                          <p:stCondLst>
                                            <p:cond delay="0"/>
                                          </p:stCondLst>
                                        </p:cTn>
                                        <p:tgtEl>
                                          <p:spTgt spid="200708"/>
                                        </p:tgtEl>
                                        <p:attrNameLst>
                                          <p:attrName>style.visibility</p:attrName>
                                        </p:attrNameLst>
                                      </p:cBhvr>
                                      <p:to>
                                        <p:strVal val="visible"/>
                                      </p:to>
                                    </p:set>
                                    <p:animEffect transition="in" filter="box(in)">
                                      <p:cBhvr additive="repl">
                                        <p:cTn id="16" dur="500"/>
                                        <p:tgtEl>
                                          <p:spTgt spid="200708"/>
                                        </p:tgtEl>
                                      </p:cBhvr>
                                    </p:animEffect>
                                  </p:childTnLst>
                                </p:cTn>
                              </p:par>
                              <p:par>
                                <p:cTn id="17" presetID="4" presetClass="entr" presetSubtype="16" fill="hold" nodeType="withEffect">
                                  <p:stCondLst>
                                    <p:cond delay="0"/>
                                  </p:stCondLst>
                                  <p:childTnLst>
                                    <p:set>
                                      <p:cBhvr additive="repl">
                                        <p:cTn id="18" dur="1" fill="hold">
                                          <p:stCondLst>
                                            <p:cond delay="0"/>
                                          </p:stCondLst>
                                        </p:cTn>
                                        <p:tgtEl>
                                          <p:spTgt spid="200709"/>
                                        </p:tgtEl>
                                        <p:attrNameLst>
                                          <p:attrName>style.visibility</p:attrName>
                                        </p:attrNameLst>
                                      </p:cBhvr>
                                      <p:to>
                                        <p:strVal val="visible"/>
                                      </p:to>
                                    </p:set>
                                    <p:animEffect transition="in" filter="box(in)">
                                      <p:cBhvr additive="repl">
                                        <p:cTn id="19" dur="500"/>
                                        <p:tgtEl>
                                          <p:spTgt spid="200709"/>
                                        </p:tgtEl>
                                      </p:cBhvr>
                                    </p:animEffect>
                                  </p:childTnLst>
                                </p:cTn>
                              </p:par>
                              <p:par>
                                <p:cTn id="20" presetID="2" presetClass="entr" presetSubtype="4" fill="hold" nodeType="withEffect">
                                  <p:stCondLst>
                                    <p:cond delay="0"/>
                                  </p:stCondLst>
                                  <p:childTnLst>
                                    <p:set>
                                      <p:cBhvr additive="repl">
                                        <p:cTn id="21" dur="1" fill="hold">
                                          <p:stCondLst>
                                            <p:cond delay="0"/>
                                          </p:stCondLst>
                                        </p:cTn>
                                        <p:tgtEl>
                                          <p:spTgt spid="200710"/>
                                        </p:tgtEl>
                                        <p:attrNameLst>
                                          <p:attrName>style.visibility</p:attrName>
                                        </p:attrNameLst>
                                      </p:cBhvr>
                                      <p:to>
                                        <p:strVal val="visible"/>
                                      </p:to>
                                    </p:set>
                                    <p:anim calcmode="lin" valueType="num">
                                      <p:cBhvr additive="repl">
                                        <p:cTn id="22" dur="500" fill="hold"/>
                                        <p:tgtEl>
                                          <p:spTgt spid="200710"/>
                                        </p:tgtEl>
                                        <p:attrNameLst>
                                          <p:attrName>ppt_x</p:attrName>
                                        </p:attrNameLst>
                                      </p:cBhvr>
                                      <p:tavLst>
                                        <p:tav>
                                          <p:val>
                                            <p:strVal val="#ppt_x"/>
                                          </p:val>
                                        </p:tav>
                                        <p:tav>
                                          <p:val>
                                            <p:strVal val="#ppt_x"/>
                                          </p:val>
                                        </p:tav>
                                      </p:tavLst>
                                    </p:anim>
                                    <p:anim calcmode="lin" valueType="num">
                                      <p:cBhvr additive="repl">
                                        <p:cTn id="23" dur="500" fill="hold"/>
                                        <p:tgtEl>
                                          <p:spTgt spid="200710"/>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5791200" y="1066800"/>
            <a:ext cx="23622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750"/>
              </a:spcBef>
              <a:buClrTx/>
              <a:buSzPct val="100000"/>
              <a:buFontTx/>
              <a:buNone/>
            </a:pPr>
            <a:r>
              <a:rPr lang="en-US" altLang="en-US" sz="2800">
                <a:solidFill>
                  <a:srgbClr val="0000FF"/>
                </a:solidFill>
                <a:cs typeface="Times New Roman" panose="02020603050405020304" pitchFamily="18" charset="0"/>
              </a:rPr>
              <a:t>Đồng tiền Việt Nam</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59080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8" y="152400"/>
            <a:ext cx="259080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048000"/>
            <a:ext cx="8077200" cy="3513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674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withEffect">
                                  <p:stCondLst>
                                    <p:cond delay="0"/>
                                  </p:stCondLst>
                                  <p:childTnLst>
                                    <p:set>
                                      <p:cBhvr additive="repl">
                                        <p:cTn id="6" dur="1" fill="hold">
                                          <p:stCondLst>
                                            <p:cond delay="0"/>
                                          </p:stCondLst>
                                        </p:cTn>
                                        <p:tgtEl>
                                          <p:spTgt spid="202754"/>
                                        </p:tgtEl>
                                        <p:attrNameLst>
                                          <p:attrName>style.visibility</p:attrName>
                                        </p:attrNameLst>
                                      </p:cBhvr>
                                      <p:to>
                                        <p:strVal val="visible"/>
                                      </p:to>
                                    </p:set>
                                    <p:animEffect transition="in" filter="wedge">
                                      <p:cBhvr additive="repl">
                                        <p:cTn id="7" dur="1000"/>
                                        <p:tgtEl>
                                          <p:spTgt spid="20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02757"/>
                                        </p:tgtEl>
                                        <p:attrNameLst>
                                          <p:attrName>style.visibility</p:attrName>
                                        </p:attrNameLst>
                                      </p:cBhvr>
                                      <p:to>
                                        <p:strVal val="visible"/>
                                      </p:to>
                                    </p:set>
                                    <p:animEffect transition="in" filter="wipe(left)">
                                      <p:cBhvr additive="repl">
                                        <p:cTn id="12" dur="5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252663"/>
            <a:ext cx="4267200"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4648200" cy="2236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133600"/>
            <a:ext cx="4648200" cy="242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4191000" cy="237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648200"/>
            <a:ext cx="4267200"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0"/>
            <a:ext cx="4724400"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08" name="Text Box 8"/>
          <p:cNvSpPr txBox="1">
            <a:spLocks noChangeArrowheads="1"/>
          </p:cNvSpPr>
          <p:nvPr/>
        </p:nvSpPr>
        <p:spPr bwMode="auto">
          <a:xfrm>
            <a:off x="228600" y="6248400"/>
            <a:ext cx="8915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ts val="1500"/>
              </a:spcBef>
              <a:buClrTx/>
              <a:buSzPct val="100000"/>
              <a:buFontTx/>
              <a:buNone/>
            </a:pPr>
            <a:r>
              <a:rPr lang="en-US" altLang="en-US" sz="2400">
                <a:solidFill>
                  <a:srgbClr val="0000FF"/>
                </a:solidFill>
                <a:cs typeface="Times New Roman" panose="02020603050405020304" pitchFamily="18" charset="0"/>
              </a:rPr>
              <a:t>Những đồng tiền đầu tiên của nước Việt Nam Dân Chủ Cộng Hòa</a:t>
            </a:r>
          </a:p>
        </p:txBody>
      </p:sp>
    </p:spTree>
    <p:extLst>
      <p:ext uri="{BB962C8B-B14F-4D97-AF65-F5344CB8AC3E}">
        <p14:creationId xmlns:p14="http://schemas.microsoft.com/office/powerpoint/2010/main" val="2160963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withEffect">
                                  <p:stCondLst>
                                    <p:cond delay="0"/>
                                  </p:stCondLst>
                                  <p:childTnLst>
                                    <p:set>
                                      <p:cBhvr additive="repl">
                                        <p:cTn id="6" dur="1" fill="hold">
                                          <p:stCondLst>
                                            <p:cond delay="0"/>
                                          </p:stCondLst>
                                        </p:cTn>
                                        <p:tgtEl>
                                          <p:spTgt spid="204805"/>
                                        </p:tgtEl>
                                        <p:attrNameLst>
                                          <p:attrName>style.visibility</p:attrName>
                                        </p:attrNameLst>
                                      </p:cBhvr>
                                      <p:to>
                                        <p:strVal val="visible"/>
                                      </p:to>
                                    </p:set>
                                    <p:animEffect transition="in" filter="fade">
                                      <p:cBhvr additive="repl">
                                        <p:cTn id="7" dur="2000"/>
                                        <p:tgtEl>
                                          <p:spTgt spid="204805"/>
                                        </p:tgtEl>
                                      </p:cBhvr>
                                    </p:animEffect>
                                    <p:anim calcmode="lin" valueType="num">
                                      <p:cBhvr additive="repl">
                                        <p:cTn id="8" dur="2000" fill="hold"/>
                                        <p:tgtEl>
                                          <p:spTgt spid="204805"/>
                                        </p:tgtEl>
                                        <p:attrNameLst>
                                          <p:attrName>r</p:attrName>
                                        </p:attrNameLst>
                                      </p:cBhvr>
                                      <p:tavLst>
                                        <p:tav>
                                          <p:val>
                                            <p:strVal val="720"/>
                                          </p:val>
                                        </p:tav>
                                        <p:tav>
                                          <p:val>
                                            <p:strVal val="0"/>
                                          </p:val>
                                        </p:tav>
                                      </p:tavLst>
                                    </p:anim>
                                    <p:anim calcmode="lin" valueType="num">
                                      <p:cBhvr additive="repl">
                                        <p:cTn id="9" dur="2000" fill="hold"/>
                                        <p:tgtEl>
                                          <p:spTgt spid="204805"/>
                                        </p:tgtEl>
                                        <p:attrNameLst>
                                          <p:attrName>ppt_h</p:attrName>
                                        </p:attrNameLst>
                                      </p:cBhvr>
                                      <p:tavLst>
                                        <p:tav>
                                          <p:val>
                                            <p:fltVal val="0"/>
                                          </p:val>
                                        </p:tav>
                                        <p:tav>
                                          <p:val>
                                            <p:strVal val="#ppt_h"/>
                                          </p:val>
                                        </p:tav>
                                      </p:tavLst>
                                    </p:anim>
                                    <p:anim calcmode="lin" valueType="num">
                                      <p:cBhvr additive="repl">
                                        <p:cTn id="10" dur="2000" fill="hold"/>
                                        <p:tgtEl>
                                          <p:spTgt spid="204805"/>
                                        </p:tgtEl>
                                        <p:attrNameLst>
                                          <p:attrName>ppt_w</p:attrName>
                                        </p:attrNameLst>
                                      </p:cBhvr>
                                      <p:tavLst>
                                        <p:tav>
                                          <p:val>
                                            <p:fltVal val="0"/>
                                          </p:val>
                                        </p:tav>
                                        <p:tav>
                                          <p:val>
                                            <p:strVal val="#ppt_w"/>
                                          </p:val>
                                        </p:tav>
                                      </p:tavLst>
                                    </p:anim>
                                  </p:childTnLst>
                                </p:cTn>
                              </p:par>
                              <p:par>
                                <p:cTn id="11" presetID="35" presetClass="entr" fill="hold" nodeType="withEffect">
                                  <p:stCondLst>
                                    <p:cond delay="0"/>
                                  </p:stCondLst>
                                  <p:childTnLst>
                                    <p:set>
                                      <p:cBhvr additive="repl">
                                        <p:cTn id="12" dur="1" fill="hold">
                                          <p:stCondLst>
                                            <p:cond delay="0"/>
                                          </p:stCondLst>
                                        </p:cTn>
                                        <p:tgtEl>
                                          <p:spTgt spid="204807"/>
                                        </p:tgtEl>
                                        <p:attrNameLst>
                                          <p:attrName>style.visibility</p:attrName>
                                        </p:attrNameLst>
                                      </p:cBhvr>
                                      <p:to>
                                        <p:strVal val="visible"/>
                                      </p:to>
                                    </p:set>
                                    <p:animEffect transition="in" filter="fade">
                                      <p:cBhvr additive="repl">
                                        <p:cTn id="13" dur="2000"/>
                                        <p:tgtEl>
                                          <p:spTgt spid="204807"/>
                                        </p:tgtEl>
                                      </p:cBhvr>
                                    </p:animEffect>
                                    <p:anim calcmode="lin" valueType="num">
                                      <p:cBhvr additive="repl">
                                        <p:cTn id="14" dur="2000" fill="hold"/>
                                        <p:tgtEl>
                                          <p:spTgt spid="204807"/>
                                        </p:tgtEl>
                                        <p:attrNameLst>
                                          <p:attrName>r</p:attrName>
                                        </p:attrNameLst>
                                      </p:cBhvr>
                                      <p:tavLst>
                                        <p:tav>
                                          <p:val>
                                            <p:strVal val="720"/>
                                          </p:val>
                                        </p:tav>
                                        <p:tav>
                                          <p:val>
                                            <p:strVal val="0"/>
                                          </p:val>
                                        </p:tav>
                                      </p:tavLst>
                                    </p:anim>
                                    <p:anim calcmode="lin" valueType="num">
                                      <p:cBhvr additive="repl">
                                        <p:cTn id="15" dur="2000" fill="hold"/>
                                        <p:tgtEl>
                                          <p:spTgt spid="204807"/>
                                        </p:tgtEl>
                                        <p:attrNameLst>
                                          <p:attrName>ppt_h</p:attrName>
                                        </p:attrNameLst>
                                      </p:cBhvr>
                                      <p:tavLst>
                                        <p:tav>
                                          <p:val>
                                            <p:fltVal val="0"/>
                                          </p:val>
                                        </p:tav>
                                        <p:tav>
                                          <p:val>
                                            <p:strVal val="#ppt_h"/>
                                          </p:val>
                                        </p:tav>
                                      </p:tavLst>
                                    </p:anim>
                                    <p:anim calcmode="lin" valueType="num">
                                      <p:cBhvr additive="repl">
                                        <p:cTn id="16" dur="2000" fill="hold"/>
                                        <p:tgtEl>
                                          <p:spTgt spid="204807"/>
                                        </p:tgtEl>
                                        <p:attrNameLst>
                                          <p:attrName>ppt_w</p:attrName>
                                        </p:attrNameLst>
                                      </p:cBhvr>
                                      <p:tavLst>
                                        <p:tav>
                                          <p:val>
                                            <p:fltVal val="0"/>
                                          </p:val>
                                        </p:tav>
                                        <p:tav>
                                          <p:val>
                                            <p:strVal val="#ppt_w"/>
                                          </p:val>
                                        </p:tav>
                                      </p:tavLst>
                                    </p:anim>
                                  </p:childTnLst>
                                </p:cTn>
                              </p:par>
                              <p:par>
                                <p:cTn id="17" presetID="35" presetClass="entr" fill="hold" nodeType="withEffect">
                                  <p:stCondLst>
                                    <p:cond delay="0"/>
                                  </p:stCondLst>
                                  <p:childTnLst>
                                    <p:set>
                                      <p:cBhvr additive="repl">
                                        <p:cTn id="18" dur="1" fill="hold">
                                          <p:stCondLst>
                                            <p:cond delay="0"/>
                                          </p:stCondLst>
                                        </p:cTn>
                                        <p:tgtEl>
                                          <p:spTgt spid="204802"/>
                                        </p:tgtEl>
                                        <p:attrNameLst>
                                          <p:attrName>style.visibility</p:attrName>
                                        </p:attrNameLst>
                                      </p:cBhvr>
                                      <p:to>
                                        <p:strVal val="visible"/>
                                      </p:to>
                                    </p:set>
                                    <p:animEffect transition="in" filter="fade">
                                      <p:cBhvr additive="repl">
                                        <p:cTn id="19" dur="2000"/>
                                        <p:tgtEl>
                                          <p:spTgt spid="204802"/>
                                        </p:tgtEl>
                                      </p:cBhvr>
                                    </p:animEffect>
                                    <p:anim calcmode="lin" valueType="num">
                                      <p:cBhvr additive="repl">
                                        <p:cTn id="20" dur="2000" fill="hold"/>
                                        <p:tgtEl>
                                          <p:spTgt spid="204802"/>
                                        </p:tgtEl>
                                        <p:attrNameLst>
                                          <p:attrName>r</p:attrName>
                                        </p:attrNameLst>
                                      </p:cBhvr>
                                      <p:tavLst>
                                        <p:tav>
                                          <p:val>
                                            <p:strVal val="720"/>
                                          </p:val>
                                        </p:tav>
                                        <p:tav>
                                          <p:val>
                                            <p:strVal val="0"/>
                                          </p:val>
                                        </p:tav>
                                      </p:tavLst>
                                    </p:anim>
                                    <p:anim calcmode="lin" valueType="num">
                                      <p:cBhvr additive="repl">
                                        <p:cTn id="21" dur="2000" fill="hold"/>
                                        <p:tgtEl>
                                          <p:spTgt spid="204802"/>
                                        </p:tgtEl>
                                        <p:attrNameLst>
                                          <p:attrName>ppt_h</p:attrName>
                                        </p:attrNameLst>
                                      </p:cBhvr>
                                      <p:tavLst>
                                        <p:tav>
                                          <p:val>
                                            <p:fltVal val="0"/>
                                          </p:val>
                                        </p:tav>
                                        <p:tav>
                                          <p:val>
                                            <p:strVal val="#ppt_h"/>
                                          </p:val>
                                        </p:tav>
                                      </p:tavLst>
                                    </p:anim>
                                    <p:anim calcmode="lin" valueType="num">
                                      <p:cBhvr additive="repl">
                                        <p:cTn id="22" dur="2000" fill="hold"/>
                                        <p:tgtEl>
                                          <p:spTgt spid="204802"/>
                                        </p:tgtEl>
                                        <p:attrNameLst>
                                          <p:attrName>ppt_w</p:attrName>
                                        </p:attrNameLst>
                                      </p:cBhvr>
                                      <p:tavLst>
                                        <p:tav>
                                          <p:val>
                                            <p:fltVal val="0"/>
                                          </p:val>
                                        </p:tav>
                                        <p:tav>
                                          <p:val>
                                            <p:strVal val="#ppt_w"/>
                                          </p:val>
                                        </p:tav>
                                      </p:tavLst>
                                    </p:anim>
                                  </p:childTnLst>
                                </p:cTn>
                              </p:par>
                              <p:par>
                                <p:cTn id="23" presetID="35" presetClass="entr" fill="hold" nodeType="withEffect">
                                  <p:stCondLst>
                                    <p:cond delay="0"/>
                                  </p:stCondLst>
                                  <p:childTnLst>
                                    <p:set>
                                      <p:cBhvr additive="repl">
                                        <p:cTn id="24" dur="1" fill="hold">
                                          <p:stCondLst>
                                            <p:cond delay="0"/>
                                          </p:stCondLst>
                                        </p:cTn>
                                        <p:tgtEl>
                                          <p:spTgt spid="204804"/>
                                        </p:tgtEl>
                                        <p:attrNameLst>
                                          <p:attrName>style.visibility</p:attrName>
                                        </p:attrNameLst>
                                      </p:cBhvr>
                                      <p:to>
                                        <p:strVal val="visible"/>
                                      </p:to>
                                    </p:set>
                                    <p:animEffect transition="in" filter="fade">
                                      <p:cBhvr additive="repl">
                                        <p:cTn id="25" dur="2000"/>
                                        <p:tgtEl>
                                          <p:spTgt spid="204804"/>
                                        </p:tgtEl>
                                      </p:cBhvr>
                                    </p:animEffect>
                                    <p:anim calcmode="lin" valueType="num">
                                      <p:cBhvr additive="repl">
                                        <p:cTn id="26" dur="2000" fill="hold"/>
                                        <p:tgtEl>
                                          <p:spTgt spid="204804"/>
                                        </p:tgtEl>
                                        <p:attrNameLst>
                                          <p:attrName>r</p:attrName>
                                        </p:attrNameLst>
                                      </p:cBhvr>
                                      <p:tavLst>
                                        <p:tav>
                                          <p:val>
                                            <p:strVal val="720"/>
                                          </p:val>
                                        </p:tav>
                                        <p:tav>
                                          <p:val>
                                            <p:strVal val="0"/>
                                          </p:val>
                                        </p:tav>
                                      </p:tavLst>
                                    </p:anim>
                                    <p:anim calcmode="lin" valueType="num">
                                      <p:cBhvr additive="repl">
                                        <p:cTn id="27" dur="2000" fill="hold"/>
                                        <p:tgtEl>
                                          <p:spTgt spid="204804"/>
                                        </p:tgtEl>
                                        <p:attrNameLst>
                                          <p:attrName>ppt_h</p:attrName>
                                        </p:attrNameLst>
                                      </p:cBhvr>
                                      <p:tavLst>
                                        <p:tav>
                                          <p:val>
                                            <p:fltVal val="0"/>
                                          </p:val>
                                        </p:tav>
                                        <p:tav>
                                          <p:val>
                                            <p:strVal val="#ppt_h"/>
                                          </p:val>
                                        </p:tav>
                                      </p:tavLst>
                                    </p:anim>
                                    <p:anim calcmode="lin" valueType="num">
                                      <p:cBhvr additive="repl">
                                        <p:cTn id="28" dur="2000" fill="hold"/>
                                        <p:tgtEl>
                                          <p:spTgt spid="204804"/>
                                        </p:tgtEl>
                                        <p:attrNameLst>
                                          <p:attrName>ppt_w</p:attrName>
                                        </p:attrNameLst>
                                      </p:cBhvr>
                                      <p:tavLst>
                                        <p:tav>
                                          <p:val>
                                            <p:fltVal val="0"/>
                                          </p:val>
                                        </p:tav>
                                        <p:tav>
                                          <p:val>
                                            <p:strVal val="#ppt_w"/>
                                          </p:val>
                                        </p:tav>
                                      </p:tavLst>
                                    </p:anim>
                                  </p:childTnLst>
                                </p:cTn>
                              </p:par>
                              <p:par>
                                <p:cTn id="29" presetID="35" presetClass="entr" fill="hold" nodeType="withEffect">
                                  <p:stCondLst>
                                    <p:cond delay="0"/>
                                  </p:stCondLst>
                                  <p:childTnLst>
                                    <p:set>
                                      <p:cBhvr additive="repl">
                                        <p:cTn id="30" dur="1" fill="hold">
                                          <p:stCondLst>
                                            <p:cond delay="0"/>
                                          </p:stCondLst>
                                        </p:cTn>
                                        <p:tgtEl>
                                          <p:spTgt spid="204806"/>
                                        </p:tgtEl>
                                        <p:attrNameLst>
                                          <p:attrName>style.visibility</p:attrName>
                                        </p:attrNameLst>
                                      </p:cBhvr>
                                      <p:to>
                                        <p:strVal val="visible"/>
                                      </p:to>
                                    </p:set>
                                    <p:animEffect transition="in" filter="fade">
                                      <p:cBhvr additive="repl">
                                        <p:cTn id="31" dur="2000"/>
                                        <p:tgtEl>
                                          <p:spTgt spid="204806"/>
                                        </p:tgtEl>
                                      </p:cBhvr>
                                    </p:animEffect>
                                    <p:anim calcmode="lin" valueType="num">
                                      <p:cBhvr additive="repl">
                                        <p:cTn id="32" dur="2000" fill="hold"/>
                                        <p:tgtEl>
                                          <p:spTgt spid="204806"/>
                                        </p:tgtEl>
                                        <p:attrNameLst>
                                          <p:attrName>r</p:attrName>
                                        </p:attrNameLst>
                                      </p:cBhvr>
                                      <p:tavLst>
                                        <p:tav>
                                          <p:val>
                                            <p:strVal val="720"/>
                                          </p:val>
                                        </p:tav>
                                        <p:tav>
                                          <p:val>
                                            <p:strVal val="0"/>
                                          </p:val>
                                        </p:tav>
                                      </p:tavLst>
                                    </p:anim>
                                    <p:anim calcmode="lin" valueType="num">
                                      <p:cBhvr additive="repl">
                                        <p:cTn id="33" dur="2000" fill="hold"/>
                                        <p:tgtEl>
                                          <p:spTgt spid="204806"/>
                                        </p:tgtEl>
                                        <p:attrNameLst>
                                          <p:attrName>ppt_h</p:attrName>
                                        </p:attrNameLst>
                                      </p:cBhvr>
                                      <p:tavLst>
                                        <p:tav>
                                          <p:val>
                                            <p:fltVal val="0"/>
                                          </p:val>
                                        </p:tav>
                                        <p:tav>
                                          <p:val>
                                            <p:strVal val="#ppt_h"/>
                                          </p:val>
                                        </p:tav>
                                      </p:tavLst>
                                    </p:anim>
                                    <p:anim calcmode="lin" valueType="num">
                                      <p:cBhvr additive="repl">
                                        <p:cTn id="34" dur="2000" fill="hold"/>
                                        <p:tgtEl>
                                          <p:spTgt spid="204806"/>
                                        </p:tgtEl>
                                        <p:attrNameLst>
                                          <p:attrName>ppt_w</p:attrName>
                                        </p:attrNameLst>
                                      </p:cBhvr>
                                      <p:tavLst>
                                        <p:tav>
                                          <p:val>
                                            <p:fltVal val="0"/>
                                          </p:val>
                                        </p:tav>
                                        <p:tav>
                                          <p:val>
                                            <p:strVal val="#ppt_w"/>
                                          </p:val>
                                        </p:tav>
                                      </p:tavLst>
                                    </p:anim>
                                  </p:childTnLst>
                                </p:cTn>
                              </p:par>
                              <p:par>
                                <p:cTn id="35" presetID="35" presetClass="entr" fill="hold" nodeType="withEffect">
                                  <p:stCondLst>
                                    <p:cond delay="0"/>
                                  </p:stCondLst>
                                  <p:childTnLst>
                                    <p:set>
                                      <p:cBhvr additive="repl">
                                        <p:cTn id="36" dur="1" fill="hold">
                                          <p:stCondLst>
                                            <p:cond delay="0"/>
                                          </p:stCondLst>
                                        </p:cTn>
                                        <p:tgtEl>
                                          <p:spTgt spid="204803"/>
                                        </p:tgtEl>
                                        <p:attrNameLst>
                                          <p:attrName>style.visibility</p:attrName>
                                        </p:attrNameLst>
                                      </p:cBhvr>
                                      <p:to>
                                        <p:strVal val="visible"/>
                                      </p:to>
                                    </p:set>
                                    <p:animEffect transition="in" filter="fade">
                                      <p:cBhvr additive="repl">
                                        <p:cTn id="37" dur="2000"/>
                                        <p:tgtEl>
                                          <p:spTgt spid="204803"/>
                                        </p:tgtEl>
                                      </p:cBhvr>
                                    </p:animEffect>
                                    <p:anim calcmode="lin" valueType="num">
                                      <p:cBhvr additive="repl">
                                        <p:cTn id="38" dur="2000" fill="hold"/>
                                        <p:tgtEl>
                                          <p:spTgt spid="204803"/>
                                        </p:tgtEl>
                                        <p:attrNameLst>
                                          <p:attrName>r</p:attrName>
                                        </p:attrNameLst>
                                      </p:cBhvr>
                                      <p:tavLst>
                                        <p:tav>
                                          <p:val>
                                            <p:strVal val="720"/>
                                          </p:val>
                                        </p:tav>
                                        <p:tav>
                                          <p:val>
                                            <p:strVal val="0"/>
                                          </p:val>
                                        </p:tav>
                                      </p:tavLst>
                                    </p:anim>
                                    <p:anim calcmode="lin" valueType="num">
                                      <p:cBhvr additive="repl">
                                        <p:cTn id="39" dur="2000" fill="hold"/>
                                        <p:tgtEl>
                                          <p:spTgt spid="204803"/>
                                        </p:tgtEl>
                                        <p:attrNameLst>
                                          <p:attrName>ppt_h</p:attrName>
                                        </p:attrNameLst>
                                      </p:cBhvr>
                                      <p:tavLst>
                                        <p:tav>
                                          <p:val>
                                            <p:fltVal val="0"/>
                                          </p:val>
                                        </p:tav>
                                        <p:tav>
                                          <p:val>
                                            <p:strVal val="#ppt_h"/>
                                          </p:val>
                                        </p:tav>
                                      </p:tavLst>
                                    </p:anim>
                                    <p:anim calcmode="lin" valueType="num">
                                      <p:cBhvr additive="repl">
                                        <p:cTn id="40" dur="2000" fill="hold"/>
                                        <p:tgtEl>
                                          <p:spTgt spid="204803"/>
                                        </p:tgtEl>
                                        <p:attrNameLst>
                                          <p:attrName>ppt_w</p:attrName>
                                        </p:attrNameLst>
                                      </p:cBhvr>
                                      <p:tavLst>
                                        <p:tav>
                                          <p:val>
                                            <p:fltVal val="0"/>
                                          </p:val>
                                        </p:tav>
                                        <p:tav>
                                          <p:val>
                                            <p:strVal val="#ppt_w"/>
                                          </p:val>
                                        </p:tav>
                                      </p:tavLst>
                                    </p:anim>
                                  </p:childTnLst>
                                </p:cTn>
                              </p:par>
                              <p:par>
                                <p:cTn id="41" presetID="8" presetClass="entr" presetSubtype="16" fill="hold" nodeType="withEffect">
                                  <p:stCondLst>
                                    <p:cond delay="0"/>
                                  </p:stCondLst>
                                  <p:childTnLst>
                                    <p:set>
                                      <p:cBhvr additive="repl">
                                        <p:cTn id="42" dur="1" fill="hold">
                                          <p:stCondLst>
                                            <p:cond delay="0"/>
                                          </p:stCondLst>
                                        </p:cTn>
                                        <p:tgtEl>
                                          <p:spTgt spid="204808"/>
                                        </p:tgtEl>
                                        <p:attrNameLst>
                                          <p:attrName>style.visibility</p:attrName>
                                        </p:attrNameLst>
                                      </p:cBhvr>
                                      <p:to>
                                        <p:strVal val="visible"/>
                                      </p:to>
                                    </p:set>
                                    <p:animEffect transition="in" filter="diamond(in)">
                                      <p:cBhvr additive="repl">
                                        <p:cTn id="43" dur="2000"/>
                                        <p:tgtEl>
                                          <p:spTgt spid="20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ph/>
          </p:nvPr>
        </p:nvGraphicFramePr>
        <p:xfrm>
          <a:off x="457200" y="277813"/>
          <a:ext cx="8382000" cy="6682187"/>
        </p:xfrm>
        <a:graphic>
          <a:graphicData uri="http://schemas.openxmlformats.org/drawingml/2006/table">
            <a:tbl>
              <a:tblPr/>
              <a:tblGrid>
                <a:gridCol w="1809750"/>
                <a:gridCol w="4362450"/>
                <a:gridCol w="2209800"/>
              </a:tblGrid>
              <a:tr h="4841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2180975">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đói</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60001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a:t>
                      </a:r>
                      <a:r>
                        <a:rPr kumimoji="0" lang="en-US" altLang="en-US" sz="2200" b="1" i="0" u="none" strike="noStrike" cap="none" normalizeH="0" baseline="0" smtClean="0">
                          <a:ln>
                            <a:noFill/>
                          </a:ln>
                          <a:solidFill>
                            <a:schemeClr val="tx1"/>
                          </a:solidFill>
                          <a:effectLst/>
                          <a:latin typeface="Times New Roman" panose="02020603050405020304" pitchFamily="18" charset="0"/>
                        </a:rPr>
                        <a:t>dốt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980973">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Khó khăn về tài chính</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63512" name="Text Box 24"/>
          <p:cNvSpPr txBox="1">
            <a:spLocks noChangeArrowheads="1"/>
          </p:cNvSpPr>
          <p:nvPr/>
        </p:nvSpPr>
        <p:spPr bwMode="auto">
          <a:xfrm>
            <a:off x="2454275" y="838200"/>
            <a:ext cx="4022726" cy="120032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a:t>- Lập hũ gạo cứu đói, tổ chức </a:t>
            </a:r>
          </a:p>
          <a:p>
            <a:r>
              <a:rPr lang="en-US" altLang="en-US" sz="2400"/>
              <a:t>“Ngày đồng tâm”, kêu gọi </a:t>
            </a:r>
          </a:p>
          <a:p>
            <a:r>
              <a:rPr lang="en-US" altLang="en-US" sz="2400"/>
              <a:t>nhường cơm sẻ áo</a:t>
            </a:r>
          </a:p>
        </p:txBody>
      </p:sp>
      <p:sp>
        <p:nvSpPr>
          <p:cNvPr id="63513"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14" name="TextBox 23"/>
          <p:cNvSpPr txBox="1">
            <a:spLocks noChangeArrowheads="1"/>
          </p:cNvSpPr>
          <p:nvPr/>
        </p:nvSpPr>
        <p:spPr bwMode="auto">
          <a:xfrm>
            <a:off x="2454274" y="2057400"/>
            <a:ext cx="4022725"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cs typeface="Times New Roman" panose="02020603050405020304" pitchFamily="18" charset="0"/>
              </a:rPr>
              <a:t>- Tăng gia sản xuất, chia ruộng đất cho nông dân.</a:t>
            </a:r>
          </a:p>
        </p:txBody>
      </p:sp>
      <p:sp>
        <p:nvSpPr>
          <p:cNvPr id="63515"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16" name="Rectangle 10"/>
          <p:cNvSpPr>
            <a:spLocks noChangeArrowheads="1"/>
          </p:cNvSpPr>
          <p:nvPr/>
        </p:nvSpPr>
        <p:spPr bwMode="auto">
          <a:xfrm>
            <a:off x="6705600" y="1157288"/>
            <a:ext cx="1981200" cy="1128712"/>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a:cs typeface="Times New Roman" panose="02020603050405020304" pitchFamily="18" charset="0"/>
              </a:rPr>
              <a:t>- Nạn đói được đẩy lùi.</a:t>
            </a:r>
          </a:p>
        </p:txBody>
      </p:sp>
      <p:sp>
        <p:nvSpPr>
          <p:cNvPr id="63517"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18" name="Rectangle 8"/>
          <p:cNvSpPr>
            <a:spLocks noChangeArrowheads="1"/>
          </p:cNvSpPr>
          <p:nvPr/>
        </p:nvSpPr>
        <p:spPr bwMode="auto">
          <a:xfrm>
            <a:off x="2454274" y="2966185"/>
            <a:ext cx="4022725" cy="114861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buClrTx/>
              <a:buSzTx/>
              <a:buFontTx/>
              <a:buChar char="-"/>
            </a:pPr>
            <a:r>
              <a:rPr lang="en-US" altLang="en-US" sz="2400">
                <a:cs typeface="Times New Roman" panose="02020603050405020304" pitchFamily="18" charset="0"/>
              </a:rPr>
              <a:t> 8/9/1945, thành lập “Nha bình dân học vụ”, xóa nạn mù chữ.</a:t>
            </a:r>
          </a:p>
        </p:txBody>
      </p:sp>
      <p:sp>
        <p:nvSpPr>
          <p:cNvPr id="63519"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20"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21" name="TextBox 24"/>
          <p:cNvSpPr txBox="1">
            <a:spLocks noChangeArrowheads="1"/>
          </p:cNvSpPr>
          <p:nvPr/>
        </p:nvSpPr>
        <p:spPr bwMode="auto">
          <a:xfrm>
            <a:off x="2454274" y="4114800"/>
            <a:ext cx="4022726"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cs typeface="Times New Roman" panose="02020603050405020304" pitchFamily="18" charset="0"/>
              </a:rPr>
              <a:t> - Đổi mới nội dung, phương pháp giáo dục. </a:t>
            </a:r>
          </a:p>
        </p:txBody>
      </p:sp>
      <p:sp>
        <p:nvSpPr>
          <p:cNvPr id="63522"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23" name="Rectangle 7"/>
          <p:cNvSpPr>
            <a:spLocks noChangeArrowheads="1"/>
          </p:cNvSpPr>
          <p:nvPr/>
        </p:nvSpPr>
        <p:spPr bwMode="auto">
          <a:xfrm>
            <a:off x="6705600" y="3080084"/>
            <a:ext cx="1965325" cy="164431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a:cs typeface="Times New Roman" panose="02020603050405020304" pitchFamily="18" charset="0"/>
              </a:rPr>
              <a:t>- Hơn 2,5 triệu người biết đọc biết viết</a:t>
            </a:r>
          </a:p>
        </p:txBody>
      </p:sp>
      <p:sp>
        <p:nvSpPr>
          <p:cNvPr id="122916" name="Text Box 36"/>
          <p:cNvSpPr txBox="1">
            <a:spLocks noChangeArrowheads="1"/>
          </p:cNvSpPr>
          <p:nvPr/>
        </p:nvSpPr>
        <p:spPr bwMode="auto">
          <a:xfrm>
            <a:off x="2385815" y="5048071"/>
            <a:ext cx="40911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ts val="0"/>
              </a:spcBef>
              <a:buFontTx/>
              <a:buChar char="-"/>
            </a:pPr>
            <a:r>
              <a:rPr lang="en-US" altLang="en-US" sz="2400" i="1">
                <a:solidFill>
                  <a:srgbClr val="0000CC"/>
                </a:solidFill>
              </a:rPr>
              <a:t> Phát động phong trào: “Quỹ  </a:t>
            </a:r>
          </a:p>
          <a:p>
            <a:pPr>
              <a:spcBef>
                <a:spcPts val="0"/>
              </a:spcBef>
            </a:pPr>
            <a:r>
              <a:rPr lang="en-US" altLang="en-US" sz="2400" i="1">
                <a:solidFill>
                  <a:srgbClr val="0000CC"/>
                </a:solidFill>
              </a:rPr>
              <a:t>Độc Lập”,“ Tuần lễ </a:t>
            </a:r>
            <a:r>
              <a:rPr lang="en-US" altLang="en-US" sz="2400" i="1">
                <a:solidFill>
                  <a:srgbClr val="0000CC"/>
                </a:solidFill>
              </a:rPr>
              <a:t>vàng</a:t>
            </a:r>
            <a:r>
              <a:rPr lang="en-US" altLang="en-US" sz="2400" i="1" smtClean="0">
                <a:solidFill>
                  <a:srgbClr val="0000CC"/>
                </a:solidFill>
              </a:rPr>
              <a:t>”</a:t>
            </a:r>
            <a:endParaRPr lang="en-US" altLang="en-US" sz="2400" i="1">
              <a:solidFill>
                <a:srgbClr val="0000CC"/>
              </a:solidFill>
            </a:endParaRPr>
          </a:p>
        </p:txBody>
      </p:sp>
      <p:sp>
        <p:nvSpPr>
          <p:cNvPr id="26" name="TextBox 25"/>
          <p:cNvSpPr txBox="1">
            <a:spLocks noChangeArrowheads="1"/>
          </p:cNvSpPr>
          <p:nvPr/>
        </p:nvSpPr>
        <p:spPr bwMode="auto">
          <a:xfrm>
            <a:off x="2438400" y="586740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i="1">
                <a:solidFill>
                  <a:srgbClr val="0000CC"/>
                </a:solidFill>
                <a:cs typeface="Times New Roman" panose="02020603050405020304" pitchFamily="18" charset="0"/>
              </a:rPr>
              <a:t>- 11/1946: lưu hành đồng tiền Việt Nam.</a:t>
            </a:r>
          </a:p>
        </p:txBody>
      </p:sp>
      <p:sp>
        <p:nvSpPr>
          <p:cNvPr id="63527" name="Text Box 39"/>
          <p:cNvSpPr txBox="1">
            <a:spLocks noChangeArrowheads="1"/>
          </p:cNvSpPr>
          <p:nvPr/>
        </p:nvSpPr>
        <p:spPr bwMode="auto">
          <a:xfrm>
            <a:off x="66897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 name="Rectangle 4"/>
          <p:cNvSpPr>
            <a:spLocks noChangeArrowheads="1"/>
          </p:cNvSpPr>
          <p:nvPr/>
        </p:nvSpPr>
        <p:spPr bwMode="auto">
          <a:xfrm>
            <a:off x="6858000" y="510540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i="1">
                <a:cs typeface="Times New Roman" panose="02020603050405020304" pitchFamily="18" charset="0"/>
              </a:rPr>
              <a:t>- Nền tài chính ổn định.</a:t>
            </a:r>
          </a:p>
        </p:txBody>
      </p:sp>
    </p:spTree>
    <p:extLst>
      <p:ext uri="{BB962C8B-B14F-4D97-AF65-F5344CB8AC3E}">
        <p14:creationId xmlns:p14="http://schemas.microsoft.com/office/powerpoint/2010/main" val="3386704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6"/>
                                        </p:tgtEl>
                                        <p:attrNameLst>
                                          <p:attrName>style.visibility</p:attrName>
                                        </p:attrNameLst>
                                      </p:cBhvr>
                                      <p:to>
                                        <p:strVal val="visible"/>
                                      </p:to>
                                    </p:set>
                                    <p:animEffect transition="in" filter="diamond(in)">
                                      <p:cBhvr>
                                        <p:cTn id="7" dur="2000"/>
                                        <p:tgtEl>
                                          <p:spTgt spid="122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6" grpId="0"/>
      <p:bldP spid="26"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69875"/>
            <a:ext cx="8229600" cy="1423988"/>
          </a:xfrm>
        </p:spPr>
        <p:txBody>
          <a:bodyPr lIns="90000" tIns="46800" rIns="90000" bIns="46800"/>
          <a:lstStyle/>
          <a:p>
            <a:pPr eaLnBrk="1" hangingPunct="1">
              <a:defRPr/>
            </a:pPr>
            <a:endParaRPr lang="vi-VN"/>
          </a:p>
        </p:txBody>
      </p:sp>
      <p:sp>
        <p:nvSpPr>
          <p:cNvPr id="206851" name="Rectangle 3"/>
          <p:cNvSpPr>
            <a:spLocks noGrp="1" noChangeArrowheads="1"/>
          </p:cNvSpPr>
          <p:nvPr>
            <p:ph type="body" idx="1"/>
          </p:nvPr>
        </p:nvSpPr>
        <p:spPr>
          <a:xfrm>
            <a:off x="457200" y="1600200"/>
            <a:ext cx="8229600" cy="4797425"/>
          </a:xfrm>
        </p:spPr>
        <p:txBody>
          <a:bodyPr lIns="90000" tIns="46800" rIns="90000" bIns="46800"/>
          <a:lstStyle/>
          <a:p>
            <a:pPr eaLnBrk="1" hangingPunct="1">
              <a:defRPr/>
            </a:pPr>
            <a:endParaRPr lang="vi-VN"/>
          </a:p>
        </p:txBody>
      </p:sp>
      <p:sp>
        <p:nvSpPr>
          <p:cNvPr id="64516" name="Rectangle 4"/>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pic>
        <p:nvPicPr>
          <p:cNvPr id="206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8931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206853"/>
                                        </p:tgtEl>
                                        <p:attrNameLst>
                                          <p:attrName>style.visibility</p:attrName>
                                        </p:attrNameLst>
                                      </p:cBhvr>
                                      <p:to>
                                        <p:strVal val="visible"/>
                                      </p:to>
                                    </p:set>
                                    <p:animEffect transition="in" filter="diamond(in)">
                                      <p:cBhvr additive="repl">
                                        <p:cTn id="7" dur="2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81000" y="304800"/>
            <a:ext cx="8382000" cy="1082675"/>
          </a:xfrm>
          <a:prstGeom prst="rect">
            <a:avLst/>
          </a:prstGeom>
          <a:gradFill rotWithShape="0">
            <a:gsLst>
              <a:gs pos="0">
                <a:srgbClr val="F0FFFF"/>
              </a:gs>
              <a:gs pos="100000">
                <a:srgbClr val="CFFFFF"/>
              </a:gs>
            </a:gsLst>
            <a:lin ang="5400000" scaled="1"/>
          </a:gradFill>
          <a:ln w="9360" cap="sq">
            <a:solidFill>
              <a:srgbClr val="B6DCDF"/>
            </a:solidFill>
            <a:miter lim="800000"/>
            <a:headEnd/>
            <a:tailEnd/>
          </a:ln>
          <a:effectLst>
            <a:outerShdw dist="20160" dir="5400000" algn="ctr" rotWithShape="0">
              <a:srgbClr val="000000">
                <a:alpha val="38033"/>
              </a:srgbClr>
            </a:outerShdw>
          </a:effec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lnSpc>
                <a:spcPct val="135000"/>
              </a:lnSpc>
              <a:spcBef>
                <a:spcPts val="1250"/>
              </a:spcBef>
              <a:buClrTx/>
              <a:buSzPct val="100000"/>
              <a:buFontTx/>
              <a:buNone/>
            </a:pPr>
            <a:r>
              <a:rPr lang="vi-VN" altLang="en-US" sz="2000" b="1">
                <a:solidFill>
                  <a:srgbClr val="0000FF"/>
                </a:solidFill>
                <a:cs typeface="Times New Roman" panose="02020603050405020304" pitchFamily="18" charset="0"/>
              </a:rPr>
              <a:t>NHỮNG KHÓ KHĂN CỦA NƯỚC VIỆT NAM DÂN CHỦ CỘNG HÒA</a:t>
            </a:r>
          </a:p>
          <a:p>
            <a:pPr algn="ctr">
              <a:lnSpc>
                <a:spcPct val="135000"/>
              </a:lnSpc>
              <a:spcBef>
                <a:spcPts val="1250"/>
              </a:spcBef>
              <a:buClrTx/>
              <a:buSzPct val="100000"/>
              <a:buFontTx/>
              <a:buNone/>
            </a:pPr>
            <a:r>
              <a:rPr lang="vi-VN" altLang="en-US" sz="2000" b="1">
                <a:solidFill>
                  <a:srgbClr val="0000FF"/>
                </a:solidFill>
                <a:cs typeface="Times New Roman" panose="02020603050405020304" pitchFamily="18" charset="0"/>
              </a:rPr>
              <a:t>SAU CÁCH MẠNG THÁNG TÁM 1945</a:t>
            </a:r>
          </a:p>
        </p:txBody>
      </p:sp>
      <p:sp>
        <p:nvSpPr>
          <p:cNvPr id="208899" name="Line 3"/>
          <p:cNvSpPr>
            <a:spLocks noChangeShapeType="1"/>
          </p:cNvSpPr>
          <p:nvPr/>
        </p:nvSpPr>
        <p:spPr bwMode="auto">
          <a:xfrm>
            <a:off x="1143000" y="1782763"/>
            <a:ext cx="6781800" cy="4603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0" name="Line 4"/>
          <p:cNvSpPr>
            <a:spLocks noChangeShapeType="1"/>
          </p:cNvSpPr>
          <p:nvPr/>
        </p:nvSpPr>
        <p:spPr bwMode="auto">
          <a:xfrm>
            <a:off x="11430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1" name="Line 5"/>
          <p:cNvSpPr>
            <a:spLocks noChangeShapeType="1"/>
          </p:cNvSpPr>
          <p:nvPr/>
        </p:nvSpPr>
        <p:spPr bwMode="auto">
          <a:xfrm>
            <a:off x="45720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2" name="Line 6"/>
          <p:cNvSpPr>
            <a:spLocks noChangeShapeType="1"/>
          </p:cNvSpPr>
          <p:nvPr/>
        </p:nvSpPr>
        <p:spPr bwMode="auto">
          <a:xfrm>
            <a:off x="62484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3" name="Line 7"/>
          <p:cNvSpPr>
            <a:spLocks noChangeShapeType="1"/>
          </p:cNvSpPr>
          <p:nvPr/>
        </p:nvSpPr>
        <p:spPr bwMode="auto">
          <a:xfrm>
            <a:off x="28956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4" name="Line 8"/>
          <p:cNvSpPr>
            <a:spLocks noChangeShapeType="1"/>
          </p:cNvSpPr>
          <p:nvPr/>
        </p:nvSpPr>
        <p:spPr bwMode="auto">
          <a:xfrm>
            <a:off x="79248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Text Box 9"/>
          <p:cNvSpPr txBox="1">
            <a:spLocks noChangeArrowheads="1"/>
          </p:cNvSpPr>
          <p:nvPr/>
        </p:nvSpPr>
        <p:spPr bwMode="auto">
          <a:xfrm>
            <a:off x="914400" y="48006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208906" name="Line 10"/>
          <p:cNvSpPr>
            <a:spLocks noChangeShapeType="1"/>
          </p:cNvSpPr>
          <p:nvPr/>
        </p:nvSpPr>
        <p:spPr bwMode="auto">
          <a:xfrm>
            <a:off x="4572000" y="13716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16" name="Text Box 20"/>
          <p:cNvSpPr txBox="1">
            <a:spLocks noChangeArrowheads="1"/>
          </p:cNvSpPr>
          <p:nvPr/>
        </p:nvSpPr>
        <p:spPr bwMode="auto">
          <a:xfrm>
            <a:off x="7239000" y="2209800"/>
            <a:ext cx="1524000" cy="1243013"/>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NGOẠI XÂM</a:t>
            </a:r>
            <a:endParaRPr lang="en-US" altLang="en-US" sz="2400">
              <a:solidFill>
                <a:srgbClr val="000000"/>
              </a:solidFill>
              <a:cs typeface="Times New Roman" panose="02020603050405020304" pitchFamily="18" charset="0"/>
            </a:endParaRPr>
          </a:p>
          <a:p>
            <a:pPr algn="ctr">
              <a:spcBef>
                <a:spcPct val="0"/>
              </a:spcBef>
              <a:buClrTx/>
              <a:buSzPct val="100000"/>
              <a:buFontTx/>
              <a:buNone/>
            </a:pPr>
            <a:endParaRPr lang="vi-VN" altLang="en-US" sz="300">
              <a:solidFill>
                <a:srgbClr val="000000"/>
              </a:solidFill>
              <a:cs typeface="Times New Roman" panose="02020603050405020304" pitchFamily="18" charset="0"/>
            </a:endParaRPr>
          </a:p>
        </p:txBody>
      </p:sp>
      <p:grpSp>
        <p:nvGrpSpPr>
          <p:cNvPr id="46111" name="Group 31"/>
          <p:cNvGrpSpPr>
            <a:grpSpLocks/>
          </p:cNvGrpSpPr>
          <p:nvPr/>
        </p:nvGrpSpPr>
        <p:grpSpPr bwMode="auto">
          <a:xfrm>
            <a:off x="381000" y="2209800"/>
            <a:ext cx="1600200" cy="1219200"/>
            <a:chOff x="240" y="1392"/>
            <a:chExt cx="1008" cy="768"/>
          </a:xfrm>
        </p:grpSpPr>
        <p:sp>
          <p:nvSpPr>
            <p:cNvPr id="66589" name="Rectangle 15"/>
            <p:cNvSpPr>
              <a:spLocks noChangeArrowheads="1"/>
            </p:cNvSpPr>
            <p:nvPr/>
          </p:nvSpPr>
          <p:spPr bwMode="auto">
            <a:xfrm>
              <a:off x="24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90" name="Text Box 16"/>
            <p:cNvSpPr txBox="1">
              <a:spLocks noChangeArrowheads="1"/>
            </p:cNvSpPr>
            <p:nvPr/>
          </p:nvSpPr>
          <p:spPr bwMode="auto">
            <a:xfrm>
              <a:off x="336" y="1536"/>
              <a:ext cx="816"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CHÍNH QUYỀN</a:t>
              </a:r>
            </a:p>
          </p:txBody>
        </p:sp>
        <p:sp>
          <p:nvSpPr>
            <p:cNvPr id="66591" name="Rectangle 21"/>
            <p:cNvSpPr>
              <a:spLocks noChangeArrowheads="1"/>
            </p:cNvSpPr>
            <p:nvPr/>
          </p:nvSpPr>
          <p:spPr bwMode="auto">
            <a:xfrm>
              <a:off x="24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92" name="Text Box 22"/>
            <p:cNvSpPr txBox="1">
              <a:spLocks noChangeArrowheads="1"/>
            </p:cNvSpPr>
            <p:nvPr/>
          </p:nvSpPr>
          <p:spPr bwMode="auto">
            <a:xfrm>
              <a:off x="336" y="1536"/>
              <a:ext cx="816"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CHÍNH QUYỀN</a:t>
              </a:r>
            </a:p>
          </p:txBody>
        </p:sp>
      </p:grpSp>
      <p:grpSp>
        <p:nvGrpSpPr>
          <p:cNvPr id="46112" name="Group 32"/>
          <p:cNvGrpSpPr>
            <a:grpSpLocks/>
          </p:cNvGrpSpPr>
          <p:nvPr/>
        </p:nvGrpSpPr>
        <p:grpSpPr bwMode="auto">
          <a:xfrm>
            <a:off x="2133600" y="2209800"/>
            <a:ext cx="1600200" cy="1219200"/>
            <a:chOff x="1344" y="1392"/>
            <a:chExt cx="1008" cy="768"/>
          </a:xfrm>
        </p:grpSpPr>
        <p:sp>
          <p:nvSpPr>
            <p:cNvPr id="66585" name="Rectangle 14"/>
            <p:cNvSpPr>
              <a:spLocks noChangeArrowheads="1"/>
            </p:cNvSpPr>
            <p:nvPr/>
          </p:nvSpPr>
          <p:spPr bwMode="auto">
            <a:xfrm>
              <a:off x="134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6" name="Text Box 17"/>
            <p:cNvSpPr txBox="1">
              <a:spLocks noChangeArrowheads="1"/>
            </p:cNvSpPr>
            <p:nvPr/>
          </p:nvSpPr>
          <p:spPr bwMode="auto">
            <a:xfrm>
              <a:off x="1440" y="1536"/>
              <a:ext cx="864"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ĐÓI</a:t>
              </a:r>
            </a:p>
          </p:txBody>
        </p:sp>
        <p:sp>
          <p:nvSpPr>
            <p:cNvPr id="66587" name="Rectangle 23"/>
            <p:cNvSpPr>
              <a:spLocks noChangeArrowheads="1"/>
            </p:cNvSpPr>
            <p:nvPr/>
          </p:nvSpPr>
          <p:spPr bwMode="auto">
            <a:xfrm>
              <a:off x="134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8" name="Text Box 24"/>
            <p:cNvSpPr txBox="1">
              <a:spLocks noChangeArrowheads="1"/>
            </p:cNvSpPr>
            <p:nvPr/>
          </p:nvSpPr>
          <p:spPr bwMode="auto">
            <a:xfrm>
              <a:off x="1440" y="1536"/>
              <a:ext cx="864"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ĐÓI</a:t>
              </a:r>
            </a:p>
          </p:txBody>
        </p:sp>
      </p:grpSp>
      <p:grpSp>
        <p:nvGrpSpPr>
          <p:cNvPr id="46113" name="Group 33"/>
          <p:cNvGrpSpPr>
            <a:grpSpLocks/>
          </p:cNvGrpSpPr>
          <p:nvPr/>
        </p:nvGrpSpPr>
        <p:grpSpPr bwMode="auto">
          <a:xfrm>
            <a:off x="3810000" y="2209800"/>
            <a:ext cx="1600200" cy="1219200"/>
            <a:chOff x="2400" y="1392"/>
            <a:chExt cx="1008" cy="768"/>
          </a:xfrm>
        </p:grpSpPr>
        <p:sp>
          <p:nvSpPr>
            <p:cNvPr id="66581" name="Rectangle 13"/>
            <p:cNvSpPr>
              <a:spLocks noChangeArrowheads="1"/>
            </p:cNvSpPr>
            <p:nvPr/>
          </p:nvSpPr>
          <p:spPr bwMode="auto">
            <a:xfrm>
              <a:off x="240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2" name="Text Box 18"/>
            <p:cNvSpPr txBox="1">
              <a:spLocks noChangeArrowheads="1"/>
            </p:cNvSpPr>
            <p:nvPr/>
          </p:nvSpPr>
          <p:spPr bwMode="auto">
            <a:xfrm>
              <a:off x="2496" y="1488"/>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DỐT</a:t>
              </a:r>
            </a:p>
          </p:txBody>
        </p:sp>
        <p:sp>
          <p:nvSpPr>
            <p:cNvPr id="66583" name="Rectangle 25"/>
            <p:cNvSpPr>
              <a:spLocks noChangeArrowheads="1"/>
            </p:cNvSpPr>
            <p:nvPr/>
          </p:nvSpPr>
          <p:spPr bwMode="auto">
            <a:xfrm>
              <a:off x="240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4" name="Text Box 26"/>
            <p:cNvSpPr txBox="1">
              <a:spLocks noChangeArrowheads="1"/>
            </p:cNvSpPr>
            <p:nvPr/>
          </p:nvSpPr>
          <p:spPr bwMode="auto">
            <a:xfrm>
              <a:off x="2496" y="1488"/>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DỐT</a:t>
              </a:r>
            </a:p>
          </p:txBody>
        </p:sp>
      </p:grpSp>
      <p:grpSp>
        <p:nvGrpSpPr>
          <p:cNvPr id="46114" name="Group 34"/>
          <p:cNvGrpSpPr>
            <a:grpSpLocks/>
          </p:cNvGrpSpPr>
          <p:nvPr/>
        </p:nvGrpSpPr>
        <p:grpSpPr bwMode="auto">
          <a:xfrm>
            <a:off x="5562600" y="2209800"/>
            <a:ext cx="1600200" cy="1219200"/>
            <a:chOff x="3504" y="1392"/>
            <a:chExt cx="1008" cy="768"/>
          </a:xfrm>
        </p:grpSpPr>
        <p:sp>
          <p:nvSpPr>
            <p:cNvPr id="66577" name="Rectangle 12"/>
            <p:cNvSpPr>
              <a:spLocks noChangeArrowheads="1"/>
            </p:cNvSpPr>
            <p:nvPr/>
          </p:nvSpPr>
          <p:spPr bwMode="auto">
            <a:xfrm>
              <a:off x="350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78" name="Text Box 19"/>
            <p:cNvSpPr txBox="1">
              <a:spLocks noChangeArrowheads="1"/>
            </p:cNvSpPr>
            <p:nvPr/>
          </p:nvSpPr>
          <p:spPr bwMode="auto">
            <a:xfrm>
              <a:off x="3600" y="1536"/>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TÀI CHÍNH</a:t>
              </a:r>
            </a:p>
          </p:txBody>
        </p:sp>
        <p:sp>
          <p:nvSpPr>
            <p:cNvPr id="66579" name="Rectangle 27"/>
            <p:cNvSpPr>
              <a:spLocks noChangeArrowheads="1"/>
            </p:cNvSpPr>
            <p:nvPr/>
          </p:nvSpPr>
          <p:spPr bwMode="auto">
            <a:xfrm>
              <a:off x="350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0" name="Text Box 28"/>
            <p:cNvSpPr txBox="1">
              <a:spLocks noChangeArrowheads="1"/>
            </p:cNvSpPr>
            <p:nvPr/>
          </p:nvSpPr>
          <p:spPr bwMode="auto">
            <a:xfrm>
              <a:off x="3552" y="1536"/>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TÀI CHÍNH</a:t>
              </a:r>
            </a:p>
          </p:txBody>
        </p:sp>
      </p:grpSp>
      <p:sp>
        <p:nvSpPr>
          <p:cNvPr id="208928" name="Text Box 32"/>
          <p:cNvSpPr txBox="1">
            <a:spLocks noChangeArrowheads="1"/>
          </p:cNvSpPr>
          <p:nvPr/>
        </p:nvSpPr>
        <p:spPr bwMode="auto">
          <a:xfrm>
            <a:off x="457200" y="3886200"/>
            <a:ext cx="8382000" cy="1809750"/>
          </a:xfrm>
          <a:prstGeom prst="rect">
            <a:avLst/>
          </a:prstGeom>
          <a:gradFill rotWithShape="0">
            <a:gsLst>
              <a:gs pos="0">
                <a:srgbClr val="EDEDED"/>
              </a:gs>
              <a:gs pos="100000">
                <a:srgbClr val="BCBCBC"/>
              </a:gs>
            </a:gsLst>
            <a:lin ang="5400000" scaled="1"/>
          </a:gradFill>
          <a:ln w="9360" cap="sq">
            <a:solidFill>
              <a:srgbClr val="000000"/>
            </a:solidFill>
            <a:miter lim="800000"/>
            <a:headEnd/>
            <a:tailEnd/>
          </a:ln>
          <a:effectLst>
            <a:outerShdw dist="20160" dir="5400000" algn="ctr" rotWithShape="0">
              <a:srgbClr val="000000">
                <a:alpha val="38033"/>
              </a:srgbClr>
            </a:outerShdw>
          </a:effec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just">
              <a:spcBef>
                <a:spcPct val="0"/>
              </a:spcBef>
              <a:buClr>
                <a:srgbClr val="0000FF"/>
              </a:buClr>
              <a:buSzPct val="100000"/>
              <a:buFont typeface="Times New Roman" panose="02020603050405020304" pitchFamily="18" charset="0"/>
              <a:buChar char="-"/>
            </a:pPr>
            <a:r>
              <a:rPr lang="en-US" altLang="en-US" sz="2800">
                <a:cs typeface="Times New Roman" panose="02020603050405020304" pitchFamily="18" charset="0"/>
              </a:rPr>
              <a:t> Nhờ sự lãnh đạo tài tình, sáng suốt của Đảng, của Chủ tịch Hồ Chí Minh.</a:t>
            </a:r>
          </a:p>
          <a:p>
            <a:pPr algn="just">
              <a:spcBef>
                <a:spcPct val="0"/>
              </a:spcBef>
              <a:buClr>
                <a:srgbClr val="0000FF"/>
              </a:buClr>
              <a:buSzPct val="100000"/>
              <a:buFont typeface="Arial" panose="020B0604020202020204" pitchFamily="34" charset="0"/>
              <a:buChar char="-"/>
            </a:pPr>
            <a:r>
              <a:rPr lang="en-US" altLang="en-US" sz="2800">
                <a:latin typeface="Arial" panose="020B0604020202020204" pitchFamily="34" charset="0"/>
                <a:cs typeface="Arial" panose="020B0604020202020204" pitchFamily="34" charset="0"/>
              </a:rPr>
              <a:t> </a:t>
            </a:r>
            <a:r>
              <a:rPr lang="en-US" altLang="en-US" sz="2800">
                <a:cs typeface="Times New Roman" panose="02020603050405020304" pitchFamily="18" charset="0"/>
              </a:rPr>
              <a:t>Tinh thần yêu nước, đoàn kết của nhân dân ta.</a:t>
            </a:r>
          </a:p>
          <a:p>
            <a:pPr algn="just">
              <a:spcBef>
                <a:spcPct val="0"/>
              </a:spcBef>
              <a:buClrTx/>
              <a:buSzPct val="100000"/>
              <a:buFontTx/>
              <a:buNone/>
            </a:pPr>
            <a:endParaRPr lang="en-US" altLang="en-US" sz="2800">
              <a:cs typeface="Times New Roman" panose="02020603050405020304" pitchFamily="18" charset="0"/>
            </a:endParaRPr>
          </a:p>
        </p:txBody>
      </p:sp>
    </p:spTree>
    <p:extLst>
      <p:ext uri="{BB962C8B-B14F-4D97-AF65-F5344CB8AC3E}">
        <p14:creationId xmlns:p14="http://schemas.microsoft.com/office/powerpoint/2010/main" val="1903710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08898"/>
                                        </p:tgtEl>
                                        <p:attrNameLst>
                                          <p:attrName>style.visibility</p:attrName>
                                        </p:attrNameLst>
                                      </p:cBhvr>
                                      <p:to>
                                        <p:strVal val="visible"/>
                                      </p:to>
                                    </p:set>
                                    <p:animEffect transition="in" filter="box(in)">
                                      <p:cBhvr additive="repl">
                                        <p:cTn id="7" dur="500"/>
                                        <p:tgtEl>
                                          <p:spTgt spid="208898"/>
                                        </p:tgtEl>
                                      </p:cBhvr>
                                    </p:animEffect>
                                  </p:childTnLst>
                                </p:cTn>
                              </p:par>
                              <p:par>
                                <p:cTn id="8" presetID="4" presetClass="entr" presetSubtype="16" fill="hold" grpId="0" nodeType="withEffect">
                                  <p:stCondLst>
                                    <p:cond delay="0"/>
                                  </p:stCondLst>
                                  <p:childTnLst>
                                    <p:set>
                                      <p:cBhvr additive="repl">
                                        <p:cTn id="9" dur="1" fill="hold">
                                          <p:stCondLst>
                                            <p:cond delay="0"/>
                                          </p:stCondLst>
                                        </p:cTn>
                                        <p:tgtEl>
                                          <p:spTgt spid="208906"/>
                                        </p:tgtEl>
                                        <p:attrNameLst>
                                          <p:attrName>style.visibility</p:attrName>
                                        </p:attrNameLst>
                                      </p:cBhvr>
                                      <p:to>
                                        <p:strVal val="visible"/>
                                      </p:to>
                                    </p:set>
                                    <p:animEffect transition="in" filter="box(in)">
                                      <p:cBhvr additive="repl">
                                        <p:cTn id="10" dur="500"/>
                                        <p:tgtEl>
                                          <p:spTgt spid="208906"/>
                                        </p:tgtEl>
                                      </p:cBhvr>
                                    </p:animEffect>
                                  </p:childTnLst>
                                </p:cTn>
                              </p:par>
                              <p:par>
                                <p:cTn id="11" presetID="4" presetClass="entr" presetSubtype="16" fill="hold" grpId="0" nodeType="withEffect">
                                  <p:stCondLst>
                                    <p:cond delay="0"/>
                                  </p:stCondLst>
                                  <p:childTnLst>
                                    <p:set>
                                      <p:cBhvr additive="repl">
                                        <p:cTn id="12" dur="1" fill="hold">
                                          <p:stCondLst>
                                            <p:cond delay="0"/>
                                          </p:stCondLst>
                                        </p:cTn>
                                        <p:tgtEl>
                                          <p:spTgt spid="208904"/>
                                        </p:tgtEl>
                                        <p:attrNameLst>
                                          <p:attrName>style.visibility</p:attrName>
                                        </p:attrNameLst>
                                      </p:cBhvr>
                                      <p:to>
                                        <p:strVal val="visible"/>
                                      </p:to>
                                    </p:set>
                                    <p:animEffect transition="in" filter="box(in)">
                                      <p:cBhvr additive="repl">
                                        <p:cTn id="13" dur="500"/>
                                        <p:tgtEl>
                                          <p:spTgt spid="208904"/>
                                        </p:tgtEl>
                                      </p:cBhvr>
                                    </p:animEffect>
                                  </p:childTnLst>
                                </p:cTn>
                              </p:par>
                              <p:par>
                                <p:cTn id="14" presetID="4" presetClass="entr" presetSubtype="16" fill="hold" grpId="0" nodeType="withEffect">
                                  <p:stCondLst>
                                    <p:cond delay="0"/>
                                  </p:stCondLst>
                                  <p:childTnLst>
                                    <p:set>
                                      <p:cBhvr additive="repl">
                                        <p:cTn id="15" dur="1" fill="hold">
                                          <p:stCondLst>
                                            <p:cond delay="0"/>
                                          </p:stCondLst>
                                        </p:cTn>
                                        <p:tgtEl>
                                          <p:spTgt spid="208902"/>
                                        </p:tgtEl>
                                        <p:attrNameLst>
                                          <p:attrName>style.visibility</p:attrName>
                                        </p:attrNameLst>
                                      </p:cBhvr>
                                      <p:to>
                                        <p:strVal val="visible"/>
                                      </p:to>
                                    </p:set>
                                    <p:animEffect transition="in" filter="box(in)">
                                      <p:cBhvr additive="repl">
                                        <p:cTn id="16" dur="500"/>
                                        <p:tgtEl>
                                          <p:spTgt spid="208902"/>
                                        </p:tgtEl>
                                      </p:cBhvr>
                                    </p:animEffect>
                                  </p:childTnLst>
                                </p:cTn>
                              </p:par>
                              <p:par>
                                <p:cTn id="17" presetID="4" presetClass="entr" presetSubtype="16" fill="hold" grpId="0" nodeType="withEffect">
                                  <p:stCondLst>
                                    <p:cond delay="0"/>
                                  </p:stCondLst>
                                  <p:childTnLst>
                                    <p:set>
                                      <p:cBhvr additive="repl">
                                        <p:cTn id="18" dur="1" fill="hold">
                                          <p:stCondLst>
                                            <p:cond delay="0"/>
                                          </p:stCondLst>
                                        </p:cTn>
                                        <p:tgtEl>
                                          <p:spTgt spid="208901"/>
                                        </p:tgtEl>
                                        <p:attrNameLst>
                                          <p:attrName>style.visibility</p:attrName>
                                        </p:attrNameLst>
                                      </p:cBhvr>
                                      <p:to>
                                        <p:strVal val="visible"/>
                                      </p:to>
                                    </p:set>
                                    <p:animEffect transition="in" filter="box(in)">
                                      <p:cBhvr additive="repl">
                                        <p:cTn id="19" dur="500"/>
                                        <p:tgtEl>
                                          <p:spTgt spid="208901"/>
                                        </p:tgtEl>
                                      </p:cBhvr>
                                    </p:animEffect>
                                  </p:childTnLst>
                                </p:cTn>
                              </p:par>
                              <p:par>
                                <p:cTn id="20" presetID="4" presetClass="entr" presetSubtype="16" fill="hold" grpId="0" nodeType="withEffect">
                                  <p:stCondLst>
                                    <p:cond delay="0"/>
                                  </p:stCondLst>
                                  <p:childTnLst>
                                    <p:set>
                                      <p:cBhvr additive="repl">
                                        <p:cTn id="21" dur="1" fill="hold">
                                          <p:stCondLst>
                                            <p:cond delay="0"/>
                                          </p:stCondLst>
                                        </p:cTn>
                                        <p:tgtEl>
                                          <p:spTgt spid="208903"/>
                                        </p:tgtEl>
                                        <p:attrNameLst>
                                          <p:attrName>style.visibility</p:attrName>
                                        </p:attrNameLst>
                                      </p:cBhvr>
                                      <p:to>
                                        <p:strVal val="visible"/>
                                      </p:to>
                                    </p:set>
                                    <p:animEffect transition="in" filter="box(in)">
                                      <p:cBhvr additive="repl">
                                        <p:cTn id="22" dur="500"/>
                                        <p:tgtEl>
                                          <p:spTgt spid="208903"/>
                                        </p:tgtEl>
                                      </p:cBhvr>
                                    </p:animEffect>
                                  </p:childTnLst>
                                </p:cTn>
                              </p:par>
                              <p:par>
                                <p:cTn id="23" presetID="4" presetClass="entr" presetSubtype="16" fill="hold" grpId="0" nodeType="withEffect">
                                  <p:stCondLst>
                                    <p:cond delay="0"/>
                                  </p:stCondLst>
                                  <p:childTnLst>
                                    <p:set>
                                      <p:cBhvr additive="repl">
                                        <p:cTn id="24" dur="1" fill="hold">
                                          <p:stCondLst>
                                            <p:cond delay="0"/>
                                          </p:stCondLst>
                                        </p:cTn>
                                        <p:tgtEl>
                                          <p:spTgt spid="208900"/>
                                        </p:tgtEl>
                                        <p:attrNameLst>
                                          <p:attrName>style.visibility</p:attrName>
                                        </p:attrNameLst>
                                      </p:cBhvr>
                                      <p:to>
                                        <p:strVal val="visible"/>
                                      </p:to>
                                    </p:set>
                                    <p:animEffect transition="in" filter="box(in)">
                                      <p:cBhvr additive="repl">
                                        <p:cTn id="25" dur="500"/>
                                        <p:tgtEl>
                                          <p:spTgt spid="208900"/>
                                        </p:tgtEl>
                                      </p:cBhvr>
                                    </p:animEffect>
                                  </p:childTnLst>
                                </p:cTn>
                              </p:par>
                              <p:par>
                                <p:cTn id="26" presetID="4" presetClass="entr" presetSubtype="16" fill="hold" grpId="0" nodeType="withEffect">
                                  <p:stCondLst>
                                    <p:cond delay="0"/>
                                  </p:stCondLst>
                                  <p:childTnLst>
                                    <p:set>
                                      <p:cBhvr additive="repl">
                                        <p:cTn id="27" dur="1" fill="hold">
                                          <p:stCondLst>
                                            <p:cond delay="0"/>
                                          </p:stCondLst>
                                        </p:cTn>
                                        <p:tgtEl>
                                          <p:spTgt spid="208899"/>
                                        </p:tgtEl>
                                        <p:attrNameLst>
                                          <p:attrName>style.visibility</p:attrName>
                                        </p:attrNameLst>
                                      </p:cBhvr>
                                      <p:to>
                                        <p:strVal val="visible"/>
                                      </p:to>
                                    </p:set>
                                    <p:animEffect transition="in" filter="box(in)">
                                      <p:cBhvr additive="repl">
                                        <p:cTn id="28" dur="500"/>
                                        <p:tgtEl>
                                          <p:spTgt spid="2088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46111"/>
                                        </p:tgtEl>
                                        <p:attrNameLst>
                                          <p:attrName>style.visibility</p:attrName>
                                        </p:attrNameLst>
                                      </p:cBhvr>
                                      <p:to>
                                        <p:strVal val="visible"/>
                                      </p:to>
                                    </p:set>
                                    <p:animEffect transition="in" filter="box(in)">
                                      <p:cBhvr>
                                        <p:cTn id="33" dur="500"/>
                                        <p:tgtEl>
                                          <p:spTgt spid="46111"/>
                                        </p:tgtEl>
                                      </p:cBhvr>
                                    </p:animEffect>
                                  </p:childTnLst>
                                </p:cTn>
                              </p:par>
                              <p:par>
                                <p:cTn id="34" presetID="4" presetClass="entr" presetSubtype="16" fill="hold" nodeType="withEffect">
                                  <p:stCondLst>
                                    <p:cond delay="0"/>
                                  </p:stCondLst>
                                  <p:childTnLst>
                                    <p:set>
                                      <p:cBhvr>
                                        <p:cTn id="35" dur="1" fill="hold">
                                          <p:stCondLst>
                                            <p:cond delay="0"/>
                                          </p:stCondLst>
                                        </p:cTn>
                                        <p:tgtEl>
                                          <p:spTgt spid="46112"/>
                                        </p:tgtEl>
                                        <p:attrNameLst>
                                          <p:attrName>style.visibility</p:attrName>
                                        </p:attrNameLst>
                                      </p:cBhvr>
                                      <p:to>
                                        <p:strVal val="visible"/>
                                      </p:to>
                                    </p:set>
                                    <p:animEffect transition="in" filter="box(in)">
                                      <p:cBhvr>
                                        <p:cTn id="36" dur="500"/>
                                        <p:tgtEl>
                                          <p:spTgt spid="46112"/>
                                        </p:tgtEl>
                                      </p:cBhvr>
                                    </p:animEffect>
                                  </p:childTnLst>
                                </p:cTn>
                              </p:par>
                              <p:par>
                                <p:cTn id="37" presetID="4" presetClass="entr" presetSubtype="16" fill="hold" nodeType="withEffect">
                                  <p:stCondLst>
                                    <p:cond delay="0"/>
                                  </p:stCondLst>
                                  <p:childTnLst>
                                    <p:set>
                                      <p:cBhvr>
                                        <p:cTn id="38" dur="1" fill="hold">
                                          <p:stCondLst>
                                            <p:cond delay="0"/>
                                          </p:stCondLst>
                                        </p:cTn>
                                        <p:tgtEl>
                                          <p:spTgt spid="46113"/>
                                        </p:tgtEl>
                                        <p:attrNameLst>
                                          <p:attrName>style.visibility</p:attrName>
                                        </p:attrNameLst>
                                      </p:cBhvr>
                                      <p:to>
                                        <p:strVal val="visible"/>
                                      </p:to>
                                    </p:set>
                                    <p:animEffect transition="in" filter="box(in)">
                                      <p:cBhvr>
                                        <p:cTn id="39" dur="500"/>
                                        <p:tgtEl>
                                          <p:spTgt spid="46113"/>
                                        </p:tgtEl>
                                      </p:cBhvr>
                                    </p:animEffect>
                                  </p:childTnLst>
                                </p:cTn>
                              </p:par>
                              <p:par>
                                <p:cTn id="40" presetID="4" presetClass="entr" presetSubtype="16" fill="hold" nodeType="withEffect">
                                  <p:stCondLst>
                                    <p:cond delay="0"/>
                                  </p:stCondLst>
                                  <p:childTnLst>
                                    <p:set>
                                      <p:cBhvr>
                                        <p:cTn id="41" dur="1" fill="hold">
                                          <p:stCondLst>
                                            <p:cond delay="0"/>
                                          </p:stCondLst>
                                        </p:cTn>
                                        <p:tgtEl>
                                          <p:spTgt spid="46114"/>
                                        </p:tgtEl>
                                        <p:attrNameLst>
                                          <p:attrName>style.visibility</p:attrName>
                                        </p:attrNameLst>
                                      </p:cBhvr>
                                      <p:to>
                                        <p:strVal val="visible"/>
                                      </p:to>
                                    </p:set>
                                    <p:animEffect transition="in" filter="box(in)">
                                      <p:cBhvr>
                                        <p:cTn id="42" dur="500"/>
                                        <p:tgtEl>
                                          <p:spTgt spid="461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08916"/>
                                        </p:tgtEl>
                                        <p:attrNameLst>
                                          <p:attrName>style.visibility</p:attrName>
                                        </p:attrNameLst>
                                      </p:cBhvr>
                                      <p:to>
                                        <p:strVal val="visible"/>
                                      </p:to>
                                    </p:set>
                                    <p:animEffect transition="in" filter="box(in)">
                                      <p:cBhvr>
                                        <p:cTn id="45" dur="500"/>
                                        <p:tgtEl>
                                          <p:spTgt spid="2089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additive="repl">
                                        <p:cTn id="49" dur="1" fill="hold">
                                          <p:stCondLst>
                                            <p:cond delay="0"/>
                                          </p:stCondLst>
                                        </p:cTn>
                                        <p:tgtEl>
                                          <p:spTgt spid="208928"/>
                                        </p:tgtEl>
                                        <p:attrNameLst>
                                          <p:attrName>style.visibility</p:attrName>
                                        </p:attrNameLst>
                                      </p:cBhvr>
                                      <p:to>
                                        <p:strVal val="visible"/>
                                      </p:to>
                                    </p:set>
                                    <p:animEffect transition="in" filter="box(in)">
                                      <p:cBhvr additive="repl">
                                        <p:cTn id="50" dur="500"/>
                                        <p:tgtEl>
                                          <p:spTgt spid="20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nimBg="1"/>
      <p:bldP spid="208900" grpId="0" animBg="1"/>
      <p:bldP spid="208901" grpId="0" animBg="1"/>
      <p:bldP spid="208902" grpId="0" animBg="1"/>
      <p:bldP spid="208903" grpId="0" animBg="1"/>
      <p:bldP spid="208904" grpId="0" animBg="1"/>
      <p:bldP spid="208906" grpId="0" animBg="1"/>
      <p:bldP spid="2089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Tree>
    <p:extLst>
      <p:ext uri="{BB962C8B-B14F-4D97-AF65-F5344CB8AC3E}">
        <p14:creationId xmlns:p14="http://schemas.microsoft.com/office/powerpoint/2010/main" val="7015231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Scale>
                                      <p:cBhvr additive="repl">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0"/>
                                        </p:tgtEl>
                                      </p:cBhvr>
                                    </p:animMotion>
                                    <p:animEffect transition="in" filter="fade">
                                      <p:cBhvr additive="repl">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D1A6712-31AD-428C-81D8-F4E00965AC29}"/>
              </a:ext>
            </a:extLst>
          </p:cNvPr>
          <p:cNvSpPr txBox="1"/>
          <p:nvPr/>
        </p:nvSpPr>
        <p:spPr>
          <a:xfrm>
            <a:off x="609600" y="6327775"/>
            <a:ext cx="7607300" cy="523875"/>
          </a:xfrm>
          <a:prstGeom prst="rect">
            <a:avLst/>
          </a:prstGeom>
          <a:solidFill>
            <a:schemeClr val="accent1">
              <a:lumMod val="20000"/>
              <a:lumOff val="80000"/>
            </a:schemeClr>
          </a:solidFill>
        </p:spPr>
        <p:txBody>
          <a:bodyPr wrap="none">
            <a:spAutoFit/>
          </a:bodyPr>
          <a:lstStyle/>
          <a:p>
            <a:pPr>
              <a:buClr>
                <a:srgbClr val="000000"/>
              </a:buClr>
              <a:buSzPct val="100000"/>
              <a:buFont typeface="Times New Roman" panose="02020603050405020304" pitchFamily="18" charset="0"/>
              <a:buNone/>
            </a:pPr>
            <a:r>
              <a:rPr lang="en-US" altLang="en-US">
                <a:solidFill>
                  <a:srgbClr val="0000FF"/>
                </a:solidFill>
              </a:rPr>
              <a:t>20 vạn quân Tưởng tràn vào miền Bắc Việt Nam</a:t>
            </a:r>
          </a:p>
        </p:txBody>
      </p:sp>
      <p:graphicFrame>
        <p:nvGraphicFramePr>
          <p:cNvPr id="6" name="Object 6">
            <a:extLst>
              <a:ext uri="{FF2B5EF4-FFF2-40B4-BE49-F238E27FC236}">
                <a16:creationId xmlns="" xmlns:a16="http://schemas.microsoft.com/office/drawing/2014/main" id="{F9FEEC53-8033-499F-BAC5-040022B10491}"/>
              </a:ext>
            </a:extLst>
          </p:cNvPr>
          <p:cNvGraphicFramePr>
            <a:graphicFrameLocks noChangeAspect="1"/>
          </p:cNvGraphicFramePr>
          <p:nvPr/>
        </p:nvGraphicFramePr>
        <p:xfrm>
          <a:off x="-44450" y="6350"/>
          <a:ext cx="9188450" cy="6321425"/>
        </p:xfrm>
        <a:graphic>
          <a:graphicData uri="http://schemas.openxmlformats.org/presentationml/2006/ole">
            <mc:AlternateContent xmlns:mc="http://schemas.openxmlformats.org/markup-compatibility/2006">
              <mc:Choice xmlns:v="urn:schemas-microsoft-com:vml" Requires="v">
                <p:oleObj spid="_x0000_s1031" r:id="rId3" imgW="0" imgH="0" progId="">
                  <p:embed/>
                </p:oleObj>
              </mc:Choice>
              <mc:Fallback>
                <p:oleObj r:id="rId3" imgW="0" imgH="0" progId="">
                  <p:embed/>
                  <p:pic>
                    <p:nvPicPr>
                      <p:cNvPr id="6" name="Object 6">
                        <a:extLst>
                          <a:ext uri="{FF2B5EF4-FFF2-40B4-BE49-F238E27FC236}">
                            <a16:creationId xmlns="" xmlns:a16="http://schemas.microsoft.com/office/drawing/2014/main" id="{F9FEEC53-8033-499F-BAC5-040022B10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350"/>
                        <a:ext cx="918845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1">
            <a:extLst>
              <a:ext uri="{FF2B5EF4-FFF2-40B4-BE49-F238E27FC236}">
                <a16:creationId xmlns="" xmlns:a16="http://schemas.microsoft.com/office/drawing/2014/main" id="{38E3BFF1-3D37-45D3-8E39-069D79DA43D6}"/>
              </a:ext>
            </a:extLst>
          </p:cNvPr>
          <p:cNvGrpSpPr>
            <a:grpSpLocks/>
          </p:cNvGrpSpPr>
          <p:nvPr/>
        </p:nvGrpSpPr>
        <p:grpSpPr bwMode="auto">
          <a:xfrm>
            <a:off x="-44450" y="0"/>
            <a:ext cx="9183688" cy="6662738"/>
            <a:chOff x="2976" y="120"/>
            <a:chExt cx="2781" cy="4197"/>
          </a:xfrm>
        </p:grpSpPr>
        <p:grpSp>
          <p:nvGrpSpPr>
            <p:cNvPr id="8197" name="Group 2">
              <a:extLst>
                <a:ext uri="{FF2B5EF4-FFF2-40B4-BE49-F238E27FC236}">
                  <a16:creationId xmlns="" xmlns:a16="http://schemas.microsoft.com/office/drawing/2014/main" id="{54994DD3-E46F-41A6-98F4-1F7AA08239F7}"/>
                </a:ext>
              </a:extLst>
            </p:cNvPr>
            <p:cNvGrpSpPr>
              <a:grpSpLocks/>
            </p:cNvGrpSpPr>
            <p:nvPr/>
          </p:nvGrpSpPr>
          <p:grpSpPr bwMode="auto">
            <a:xfrm>
              <a:off x="2976" y="120"/>
              <a:ext cx="2781" cy="4197"/>
              <a:chOff x="2976" y="120"/>
              <a:chExt cx="2781" cy="4197"/>
            </a:xfrm>
          </p:grpSpPr>
          <p:pic>
            <p:nvPicPr>
              <p:cNvPr id="8199" name="Picture 3">
                <a:extLst>
                  <a:ext uri="{FF2B5EF4-FFF2-40B4-BE49-F238E27FC236}">
                    <a16:creationId xmlns="" xmlns:a16="http://schemas.microsoft.com/office/drawing/2014/main" id="{960B85D7-9342-47FD-8907-2DBE2C2F0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0"/>
                <a:ext cx="2781" cy="3983"/>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 Box 4">
                <a:extLst>
                  <a:ext uri="{FF2B5EF4-FFF2-40B4-BE49-F238E27FC236}">
                    <a16:creationId xmlns="" xmlns:a16="http://schemas.microsoft.com/office/drawing/2014/main" id="{4E54474B-E55E-4D8F-88CB-9C694FFDE465}"/>
                  </a:ext>
                </a:extLst>
              </p:cNvPr>
              <p:cNvSpPr txBox="1">
                <a:spLocks noChangeArrowheads="1"/>
              </p:cNvSpPr>
              <p:nvPr/>
            </p:nvSpPr>
            <p:spPr bwMode="auto">
              <a:xfrm>
                <a:off x="3570" y="4031"/>
                <a:ext cx="206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sp>
          <p:nvSpPr>
            <p:cNvPr id="8198" name="Text Box 5">
              <a:extLst>
                <a:ext uri="{FF2B5EF4-FFF2-40B4-BE49-F238E27FC236}">
                  <a16:creationId xmlns="" xmlns:a16="http://schemas.microsoft.com/office/drawing/2014/main" id="{9B9E4745-6391-4E31-8942-6E47A314014E}"/>
                </a:ext>
              </a:extLst>
            </p:cNvPr>
            <p:cNvSpPr txBox="1">
              <a:spLocks noChangeArrowheads="1"/>
            </p:cNvSpPr>
            <p:nvPr/>
          </p:nvSpPr>
          <p:spPr bwMode="auto">
            <a:xfrm>
              <a:off x="3247" y="4052"/>
              <a:ext cx="245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 xmlns:a16="http://schemas.microsoft.com/office/drawing/2014/main" id="{A5D3AE00-2D17-4A84-AF48-6E2795755760}"/>
              </a:ext>
            </a:extLst>
          </p:cNvPr>
          <p:cNvSpPr txBox="1">
            <a:spLocks noChangeArrowheads="1"/>
          </p:cNvSpPr>
          <p:nvPr/>
        </p:nvSpPr>
        <p:spPr bwMode="auto">
          <a:xfrm>
            <a:off x="190500" y="6129338"/>
            <a:ext cx="876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a:solidFill>
                  <a:srgbClr val="FF0000"/>
                </a:solidFill>
                <a:cs typeface="Times New Roman" panose="02020603050405020304" pitchFamily="18" charset="0"/>
              </a:rPr>
              <a:t>Lược đồ Việt Nam sau cách mạng tháng Tám 1945</a:t>
            </a:r>
            <a:r>
              <a:rPr lang="en-US" altLang="vi-VN" sz="1800">
                <a:solidFill>
                  <a:schemeClr val="tx1"/>
                </a:solidFill>
                <a:cs typeface="Times New Roman" panose="02020603050405020304" pitchFamily="18" charset="0"/>
              </a:rPr>
              <a:t>.</a:t>
            </a:r>
          </a:p>
        </p:txBody>
      </p:sp>
      <p:pic>
        <p:nvPicPr>
          <p:cNvPr id="82947" name="Picture 3" descr="02">
            <a:extLst>
              <a:ext uri="{FF2B5EF4-FFF2-40B4-BE49-F238E27FC236}">
                <a16:creationId xmlns="" xmlns:a16="http://schemas.microsoft.com/office/drawing/2014/main" id="{1F1BBA42-B3EA-4BB6-A715-E4D208CF68D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24463" y="38100"/>
            <a:ext cx="3829050" cy="5524500"/>
          </a:xfrm>
        </p:spPr>
      </p:pic>
      <p:grpSp>
        <p:nvGrpSpPr>
          <p:cNvPr id="56324" name="Group 4">
            <a:extLst>
              <a:ext uri="{FF2B5EF4-FFF2-40B4-BE49-F238E27FC236}">
                <a16:creationId xmlns="" xmlns:a16="http://schemas.microsoft.com/office/drawing/2014/main" id="{BF066A31-A748-4539-B4A7-E180B474A4D7}"/>
              </a:ext>
            </a:extLst>
          </p:cNvPr>
          <p:cNvGrpSpPr>
            <a:grpSpLocks/>
          </p:cNvGrpSpPr>
          <p:nvPr/>
        </p:nvGrpSpPr>
        <p:grpSpPr bwMode="auto">
          <a:xfrm>
            <a:off x="233363" y="38100"/>
            <a:ext cx="4872037" cy="6149975"/>
            <a:chOff x="243" y="34"/>
            <a:chExt cx="2736" cy="3698"/>
          </a:xfrm>
        </p:grpSpPr>
        <p:pic>
          <p:nvPicPr>
            <p:cNvPr id="56333" name="Picture 5" descr="4">
              <a:extLst>
                <a:ext uri="{FF2B5EF4-FFF2-40B4-BE49-F238E27FC236}">
                  <a16:creationId xmlns="" xmlns:a16="http://schemas.microsoft.com/office/drawing/2014/main" id="{42FE30A2-6A36-4893-8934-85A97C356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 y="34"/>
              <a:ext cx="2736"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Oval 6">
              <a:extLst>
                <a:ext uri="{FF2B5EF4-FFF2-40B4-BE49-F238E27FC236}">
                  <a16:creationId xmlns="" xmlns:a16="http://schemas.microsoft.com/office/drawing/2014/main" id="{F3415024-510C-40AE-8EDB-CC3F1C1E788A}"/>
                </a:ext>
              </a:extLst>
            </p:cNvPr>
            <p:cNvSpPr>
              <a:spLocks noChangeArrowheads="1"/>
            </p:cNvSpPr>
            <p:nvPr/>
          </p:nvSpPr>
          <p:spPr bwMode="auto">
            <a:xfrm>
              <a:off x="1225" y="228"/>
              <a:ext cx="80" cy="147"/>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5" name="Oval 7">
              <a:extLst>
                <a:ext uri="{FF2B5EF4-FFF2-40B4-BE49-F238E27FC236}">
                  <a16:creationId xmlns="" xmlns:a16="http://schemas.microsoft.com/office/drawing/2014/main" id="{9CA60F07-72A5-48B9-A9FE-06DD1ADBEC3C}"/>
                </a:ext>
              </a:extLst>
            </p:cNvPr>
            <p:cNvSpPr>
              <a:spLocks noChangeArrowheads="1"/>
            </p:cNvSpPr>
            <p:nvPr/>
          </p:nvSpPr>
          <p:spPr bwMode="auto">
            <a:xfrm>
              <a:off x="960" y="397"/>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6" name="Oval 8">
              <a:extLst>
                <a:ext uri="{FF2B5EF4-FFF2-40B4-BE49-F238E27FC236}">
                  <a16:creationId xmlns="" xmlns:a16="http://schemas.microsoft.com/office/drawing/2014/main" id="{4335ADA0-F312-458E-861D-37C87C27705C}"/>
                </a:ext>
              </a:extLst>
            </p:cNvPr>
            <p:cNvSpPr>
              <a:spLocks noChangeArrowheads="1"/>
            </p:cNvSpPr>
            <p:nvPr/>
          </p:nvSpPr>
          <p:spPr bwMode="auto">
            <a:xfrm>
              <a:off x="1106" y="551"/>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7" name="Oval 9">
              <a:extLst>
                <a:ext uri="{FF2B5EF4-FFF2-40B4-BE49-F238E27FC236}">
                  <a16:creationId xmlns="" xmlns:a16="http://schemas.microsoft.com/office/drawing/2014/main" id="{9E4CA9A8-A711-4095-BE78-F20D305A4BC4}"/>
                </a:ext>
              </a:extLst>
            </p:cNvPr>
            <p:cNvSpPr>
              <a:spLocks noChangeArrowheads="1"/>
            </p:cNvSpPr>
            <p:nvPr/>
          </p:nvSpPr>
          <p:spPr bwMode="auto">
            <a:xfrm>
              <a:off x="1440" y="581"/>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8" name="Oval 10">
              <a:extLst>
                <a:ext uri="{FF2B5EF4-FFF2-40B4-BE49-F238E27FC236}">
                  <a16:creationId xmlns="" xmlns:a16="http://schemas.microsoft.com/office/drawing/2014/main" id="{474A029D-A7DE-4DC8-856E-24E0022C4F76}"/>
                </a:ext>
              </a:extLst>
            </p:cNvPr>
            <p:cNvSpPr>
              <a:spLocks noChangeArrowheads="1"/>
            </p:cNvSpPr>
            <p:nvPr/>
          </p:nvSpPr>
          <p:spPr bwMode="auto">
            <a:xfrm>
              <a:off x="1257" y="788"/>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9" name="Text Box 11">
              <a:extLst>
                <a:ext uri="{FF2B5EF4-FFF2-40B4-BE49-F238E27FC236}">
                  <a16:creationId xmlns="" xmlns:a16="http://schemas.microsoft.com/office/drawing/2014/main" id="{E44C594E-BD2C-411D-9D70-9AAEFD1C6A3D}"/>
                </a:ext>
              </a:extLst>
            </p:cNvPr>
            <p:cNvSpPr txBox="1">
              <a:spLocks noChangeArrowheads="1"/>
            </p:cNvSpPr>
            <p:nvPr/>
          </p:nvSpPr>
          <p:spPr bwMode="auto">
            <a:xfrm>
              <a:off x="728" y="58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1800">
                  <a:solidFill>
                    <a:srgbClr val="FF0000"/>
                  </a:solidFill>
                  <a:latin typeface="VNI-Times" pitchFamily="2" charset="0"/>
                </a:rPr>
                <a:t>Haø Noäi</a:t>
              </a:r>
            </a:p>
          </p:txBody>
        </p:sp>
        <p:sp>
          <p:nvSpPr>
            <p:cNvPr id="56340" name="Line 12">
              <a:extLst>
                <a:ext uri="{FF2B5EF4-FFF2-40B4-BE49-F238E27FC236}">
                  <a16:creationId xmlns="" xmlns:a16="http://schemas.microsoft.com/office/drawing/2014/main" id="{B6949AF7-5638-4CF4-8E7A-0AA3FE6E1E98}"/>
                </a:ext>
              </a:extLst>
            </p:cNvPr>
            <p:cNvSpPr>
              <a:spLocks noChangeShapeType="1"/>
            </p:cNvSpPr>
            <p:nvPr/>
          </p:nvSpPr>
          <p:spPr bwMode="auto">
            <a:xfrm>
              <a:off x="384" y="1920"/>
              <a:ext cx="2592"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5" name="Text Box 13">
            <a:extLst>
              <a:ext uri="{FF2B5EF4-FFF2-40B4-BE49-F238E27FC236}">
                <a16:creationId xmlns="" xmlns:a16="http://schemas.microsoft.com/office/drawing/2014/main" id="{C7A9C927-5AF2-4476-ACD0-B9F215D50402}"/>
              </a:ext>
            </a:extLst>
          </p:cNvPr>
          <p:cNvSpPr txBox="1">
            <a:spLocks noChangeArrowheads="1"/>
          </p:cNvSpPr>
          <p:nvPr/>
        </p:nvSpPr>
        <p:spPr bwMode="auto">
          <a:xfrm>
            <a:off x="4114800" y="3048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1800">
                <a:solidFill>
                  <a:schemeClr val="tx2"/>
                </a:solidFill>
                <a:latin typeface="Arial" panose="020B0604020202020204" pitchFamily="34" charset="0"/>
              </a:rPr>
              <a:t>16</a:t>
            </a:r>
            <a:r>
              <a:rPr lang="en-US" altLang="vi-VN" sz="1800" baseline="30000">
                <a:solidFill>
                  <a:schemeClr val="tx2"/>
                </a:solidFill>
                <a:latin typeface="Arial" panose="020B0604020202020204" pitchFamily="34" charset="0"/>
              </a:rPr>
              <a:t>0</a:t>
            </a:r>
          </a:p>
        </p:txBody>
      </p:sp>
      <p:grpSp>
        <p:nvGrpSpPr>
          <p:cNvPr id="56326" name="Group 20">
            <a:extLst>
              <a:ext uri="{FF2B5EF4-FFF2-40B4-BE49-F238E27FC236}">
                <a16:creationId xmlns="" xmlns:a16="http://schemas.microsoft.com/office/drawing/2014/main" id="{6AA14E16-9F52-4ADC-8089-2F2CE469EE3D}"/>
              </a:ext>
            </a:extLst>
          </p:cNvPr>
          <p:cNvGrpSpPr>
            <a:grpSpLocks/>
          </p:cNvGrpSpPr>
          <p:nvPr/>
        </p:nvGrpSpPr>
        <p:grpSpPr bwMode="auto">
          <a:xfrm>
            <a:off x="1504950" y="4710113"/>
            <a:ext cx="1676400" cy="685800"/>
            <a:chOff x="1104" y="2832"/>
            <a:chExt cx="1056" cy="432"/>
          </a:xfrm>
        </p:grpSpPr>
        <p:sp>
          <p:nvSpPr>
            <p:cNvPr id="56329" name="Oval 14">
              <a:extLst>
                <a:ext uri="{FF2B5EF4-FFF2-40B4-BE49-F238E27FC236}">
                  <a16:creationId xmlns="" xmlns:a16="http://schemas.microsoft.com/office/drawing/2014/main" id="{57C49932-BEC1-406A-8336-2FE545C4EC6D}"/>
                </a:ext>
              </a:extLst>
            </p:cNvPr>
            <p:cNvSpPr>
              <a:spLocks noChangeArrowheads="1"/>
            </p:cNvSpPr>
            <p:nvPr/>
          </p:nvSpPr>
          <p:spPr bwMode="auto">
            <a:xfrm>
              <a:off x="1344" y="3002"/>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0" name="Text Box 15">
              <a:extLst>
                <a:ext uri="{FF2B5EF4-FFF2-40B4-BE49-F238E27FC236}">
                  <a16:creationId xmlns="" xmlns:a16="http://schemas.microsoft.com/office/drawing/2014/main" id="{8D06E5B5-5C7A-45FF-A794-6DB3CF55A0CB}"/>
                </a:ext>
              </a:extLst>
            </p:cNvPr>
            <p:cNvSpPr txBox="1">
              <a:spLocks noChangeArrowheads="1"/>
            </p:cNvSpPr>
            <p:nvPr/>
          </p:nvSpPr>
          <p:spPr bwMode="auto">
            <a:xfrm>
              <a:off x="1440" y="292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1800">
                  <a:solidFill>
                    <a:srgbClr val="FF0000"/>
                  </a:solidFill>
                  <a:latin typeface="VNI-Times" pitchFamily="2" charset="0"/>
                </a:rPr>
                <a:t>Saøi Goøn</a:t>
              </a:r>
            </a:p>
          </p:txBody>
        </p:sp>
        <p:sp>
          <p:nvSpPr>
            <p:cNvPr id="56331" name="AutoShape 16">
              <a:extLst>
                <a:ext uri="{FF2B5EF4-FFF2-40B4-BE49-F238E27FC236}">
                  <a16:creationId xmlns="" xmlns:a16="http://schemas.microsoft.com/office/drawing/2014/main" id="{2B2FBB1A-1E84-4F48-9B9C-7AA664505012}"/>
                </a:ext>
              </a:extLst>
            </p:cNvPr>
            <p:cNvSpPr>
              <a:spLocks noChangeArrowheads="1"/>
            </p:cNvSpPr>
            <p:nvPr/>
          </p:nvSpPr>
          <p:spPr bwMode="auto">
            <a:xfrm rot="-1572683">
              <a:off x="1104" y="3120"/>
              <a:ext cx="240" cy="144"/>
            </a:xfrm>
            <a:prstGeom prst="rightArrow">
              <a:avLst>
                <a:gd name="adj1" fmla="val 40278"/>
                <a:gd name="adj2" fmla="val 105324"/>
              </a:avLst>
            </a:prstGeom>
            <a:solidFill>
              <a:schemeClr val="tx1"/>
            </a:solidFill>
            <a:ln w="9525">
              <a:solidFill>
                <a:schemeClr val="tx2"/>
              </a:solidFill>
              <a:miter lim="800000"/>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2" name="AutoShape 17">
              <a:extLst>
                <a:ext uri="{FF2B5EF4-FFF2-40B4-BE49-F238E27FC236}">
                  <a16:creationId xmlns="" xmlns:a16="http://schemas.microsoft.com/office/drawing/2014/main" id="{88700CCB-88DD-45D6-852D-E6ADAE96C619}"/>
                </a:ext>
              </a:extLst>
            </p:cNvPr>
            <p:cNvSpPr>
              <a:spLocks noChangeArrowheads="1"/>
            </p:cNvSpPr>
            <p:nvPr/>
          </p:nvSpPr>
          <p:spPr bwMode="auto">
            <a:xfrm rot="19046427" flipH="1">
              <a:off x="1440" y="2832"/>
              <a:ext cx="336" cy="144"/>
            </a:xfrm>
            <a:prstGeom prst="rightArrow">
              <a:avLst>
                <a:gd name="adj1" fmla="val 40278"/>
                <a:gd name="adj2" fmla="val 147454"/>
              </a:avLst>
            </a:prstGeom>
            <a:solidFill>
              <a:schemeClr val="tx1"/>
            </a:solidFill>
            <a:ln w="9525">
              <a:solidFill>
                <a:schemeClr val="tx2"/>
              </a:solidFill>
              <a:miter lim="800000"/>
              <a:headEnd/>
              <a:tailEnd/>
            </a:ln>
          </p:spPr>
          <p:txBody>
            <a:bodyPr wrap="none" anchor="ctr"/>
            <a:lstStyle/>
            <a:p>
              <a:pPr algn="ctr" eaLnBrk="1" hangingPunct="1">
                <a:buClr>
                  <a:srgbClr val="000000"/>
                </a:buClr>
                <a:buSzPct val="100000"/>
              </a:pPr>
              <a:endParaRPr lang="vi-VN" altLang="vi-VN" sz="1800">
                <a:solidFill>
                  <a:schemeClr val="tx1"/>
                </a:solidFill>
              </a:endParaRPr>
            </a:p>
          </p:txBody>
        </p:sp>
      </p:grpSp>
      <p:sp>
        <p:nvSpPr>
          <p:cNvPr id="82965" name="Oval 21">
            <a:extLst>
              <a:ext uri="{FF2B5EF4-FFF2-40B4-BE49-F238E27FC236}">
                <a16:creationId xmlns="" xmlns:a16="http://schemas.microsoft.com/office/drawing/2014/main" id="{DEE42DAC-5FD3-41FB-B8FD-A14AFE9E12A1}"/>
              </a:ext>
            </a:extLst>
          </p:cNvPr>
          <p:cNvSpPr>
            <a:spLocks noChangeArrowheads="1"/>
          </p:cNvSpPr>
          <p:nvPr/>
        </p:nvSpPr>
        <p:spPr bwMode="auto">
          <a:xfrm rot="2778136">
            <a:off x="1493044" y="4521994"/>
            <a:ext cx="679450" cy="11922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buClr>
                <a:srgbClr val="000000"/>
              </a:buClr>
              <a:buSzPct val="100000"/>
            </a:pPr>
            <a:endParaRPr lang="vi-VN" altLang="vi-VN" sz="1800">
              <a:solidFill>
                <a:schemeClr val="tx1"/>
              </a:solidFill>
            </a:endParaRPr>
          </a:p>
        </p:txBody>
      </p:sp>
      <p:sp>
        <p:nvSpPr>
          <p:cNvPr id="82966" name="Oval 22">
            <a:extLst>
              <a:ext uri="{FF2B5EF4-FFF2-40B4-BE49-F238E27FC236}">
                <a16:creationId xmlns="" xmlns:a16="http://schemas.microsoft.com/office/drawing/2014/main" id="{342EF01E-6C42-4526-8DE9-8B982BA9A784}"/>
              </a:ext>
            </a:extLst>
          </p:cNvPr>
          <p:cNvSpPr>
            <a:spLocks noChangeArrowheads="1"/>
          </p:cNvSpPr>
          <p:nvPr/>
        </p:nvSpPr>
        <p:spPr bwMode="auto">
          <a:xfrm rot="890482">
            <a:off x="2479675" y="3267075"/>
            <a:ext cx="566738" cy="1670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buClr>
                <a:srgbClr val="000000"/>
              </a:buClr>
              <a:buSzPct val="100000"/>
            </a:pPr>
            <a:endParaRPr lang="vi-VN" altLang="vi-VN" sz="1800">
              <a:solidFill>
                <a:schemeClr val="tx1"/>
              </a:solidFill>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800" decel="100000"/>
                                        <p:tgtEl>
                                          <p:spTgt spid="82947"/>
                                        </p:tgtEl>
                                      </p:cBhvr>
                                    </p:animEffect>
                                    <p:anim calcmode="lin" valueType="num">
                                      <p:cBhvr>
                                        <p:cTn id="8" dur="800" decel="100000" fill="hold"/>
                                        <p:tgtEl>
                                          <p:spTgt spid="82947"/>
                                        </p:tgtEl>
                                        <p:attrNameLst>
                                          <p:attrName>style.rotation</p:attrName>
                                        </p:attrNameLst>
                                      </p:cBhvr>
                                      <p:tavLst>
                                        <p:tav tm="0">
                                          <p:val>
                                            <p:fltVal val="-90"/>
                                          </p:val>
                                        </p:tav>
                                        <p:tav tm="100000">
                                          <p:val>
                                            <p:fltVal val="0"/>
                                          </p:val>
                                        </p:tav>
                                      </p:tavLst>
                                    </p:anim>
                                    <p:anim calcmode="lin" valueType="num">
                                      <p:cBhvr>
                                        <p:cTn id="9" dur="800" decel="100000" fill="hold"/>
                                        <p:tgtEl>
                                          <p:spTgt spid="82947"/>
                                        </p:tgtEl>
                                        <p:attrNameLst>
                                          <p:attrName>ppt_x</p:attrName>
                                        </p:attrNameLst>
                                      </p:cBhvr>
                                      <p:tavLst>
                                        <p:tav tm="0">
                                          <p:val>
                                            <p:strVal val="#ppt_x+0.4"/>
                                          </p:val>
                                        </p:tav>
                                        <p:tav tm="100000">
                                          <p:val>
                                            <p:strVal val="#ppt_x-0.05"/>
                                          </p:val>
                                        </p:tav>
                                      </p:tavLst>
                                    </p:anim>
                                    <p:anim calcmode="lin" valueType="num">
                                      <p:cBhvr>
                                        <p:cTn id="10" dur="800" decel="100000" fill="hold"/>
                                        <p:tgtEl>
                                          <p:spTgt spid="829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9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9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2965"/>
                                        </p:tgtEl>
                                        <p:attrNameLst>
                                          <p:attrName>style.visibility</p:attrName>
                                        </p:attrNameLst>
                                      </p:cBhvr>
                                      <p:to>
                                        <p:strVal val="visible"/>
                                      </p:to>
                                    </p:set>
                                    <p:anim calcmode="lin" valueType="num">
                                      <p:cBhvr>
                                        <p:cTn id="17" dur="500" fill="hold"/>
                                        <p:tgtEl>
                                          <p:spTgt spid="82965"/>
                                        </p:tgtEl>
                                        <p:attrNameLst>
                                          <p:attrName>ppt_w</p:attrName>
                                        </p:attrNameLst>
                                      </p:cBhvr>
                                      <p:tavLst>
                                        <p:tav tm="0">
                                          <p:val>
                                            <p:fltVal val="0"/>
                                          </p:val>
                                        </p:tav>
                                        <p:tav tm="100000">
                                          <p:val>
                                            <p:strVal val="#ppt_w"/>
                                          </p:val>
                                        </p:tav>
                                      </p:tavLst>
                                    </p:anim>
                                    <p:anim calcmode="lin" valueType="num">
                                      <p:cBhvr>
                                        <p:cTn id="18" dur="500" fill="hold"/>
                                        <p:tgtEl>
                                          <p:spTgt spid="8296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2966"/>
                                        </p:tgtEl>
                                        <p:attrNameLst>
                                          <p:attrName>style.visibility</p:attrName>
                                        </p:attrNameLst>
                                      </p:cBhvr>
                                      <p:to>
                                        <p:strVal val="visible"/>
                                      </p:to>
                                    </p:set>
                                    <p:anim calcmode="lin" valueType="num">
                                      <p:cBhvr>
                                        <p:cTn id="23" dur="500" fill="hold"/>
                                        <p:tgtEl>
                                          <p:spTgt spid="82966"/>
                                        </p:tgtEl>
                                        <p:attrNameLst>
                                          <p:attrName>ppt_w</p:attrName>
                                        </p:attrNameLst>
                                      </p:cBhvr>
                                      <p:tavLst>
                                        <p:tav tm="0">
                                          <p:val>
                                            <p:fltVal val="0"/>
                                          </p:val>
                                        </p:tav>
                                        <p:tav tm="100000">
                                          <p:val>
                                            <p:strVal val="#ppt_w"/>
                                          </p:val>
                                        </p:tav>
                                      </p:tavLst>
                                    </p:anim>
                                    <p:anim calcmode="lin" valueType="num">
                                      <p:cBhvr>
                                        <p:cTn id="24" dur="500" fill="hold"/>
                                        <p:tgtEl>
                                          <p:spTgt spid="829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animBg="1"/>
      <p:bldP spid="829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vi-VN" altLang="en-US" smtClean="0">
              <a:latin typeface="Calibri" panose="020F0502020204030204" pitchFamily="34" charset="0"/>
            </a:endParaRPr>
          </a:p>
        </p:txBody>
      </p:sp>
      <p:pic>
        <p:nvPicPr>
          <p:cNvPr id="7171" name="Content Placeholder 5" descr="410161707_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0"/>
            <a:ext cx="3962400" cy="5943600"/>
          </a:xfrm>
        </p:spPr>
      </p:pic>
      <p:sp>
        <p:nvSpPr>
          <p:cNvPr id="7172" name="Rectangle 6"/>
          <p:cNvSpPr>
            <a:spLocks noChangeArrowheads="1"/>
          </p:cNvSpPr>
          <p:nvPr/>
        </p:nvSpPr>
        <p:spPr bwMode="auto">
          <a:xfrm>
            <a:off x="0" y="6019800"/>
            <a:ext cx="8991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300" b="1">
                <a:latin typeface="Times New Roman" panose="02020603050405020304" pitchFamily="18" charset="0"/>
              </a:rPr>
              <a:t>Ngày 23/9/1945, thực dân Pháp nổ súng gây hấn ở Sài Gòn</a:t>
            </a:r>
          </a:p>
        </p:txBody>
      </p:sp>
      <p:graphicFrame>
        <p:nvGraphicFramePr>
          <p:cNvPr id="7174" name="Object 6"/>
          <p:cNvGraphicFramePr>
            <a:graphicFrameLocks noChangeAspect="1"/>
          </p:cNvGraphicFramePr>
          <p:nvPr/>
        </p:nvGraphicFramePr>
        <p:xfrm>
          <a:off x="4114800" y="0"/>
          <a:ext cx="4800600" cy="5943600"/>
        </p:xfrm>
        <a:graphic>
          <a:graphicData uri="http://schemas.openxmlformats.org/presentationml/2006/ole">
            <mc:AlternateContent xmlns:mc="http://schemas.openxmlformats.org/markup-compatibility/2006">
              <mc:Choice xmlns:v="urn:schemas-microsoft-com:vml" Requires="v">
                <p:oleObj spid="_x0000_s8197" name="Bitmap Image" r:id="rId4" imgW="3809524" imgH="2857899" progId="Paint.Picture">
                  <p:embed/>
                </p:oleObj>
              </mc:Choice>
              <mc:Fallback>
                <p:oleObj name="Bitmap Image" r:id="rId4" imgW="3809524" imgH="285789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0"/>
                        <a:ext cx="4800600" cy="5943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60579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
        <p:nvSpPr>
          <p:cNvPr id="12" name="Rectangle 7"/>
          <p:cNvSpPr>
            <a:spLocks noChangeArrowheads="1"/>
          </p:cNvSpPr>
          <p:nvPr/>
        </p:nvSpPr>
        <p:spPr bwMode="auto">
          <a:xfrm>
            <a:off x="381000" y="3124200"/>
            <a:ext cx="83058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0" i="1" smtClean="0">
                <a:solidFill>
                  <a:srgbClr val="0000FF"/>
                </a:solidFill>
              </a:rPr>
              <a:t>- </a:t>
            </a:r>
            <a:r>
              <a:rPr lang="en-US" altLang="en-US" sz="2600" b="0" i="1">
                <a:solidFill>
                  <a:srgbClr val="0000FF"/>
                </a:solidFill>
              </a:rPr>
              <a:t>Đêm 22 rạng 23</a:t>
            </a:r>
            <a:r>
              <a:rPr lang="en-US" altLang="en-US" sz="2600" b="0" i="1">
                <a:solidFill>
                  <a:srgbClr val="0000FF"/>
                </a:solidFill>
              </a:rPr>
              <a:t>. </a:t>
            </a:r>
            <a:r>
              <a:rPr lang="en-US" altLang="en-US" sz="2600" b="0" i="1" smtClean="0">
                <a:solidFill>
                  <a:srgbClr val="0000FF"/>
                </a:solidFill>
              </a:rPr>
              <a:t>9.1945, Pháp </a:t>
            </a:r>
            <a:r>
              <a:rPr lang="en-US" altLang="en-US" sz="2600" b="0" i="1">
                <a:solidFill>
                  <a:srgbClr val="0000FF"/>
                </a:solidFill>
              </a:rPr>
              <a:t>đánh </a:t>
            </a:r>
            <a:r>
              <a:rPr lang="en-US" altLang="en-US" sz="2600" b="0" i="1" smtClean="0">
                <a:solidFill>
                  <a:srgbClr val="0000FF"/>
                </a:solidFill>
              </a:rPr>
              <a:t>úp  trụ </a:t>
            </a:r>
            <a:r>
              <a:rPr lang="en-US" altLang="en-US" sz="2600" b="0" i="1">
                <a:solidFill>
                  <a:srgbClr val="0000FF"/>
                </a:solidFill>
              </a:rPr>
              <a:t>sở </a:t>
            </a:r>
            <a:r>
              <a:rPr lang="en-US" altLang="en-US" sz="2600" b="0" i="1" smtClean="0">
                <a:solidFill>
                  <a:srgbClr val="0000FF"/>
                </a:solidFill>
              </a:rPr>
              <a:t>UBND</a:t>
            </a:r>
          </a:p>
          <a:p>
            <a:r>
              <a:rPr lang="en-US" altLang="en-US" sz="2600" b="0" i="1" smtClean="0">
                <a:solidFill>
                  <a:srgbClr val="0000FF"/>
                </a:solidFill>
              </a:rPr>
              <a:t> </a:t>
            </a:r>
            <a:r>
              <a:rPr lang="en-US" altLang="en-US" sz="2600" b="0" i="1">
                <a:solidFill>
                  <a:srgbClr val="0000FF"/>
                </a:solidFill>
              </a:rPr>
              <a:t>Nam Bộ, mở đầu </a:t>
            </a:r>
            <a:r>
              <a:rPr lang="en-US" altLang="en-US" sz="2600" b="0" i="1">
                <a:solidFill>
                  <a:srgbClr val="0000FF"/>
                </a:solidFill>
              </a:rPr>
              <a:t>xâm </a:t>
            </a:r>
            <a:r>
              <a:rPr lang="en-US" altLang="en-US" sz="2600" b="0" i="1" smtClean="0">
                <a:solidFill>
                  <a:srgbClr val="0000FF"/>
                </a:solidFill>
              </a:rPr>
              <a:t>lược trở </a:t>
            </a:r>
            <a:r>
              <a:rPr lang="en-US" altLang="en-US" sz="2600" b="0" i="1">
                <a:solidFill>
                  <a:srgbClr val="0000FF"/>
                </a:solidFill>
              </a:rPr>
              <a:t>lại nước ta.</a:t>
            </a:r>
          </a:p>
        </p:txBody>
      </p:sp>
    </p:spTree>
    <p:extLst>
      <p:ext uri="{BB962C8B-B14F-4D97-AF65-F5344CB8AC3E}">
        <p14:creationId xmlns:p14="http://schemas.microsoft.com/office/powerpoint/2010/main" val="19629182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Scale>
                                      <p:cBhvr additive="repl">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0"/>
                                        </p:tgtEl>
                                      </p:cBhvr>
                                    </p:animMotion>
                                    <p:animEffect transition="in" filter="fade">
                                      <p:cBhvr additive="repl">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ppt_w</p:attrName>
                                        </p:attrNameLst>
                                      </p:cBhvr>
                                      <p:tavLst>
                                        <p:tav tm="0" fmla="#ppt_w*sin(2.5*pi*$)">
                                          <p:val>
                                            <p:fltVal val="0"/>
                                          </p:val>
                                        </p:tav>
                                        <p:tav tm="100000">
                                          <p:val>
                                            <p:fltVal val="1"/>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 xmlns:a16="http://schemas.microsoft.com/office/drawing/2014/main" id="{64A3BD8B-E4E1-427B-8DE9-9897948C5A3B}"/>
              </a:ext>
            </a:extLst>
          </p:cNvPr>
          <p:cNvSpPr txBox="1">
            <a:spLocks noChangeArrowheads="1"/>
          </p:cNvSpPr>
          <p:nvPr/>
        </p:nvSpPr>
        <p:spPr bwMode="auto">
          <a:xfrm rot="10800000" flipV="1">
            <a:off x="304800" y="6365875"/>
            <a:ext cx="9067800" cy="492125"/>
          </a:xfrm>
          <a:prstGeom prst="rect">
            <a:avLst/>
          </a:prstGeom>
          <a:solidFill>
            <a:schemeClr val="accent1">
              <a:lumMod val="20000"/>
              <a:lumOff val="80000"/>
            </a:schemeClr>
          </a:solidFill>
          <a:ln>
            <a:noFill/>
          </a:ln>
        </p:spPr>
        <p:txBody>
          <a:bodyPr>
            <a:spAutoFit/>
          </a:bodyPr>
          <a:lstStyle/>
          <a:p>
            <a:pPr algn="ctr"/>
            <a:r>
              <a:rPr lang="en-US" sz="2600" smtClean="0">
                <a:solidFill>
                  <a:srgbClr val="000000"/>
                </a:solidFill>
              </a:rPr>
              <a:t>Nhân dân </a:t>
            </a:r>
            <a:r>
              <a:rPr lang="en-US" sz="2600">
                <a:solidFill>
                  <a:srgbClr val="000000"/>
                </a:solidFill>
              </a:rPr>
              <a:t>Nam </a:t>
            </a:r>
            <a:r>
              <a:rPr lang="en-US" sz="2600">
                <a:solidFill>
                  <a:srgbClr val="000000"/>
                </a:solidFill>
              </a:rPr>
              <a:t>Bộ </a:t>
            </a:r>
            <a:r>
              <a:rPr lang="en-US" sz="2600" smtClean="0">
                <a:solidFill>
                  <a:srgbClr val="000000"/>
                </a:solidFill>
              </a:rPr>
              <a:t>kiên </a:t>
            </a:r>
            <a:r>
              <a:rPr lang="en-US" sz="2600">
                <a:solidFill>
                  <a:srgbClr val="000000"/>
                </a:solidFill>
              </a:rPr>
              <a:t>quyết </a:t>
            </a:r>
            <a:r>
              <a:rPr lang="en-US" sz="2600" smtClean="0">
                <a:solidFill>
                  <a:srgbClr val="000000"/>
                </a:solidFill>
              </a:rPr>
              <a:t>kháng </a:t>
            </a:r>
            <a:r>
              <a:rPr lang="en-US" sz="2600">
                <a:solidFill>
                  <a:srgbClr val="000000"/>
                </a:solidFill>
              </a:rPr>
              <a:t>chiến</a:t>
            </a:r>
          </a:p>
        </p:txBody>
      </p:sp>
      <p:pic>
        <p:nvPicPr>
          <p:cNvPr id="8" name="Picture 7">
            <a:extLst>
              <a:ext uri="{FF2B5EF4-FFF2-40B4-BE49-F238E27FC236}">
                <a16:creationId xmlns="" xmlns:a16="http://schemas.microsoft.com/office/drawing/2014/main" id="{C42A984C-8511-4C68-AB06-FB0033BB83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C9430F57-275E-4B81-A593-EB8D49D9D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2700"/>
            <a:ext cx="90582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58554225-1028-4D14-8273-626171E15A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12700"/>
            <a:ext cx="91344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a:extLst>
              <a:ext uri="{FF2B5EF4-FFF2-40B4-BE49-F238E27FC236}">
                <a16:creationId xmlns="" xmlns:a16="http://schemas.microsoft.com/office/drawing/2014/main" id="{7867EE8E-B81E-4E23-91E0-79DB6D90EDCF}"/>
              </a:ext>
            </a:extLst>
          </p:cNvPr>
          <p:cNvSpPr txBox="1">
            <a:spLocks noChangeArrowheads="1"/>
          </p:cNvSpPr>
          <p:nvPr/>
        </p:nvSpPr>
        <p:spPr bwMode="auto">
          <a:xfrm>
            <a:off x="-900113" y="9856788"/>
            <a:ext cx="83883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000">
                <a:solidFill>
                  <a:schemeClr val="tx2"/>
                </a:solidFill>
                <a:latin typeface="VNI-Broad" pitchFamily="2" charset="0"/>
              </a:rPr>
              <a:t>Nhaân daân Nam Boäävoùt gaäy taàm voâng quyeát khaùng chieán</a:t>
            </a:r>
          </a:p>
        </p:txBody>
      </p:sp>
      <p:sp>
        <p:nvSpPr>
          <p:cNvPr id="12299" name="Text Box 11">
            <a:extLst>
              <a:ext uri="{FF2B5EF4-FFF2-40B4-BE49-F238E27FC236}">
                <a16:creationId xmlns="" xmlns:a16="http://schemas.microsoft.com/office/drawing/2014/main" id="{E8B4851C-C110-45C0-873A-E30ACC2E7A96}"/>
              </a:ext>
            </a:extLst>
          </p:cNvPr>
          <p:cNvSpPr txBox="1">
            <a:spLocks noChangeArrowheads="1"/>
          </p:cNvSpPr>
          <p:nvPr/>
        </p:nvSpPr>
        <p:spPr bwMode="auto">
          <a:xfrm>
            <a:off x="0" y="6300788"/>
            <a:ext cx="9144000" cy="523875"/>
          </a:xfrm>
          <a:prstGeom prst="rect">
            <a:avLst/>
          </a:prstGeom>
          <a:solidFill>
            <a:schemeClr val="accent1">
              <a:lumMod val="20000"/>
              <a:lumOff val="80000"/>
            </a:schemeClr>
          </a:solidFill>
          <a:ln>
            <a:noFill/>
          </a:ln>
        </p:spPr>
        <p:txBody>
          <a:bodyPr>
            <a:spAutoFit/>
          </a:bodyPr>
          <a:lstStyle/>
          <a:p>
            <a:pPr algn="ctr"/>
            <a:r>
              <a:rPr lang="vi-VN">
                <a:solidFill>
                  <a:srgbClr val="000000"/>
                </a:solidFill>
              </a:rPr>
              <a:t>Nhân dân</a:t>
            </a:r>
            <a:r>
              <a:rPr lang="en-US">
                <a:solidFill>
                  <a:srgbClr val="000000"/>
                </a:solidFill>
              </a:rPr>
              <a:t> miền Bắc ủng Nam Bộ </a:t>
            </a:r>
            <a:r>
              <a:rPr lang="vi-VN">
                <a:solidFill>
                  <a:srgbClr val="000000"/>
                </a:solidFill>
              </a:rPr>
              <a:t>khá</a:t>
            </a:r>
            <a:r>
              <a:rPr lang="en-US">
                <a:solidFill>
                  <a:srgbClr val="000000"/>
                </a:solidFill>
              </a:rPr>
              <a:t>ng </a:t>
            </a:r>
            <a:r>
              <a:rPr lang="vi-VN">
                <a:solidFill>
                  <a:srgbClr val="000000"/>
                </a:solidFill>
              </a:rPr>
              <a:t>chiế</a:t>
            </a:r>
            <a:r>
              <a:rPr lang="en-US">
                <a:solidFill>
                  <a:srgbClr val="000000"/>
                </a:solidFill>
              </a:rPr>
              <a:t>n</a:t>
            </a:r>
          </a:p>
        </p:txBody>
      </p:sp>
      <p:pic>
        <p:nvPicPr>
          <p:cNvPr id="5" name="Picture 4">
            <a:extLst>
              <a:ext uri="{FF2B5EF4-FFF2-40B4-BE49-F238E27FC236}">
                <a16:creationId xmlns="" xmlns:a16="http://schemas.microsoft.com/office/drawing/2014/main" id="{490831AA-9030-4FA6-B1F4-1DAB45886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31750"/>
            <a:ext cx="9139237"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2FC002BF-3C0D-46B5-86DF-79A79B93A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10" dur="1000" fill="hold"/>
                                        <p:tgtEl>
                                          <p:spTgt spid="122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
        <p:nvSpPr>
          <p:cNvPr id="9" name="AutoShape 12"/>
          <p:cNvSpPr>
            <a:spLocks noChangeArrowheads="1"/>
          </p:cNvSpPr>
          <p:nvPr/>
        </p:nvSpPr>
        <p:spPr bwMode="auto">
          <a:xfrm>
            <a:off x="2327564" y="3124200"/>
            <a:ext cx="5749636" cy="2438400"/>
          </a:xfrm>
          <a:prstGeom prst="cloudCallout">
            <a:avLst>
              <a:gd name="adj1" fmla="val 65407"/>
              <a:gd name="adj2" fmla="val -64583"/>
            </a:avLst>
          </a:prstGeom>
          <a:solidFill>
            <a:schemeClr val="bg1"/>
          </a:soli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300" b="1">
                <a:solidFill>
                  <a:srgbClr val="6600FF"/>
                </a:solidFill>
              </a:rPr>
              <a:t>Đảng, Chính phủ và nhân dân ta hành động như thế nào khi Pháp xâm lược trở lại ?</a:t>
            </a:r>
          </a:p>
        </p:txBody>
      </p:sp>
      <p:sp>
        <p:nvSpPr>
          <p:cNvPr id="13" name="Rectangle 12"/>
          <p:cNvSpPr>
            <a:spLocks noChangeArrowheads="1"/>
          </p:cNvSpPr>
          <p:nvPr/>
        </p:nvSpPr>
        <p:spPr bwMode="auto">
          <a:xfrm>
            <a:off x="381000" y="2888397"/>
            <a:ext cx="8458200" cy="769203"/>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rPr>
              <a:t> Chính phủ phát động phong trào ủng </a:t>
            </a:r>
            <a:r>
              <a:rPr kumimoji="0" lang="en-US" altLang="en-US" sz="2600" b="0" i="1" u="none" strike="noStrike" kern="0" cap="none" spc="0" normalizeH="0" noProof="0" smtClean="0">
                <a:ln>
                  <a:noFill/>
                </a:ln>
                <a:solidFill>
                  <a:schemeClr val="tx1"/>
                </a:solidFill>
                <a:effectLst/>
                <a:uLnTx/>
                <a:uFillTx/>
                <a:cs typeface="Times New Roman" panose="02020603050405020304" pitchFamily="18" charset="0"/>
              </a:rPr>
              <a:t> </a:t>
            </a: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rPr>
              <a:t>hộ Nam Bộ kháng chiến.</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sym typeface="Wingdings" panose="05000000000000000000" pitchFamily="2" charset="2"/>
              </a:rPr>
              <a:t> Miền Bắc chi viện sức người, sức của </a:t>
            </a: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rPr>
              <a:t>cho miền Nam đánh giặc.</a:t>
            </a:r>
          </a:p>
        </p:txBody>
      </p:sp>
      <p:sp>
        <p:nvSpPr>
          <p:cNvPr id="14" name="Rectangle 78"/>
          <p:cNvSpPr>
            <a:spLocks noChangeArrowheads="1"/>
          </p:cNvSpPr>
          <p:nvPr/>
        </p:nvSpPr>
        <p:spPr bwMode="auto">
          <a:xfrm>
            <a:off x="381000" y="3657600"/>
            <a:ext cx="8610600" cy="60960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4. Đấu tranh chống quân Tưởng và bọn phản cách mạng:</a:t>
            </a:r>
          </a:p>
        </p:txBody>
      </p:sp>
    </p:spTree>
    <p:extLst>
      <p:ext uri="{BB962C8B-B14F-4D97-AF65-F5344CB8AC3E}">
        <p14:creationId xmlns:p14="http://schemas.microsoft.com/office/powerpoint/2010/main" val="7038533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ppt_w</p:attrName>
                                        </p:attrNameLst>
                                      </p:cBhvr>
                                      <p:tavLst>
                                        <p:tav tm="0" fmla="#ppt_w*sin(2.5*pi*$)">
                                          <p:val>
                                            <p:fltVal val="0"/>
                                          </p:val>
                                        </p:tav>
                                        <p:tav tm="100000">
                                          <p:val>
                                            <p:fltVal val="1"/>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ppt_w</p:attrName>
                                        </p:attrNameLst>
                                      </p:cBhvr>
                                      <p:tavLst>
                                        <p:tav tm="0" fmla="#ppt_w*sin(2.5*pi*$)">
                                          <p:val>
                                            <p:fltVal val="0"/>
                                          </p:val>
                                        </p:tav>
                                        <p:tav tm="100000">
                                          <p:val>
                                            <p:fltVal val="1"/>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
        <p:nvSpPr>
          <p:cNvPr id="14" name="Rectangle 78"/>
          <p:cNvSpPr>
            <a:spLocks noChangeArrowheads="1"/>
          </p:cNvSpPr>
          <p:nvPr/>
        </p:nvSpPr>
        <p:spPr bwMode="auto">
          <a:xfrm>
            <a:off x="381000" y="3200400"/>
            <a:ext cx="8610600" cy="60960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4. Đấu tranh chống quân Tưởng và bọn phản cách mạng:</a:t>
            </a:r>
          </a:p>
        </p:txBody>
      </p:sp>
      <p:sp>
        <p:nvSpPr>
          <p:cNvPr id="12" name="AutoShape 77"/>
          <p:cNvSpPr>
            <a:spLocks noChangeArrowheads="1"/>
          </p:cNvSpPr>
          <p:nvPr/>
        </p:nvSpPr>
        <p:spPr bwMode="auto">
          <a:xfrm>
            <a:off x="4267200" y="3886200"/>
            <a:ext cx="4724400" cy="1219200"/>
          </a:xfrm>
          <a:prstGeom prst="wedgeRoundRectCallout">
            <a:avLst>
              <a:gd name="adj1" fmla="val -14449"/>
              <a:gd name="adj2" fmla="val -63282"/>
              <a:gd name="adj3" fmla="val 16667"/>
            </a:avLst>
          </a:prstGeom>
          <a:solidFill>
            <a:schemeClr val="bg1"/>
          </a:solidFill>
          <a:ln w="2857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smtClean="0">
                <a:solidFill>
                  <a:schemeClr val="tx1"/>
                </a:solidFill>
              </a:rPr>
              <a:t>Hoàn </a:t>
            </a:r>
            <a:r>
              <a:rPr lang="en-US" altLang="en-US" sz="2400" b="1">
                <a:solidFill>
                  <a:schemeClr val="tx1"/>
                </a:solidFill>
              </a:rPr>
              <a:t>thành bảng biểu các biện pháp đối phó với quân Tưởng và bọn phản cách mạng ? Nhận xét</a:t>
            </a:r>
          </a:p>
        </p:txBody>
      </p:sp>
    </p:spTree>
    <p:extLst>
      <p:ext uri="{BB962C8B-B14F-4D97-AF65-F5344CB8AC3E}">
        <p14:creationId xmlns:p14="http://schemas.microsoft.com/office/powerpoint/2010/main" val="585206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ppt_w</p:attrName>
                                        </p:attrNameLst>
                                      </p:cBhvr>
                                      <p:tavLst>
                                        <p:tav tm="0" fmla="#ppt_w*sin(2.5*pi*$)">
                                          <p:val>
                                            <p:fltVal val="0"/>
                                          </p:val>
                                        </p:tav>
                                        <p:tav tm="100000">
                                          <p:val>
                                            <p:fltVal val="1"/>
                                          </p:val>
                                        </p:tav>
                                      </p:tavLst>
                                    </p:anim>
                                    <p:anim calcmode="lin" valueType="num">
                                      <p:cBhvr>
                                        <p:cTn id="9" dur="500" fill="hold"/>
                                        <p:tgtEl>
                                          <p:spTgt spid="14"/>
                                        </p:tgtEl>
                                        <p:attrNameLst>
                                          <p:attrName>ppt_h</p:attrName>
                                        </p:attrNameLst>
                                      </p:cBhvr>
                                      <p:tavLst>
                                        <p:tav tm="0">
                                          <p:val>
                                            <p:strVal val="#ppt_h"/>
                                          </p:val>
                                        </p:tav>
                                        <p:tav tm="100000">
                                          <p:val>
                                            <p:strVal val="#ppt_h"/>
                                          </p:val>
                                        </p:tav>
                                      </p:tavLst>
                                    </p:anim>
                                  </p:childTnLst>
                                </p:cTn>
                              </p:par>
                              <p:par>
                                <p:cTn id="10" presetID="8"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6"/>
          <p:cNvGraphicFramePr>
            <a:graphicFrameLocks noGrp="1"/>
          </p:cNvGraphicFramePr>
          <p:nvPr/>
        </p:nvGraphicFramePr>
        <p:xfrm>
          <a:off x="304800" y="555624"/>
          <a:ext cx="8534400" cy="4160520"/>
        </p:xfrm>
        <a:graphic>
          <a:graphicData uri="http://schemas.openxmlformats.org/drawingml/2006/table">
            <a:tbl>
              <a:tblPr/>
              <a:tblGrid>
                <a:gridCol w="1348827"/>
                <a:gridCol w="4205890"/>
                <a:gridCol w="2979683"/>
              </a:tblGrid>
              <a:tr h="522288">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Nội dung</a:t>
                      </a:r>
                      <a:endParaRPr kumimoji="0" lang="en-US" altLang="en-US" sz="24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V</a:t>
                      </a:r>
                      <a:r>
                        <a:rPr kumimoji="0" lang="vi-VN"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ới quân Tưởng</a:t>
                      </a:r>
                      <a:endParaRPr kumimoji="0" lang="vi-VN" altLang="en-US" sz="24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Với bọn phản cách mạng</a:t>
                      </a:r>
                      <a:endParaRPr kumimoji="0" lang="vi-VN" altLang="en-US" sz="24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3188">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Biện pháp </a:t>
                      </a: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đối </a:t>
                      </a: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phó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Nhận </a:t>
                      </a: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xét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752600" y="1447800"/>
            <a:ext cx="4038600" cy="2569934"/>
          </a:xfrm>
          <a:prstGeom prst="rect">
            <a:avLst/>
          </a:prstGeom>
        </p:spPr>
        <p:txBody>
          <a:bodyPr wrap="square">
            <a:spAutoFit/>
          </a:bodyPr>
          <a:lstStyle/>
          <a:p>
            <a:pPr lvl="0" defTabSz="914400" eaLnBrk="1" hangingPunct="1"/>
            <a:r>
              <a:rPr lang="en-US" altLang="en-US" sz="2300" b="0" i="1" smtClean="0">
                <a:solidFill>
                  <a:srgbClr val="0000FF"/>
                </a:solidFill>
                <a:cs typeface="+mn-cs"/>
              </a:rPr>
              <a:t>- Ta </a:t>
            </a:r>
            <a:r>
              <a:rPr lang="en-US" altLang="en-US" sz="2300" b="0" i="1">
                <a:solidFill>
                  <a:srgbClr val="0000FF"/>
                </a:solidFill>
                <a:cs typeface="+mn-cs"/>
              </a:rPr>
              <a:t>nhượng cho chúng 70 ghế trong Quốc hội không qua bầu cử.</a:t>
            </a:r>
          </a:p>
          <a:p>
            <a:pPr lvl="0" defTabSz="914400" eaLnBrk="1" hangingPunct="1"/>
            <a:r>
              <a:rPr lang="en-US" altLang="en-US" sz="2300" b="0" i="1" smtClean="0">
                <a:solidFill>
                  <a:srgbClr val="0000FF"/>
                </a:solidFill>
                <a:cs typeface="+mn-cs"/>
              </a:rPr>
              <a:t>- Cung </a:t>
            </a:r>
            <a:r>
              <a:rPr lang="en-US" altLang="en-US" sz="2300" b="0" i="1">
                <a:solidFill>
                  <a:srgbClr val="0000FF"/>
                </a:solidFill>
                <a:cs typeface="+mn-cs"/>
              </a:rPr>
              <a:t>cấp lương thực, thực phẩm cho chúng.</a:t>
            </a:r>
          </a:p>
          <a:p>
            <a:pPr lvl="0" defTabSz="914400" eaLnBrk="1" hangingPunct="1"/>
            <a:r>
              <a:rPr lang="en-US" altLang="en-US" sz="2300" b="0" i="1" smtClean="0">
                <a:solidFill>
                  <a:srgbClr val="0000FF"/>
                </a:solidFill>
                <a:cs typeface="+mn-cs"/>
              </a:rPr>
              <a:t>- Nhận </a:t>
            </a:r>
            <a:r>
              <a:rPr lang="en-US" altLang="en-US" sz="2300" b="0" i="1">
                <a:solidFill>
                  <a:srgbClr val="0000FF"/>
                </a:solidFill>
                <a:cs typeface="+mn-cs"/>
              </a:rPr>
              <a:t>tiêu tiền “quan kim”, “quốc tệ” …</a:t>
            </a:r>
          </a:p>
        </p:txBody>
      </p:sp>
      <p:sp>
        <p:nvSpPr>
          <p:cNvPr id="7" name="Rectangle 6"/>
          <p:cNvSpPr/>
          <p:nvPr/>
        </p:nvSpPr>
        <p:spPr>
          <a:xfrm>
            <a:off x="6096000" y="1472625"/>
            <a:ext cx="2570391" cy="1154162"/>
          </a:xfrm>
          <a:prstGeom prst="rect">
            <a:avLst/>
          </a:prstGeom>
        </p:spPr>
        <p:txBody>
          <a:bodyPr wrap="square">
            <a:spAutoFit/>
          </a:bodyPr>
          <a:lstStyle/>
          <a:p>
            <a:pPr lvl="0" defTabSz="914400" eaLnBrk="1" hangingPunct="1"/>
            <a:r>
              <a:rPr lang="en-US" altLang="en-US" sz="2300" b="0" i="1" smtClean="0">
                <a:solidFill>
                  <a:srgbClr val="0000FF"/>
                </a:solidFill>
                <a:cs typeface="+mn-cs"/>
              </a:rPr>
              <a:t>- Ban </a:t>
            </a:r>
            <a:r>
              <a:rPr lang="en-US" altLang="en-US" sz="2300" b="0" i="1">
                <a:solidFill>
                  <a:srgbClr val="0000FF"/>
                </a:solidFill>
                <a:cs typeface="+mn-cs"/>
              </a:rPr>
              <a:t>hành sắc lệnh trấn áp, lập tòa án xét xử.</a:t>
            </a:r>
            <a:endParaRPr lang="vi-VN" altLang="en-US" sz="2300" b="0" i="1">
              <a:solidFill>
                <a:srgbClr val="0000FF"/>
              </a:solidFill>
              <a:cs typeface="+mn-cs"/>
            </a:endParaRPr>
          </a:p>
        </p:txBody>
      </p:sp>
      <p:sp>
        <p:nvSpPr>
          <p:cNvPr id="8" name="Rectangle 7"/>
          <p:cNvSpPr/>
          <p:nvPr/>
        </p:nvSpPr>
        <p:spPr>
          <a:xfrm>
            <a:off x="1828800" y="4157246"/>
            <a:ext cx="3164649" cy="446276"/>
          </a:xfrm>
          <a:prstGeom prst="rect">
            <a:avLst/>
          </a:prstGeom>
        </p:spPr>
        <p:txBody>
          <a:bodyPr wrap="none">
            <a:spAutoFit/>
          </a:bodyPr>
          <a:lstStyle/>
          <a:p>
            <a:pPr lvl="0" defTabSz="914400" eaLnBrk="1" hangingPunct="1"/>
            <a:r>
              <a:rPr lang="en-US" altLang="en-US" sz="2300" b="0" i="1" smtClean="0">
                <a:solidFill>
                  <a:srgbClr val="0000FF"/>
                </a:solidFill>
                <a:cs typeface="+mn-cs"/>
              </a:rPr>
              <a:t>- Mềm </a:t>
            </a:r>
            <a:r>
              <a:rPr lang="en-US" altLang="en-US" sz="2300" b="0" i="1">
                <a:solidFill>
                  <a:srgbClr val="0000FF"/>
                </a:solidFill>
                <a:cs typeface="+mn-cs"/>
              </a:rPr>
              <a:t>dẻo, nhân nhượng</a:t>
            </a:r>
            <a:endParaRPr lang="vi-VN" altLang="en-US" sz="2300" b="0" i="1">
              <a:solidFill>
                <a:srgbClr val="0000FF"/>
              </a:solidFill>
              <a:cs typeface="+mn-cs"/>
            </a:endParaRPr>
          </a:p>
        </p:txBody>
      </p:sp>
      <p:sp>
        <p:nvSpPr>
          <p:cNvPr id="9" name="Rectangle 8"/>
          <p:cNvSpPr/>
          <p:nvPr/>
        </p:nvSpPr>
        <p:spPr>
          <a:xfrm>
            <a:off x="5943600" y="4191000"/>
            <a:ext cx="2919389" cy="446276"/>
          </a:xfrm>
          <a:prstGeom prst="rect">
            <a:avLst/>
          </a:prstGeom>
        </p:spPr>
        <p:txBody>
          <a:bodyPr wrap="none">
            <a:spAutoFit/>
          </a:bodyPr>
          <a:lstStyle/>
          <a:p>
            <a:pPr lvl="0" defTabSz="914400" eaLnBrk="1" hangingPunct="1"/>
            <a:r>
              <a:rPr lang="en-US" altLang="en-US" sz="2300" b="0" i="1" smtClean="0">
                <a:solidFill>
                  <a:srgbClr val="0000FF"/>
                </a:solidFill>
                <a:cs typeface="Times New Roman" panose="02020603050405020304" pitchFamily="18" charset="0"/>
              </a:rPr>
              <a:t>- Cứng </a:t>
            </a:r>
            <a:r>
              <a:rPr lang="en-US" altLang="en-US" sz="2300" b="0" i="1">
                <a:solidFill>
                  <a:srgbClr val="0000FF"/>
                </a:solidFill>
                <a:cs typeface="Times New Roman" panose="02020603050405020304" pitchFamily="18" charset="0"/>
              </a:rPr>
              <a:t>rắn, kiên quyết.</a:t>
            </a:r>
            <a:endParaRPr lang="en-US" altLang="en-US" sz="2300" b="0" i="1">
              <a:solidFill>
                <a:srgbClr val="0000FF"/>
              </a:solidFill>
              <a:cs typeface="+mn-cs"/>
            </a:endParaRPr>
          </a:p>
        </p:txBody>
      </p:sp>
    </p:spTree>
    <p:extLst>
      <p:ext uri="{BB962C8B-B14F-4D97-AF65-F5344CB8AC3E}">
        <p14:creationId xmlns:p14="http://schemas.microsoft.com/office/powerpoint/2010/main" val="4199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3" name="Rectangle 47"/>
          <p:cNvSpPr>
            <a:spLocks noChangeArrowheads="1"/>
          </p:cNvSpPr>
          <p:nvPr/>
        </p:nvSpPr>
        <p:spPr bwMode="auto">
          <a:xfrm>
            <a:off x="304800" y="1600200"/>
            <a:ext cx="8721435" cy="53340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kern="0">
                <a:solidFill>
                  <a:schemeClr val="tx1"/>
                </a:solidFill>
                <a:cs typeface="Times New Roman" panose="02020603050405020304" pitchFamily="18" charset="0"/>
              </a:rPr>
              <a:t>5</a:t>
            </a: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 Hiệp định sơ bộ (6.3.1946) và Tạm ước </a:t>
            </a:r>
            <a:r>
              <a:rPr kumimoji="0" lang="en-US" altLang="en-US" sz="2400" i="0" u="none" strike="noStrike" kern="0" cap="none" spc="0" normalizeH="0" noProof="0" smtClean="0">
                <a:ln>
                  <a:noFill/>
                </a:ln>
                <a:solidFill>
                  <a:schemeClr val="tx1"/>
                </a:solidFill>
                <a:effectLst/>
                <a:uLnTx/>
                <a:uFillTx/>
                <a:cs typeface="Times New Roman" panose="02020603050405020304" pitchFamily="18" charset="0"/>
              </a:rPr>
              <a:t> </a:t>
            </a: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Việt-Pháp (14.9.1946):</a:t>
            </a:r>
          </a:p>
        </p:txBody>
      </p:sp>
      <p:sp>
        <p:nvSpPr>
          <p:cNvPr id="2" name="Flowchart: Data 1"/>
          <p:cNvSpPr/>
          <p:nvPr/>
        </p:nvSpPr>
        <p:spPr bwMode="auto">
          <a:xfrm>
            <a:off x="4648200" y="2514600"/>
            <a:ext cx="4495800" cy="1066800"/>
          </a:xfrm>
          <a:prstGeom prst="flowChartInputOutpu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altLang="en-US" sz="2300">
                <a:solidFill>
                  <a:srgbClr val="6600FF"/>
                </a:solidFill>
                <a:latin typeface="Times New Roman" panose="02020603050405020304" pitchFamily="18" charset="0"/>
                <a:cs typeface="Times New Roman" panose="02020603050405020304" pitchFamily="18" charset="0"/>
              </a:rPr>
              <a:t>Âm mưu của Tưởng và Pháp ?</a:t>
            </a:r>
            <a:endParaRPr lang="en-US" altLang="en-US" sz="2300">
              <a:solidFill>
                <a:srgbClr val="6600FF"/>
              </a:solidFill>
              <a:latin typeface="Times New Roman" panose="02020603050405020304" pitchFamily="18" charset="0"/>
              <a:cs typeface="Times New Roman" panose="02020603050405020304" pitchFamily="18" charset="0"/>
            </a:endParaRPr>
          </a:p>
        </p:txBody>
      </p:sp>
      <p:sp>
        <p:nvSpPr>
          <p:cNvPr id="15" name="Rectangle 49"/>
          <p:cNvSpPr>
            <a:spLocks noChangeArrowheads="1"/>
          </p:cNvSpPr>
          <p:nvPr/>
        </p:nvSpPr>
        <p:spPr bwMode="auto">
          <a:xfrm>
            <a:off x="304800" y="2133600"/>
            <a:ext cx="8610600" cy="907473"/>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600" b="0" i="1" u="none" strike="noStrike" kern="0" cap="none" spc="0" normalizeH="0" baseline="0" noProof="0" smtClean="0">
                <a:ln>
                  <a:noFill/>
                </a:ln>
                <a:solidFill>
                  <a:srgbClr val="0000FF"/>
                </a:solidFill>
                <a:effectLst/>
                <a:uLnTx/>
                <a:uFillTx/>
                <a:cs typeface="Times New Roman" panose="02020603050405020304" pitchFamily="18" charset="0"/>
              </a:rPr>
              <a:t>- Tưởng- Pháp: kí Hiệp ước Hoa- Pháp (28.2.1946) bắt tay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600" b="0" i="1" u="none" strike="noStrike" kern="0" cap="none" spc="0" normalizeH="0" baseline="0" noProof="0" smtClean="0">
                <a:ln>
                  <a:noFill/>
                </a:ln>
                <a:solidFill>
                  <a:srgbClr val="0000FF"/>
                </a:solidFill>
                <a:effectLst/>
                <a:uLnTx/>
                <a:uFillTx/>
                <a:cs typeface="Times New Roman" panose="02020603050405020304" pitchFamily="18" charset="0"/>
              </a:rPr>
              <a:t>chống phá nước ta.</a:t>
            </a:r>
          </a:p>
        </p:txBody>
      </p:sp>
    </p:spTree>
    <p:extLst>
      <p:ext uri="{BB962C8B-B14F-4D97-AF65-F5344CB8AC3E}">
        <p14:creationId xmlns:p14="http://schemas.microsoft.com/office/powerpoint/2010/main" val="1960270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ppt_w</p:attrName>
                                        </p:attrNameLst>
                                      </p:cBhvr>
                                      <p:tavLst>
                                        <p:tav tm="0" fmla="#ppt_w*sin(2.5*pi*$)">
                                          <p:val>
                                            <p:fltVal val="0"/>
                                          </p:val>
                                        </p:tav>
                                        <p:tav tm="100000">
                                          <p:val>
                                            <p:fltVal val="1"/>
                                          </p:val>
                                        </p:tav>
                                      </p:tavLst>
                                    </p:anim>
                                    <p:anim calcmode="lin" valueType="num">
                                      <p:cBhvr>
                                        <p:cTn id="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2" grpId="1"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08487521-291E-420D-8492-93A7A803B7B1}"/>
              </a:ext>
            </a:extLst>
          </p:cNvPr>
          <p:cNvSpPr>
            <a:spLocks noChangeArrowheads="1"/>
          </p:cNvSpPr>
          <p:nvPr/>
        </p:nvSpPr>
        <p:spPr bwMode="auto">
          <a:xfrm>
            <a:off x="-31750" y="5902325"/>
            <a:ext cx="91440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r>
              <a:rPr lang="vi-VN" altLang="en-US">
                <a:solidFill>
                  <a:srgbClr val="2D2DB9"/>
                </a:solidFill>
              </a:rPr>
              <a:t>Chủ tịch Hồ Chí Minh và đại diện nước Pháp ký Hiệp định sơ bộ 6/3/1946</a:t>
            </a:r>
            <a:endParaRPr lang="vi-VN" altLang="en-US" sz="3200">
              <a:solidFill>
                <a:srgbClr val="2D2DB9"/>
              </a:solidFill>
            </a:endParaRPr>
          </a:p>
        </p:txBody>
      </p:sp>
      <p:pic>
        <p:nvPicPr>
          <p:cNvPr id="65539" name="Picture 3">
            <a:extLst>
              <a:ext uri="{FF2B5EF4-FFF2-40B4-BE49-F238E27FC236}">
                <a16:creationId xmlns="" xmlns:a16="http://schemas.microsoft.com/office/drawing/2014/main" id="{CB8DD5BF-5EB6-4341-AC89-67F634E13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902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0E131B3B-8837-4A32-B666-74E071C80AC9}"/>
              </a:ext>
            </a:extLst>
          </p:cNvPr>
          <p:cNvSpPr txBox="1"/>
          <p:nvPr/>
        </p:nvSpPr>
        <p:spPr>
          <a:xfrm>
            <a:off x="609600" y="6327775"/>
            <a:ext cx="7124700" cy="523875"/>
          </a:xfrm>
          <a:prstGeom prst="rect">
            <a:avLst/>
          </a:prstGeom>
          <a:solidFill>
            <a:schemeClr val="accent1">
              <a:lumMod val="20000"/>
              <a:lumOff val="80000"/>
            </a:schemeClr>
          </a:solidFill>
        </p:spPr>
        <p:txBody>
          <a:bodyPr wrap="none">
            <a:spAutoFit/>
          </a:bodyPr>
          <a:lstStyle/>
          <a:p>
            <a:pPr>
              <a:buClr>
                <a:srgbClr val="000000"/>
              </a:buClr>
              <a:buSzPct val="100000"/>
              <a:buFont typeface="Times New Roman" panose="02020603050405020304" pitchFamily="18" charset="0"/>
              <a:buNone/>
            </a:pPr>
            <a:r>
              <a:rPr lang="en-US" altLang="en-US">
                <a:solidFill>
                  <a:srgbClr val="0000FF"/>
                </a:solidFill>
              </a:rPr>
              <a:t>1 vạn quân Anh tiến vào miền Nam Việt Nam</a:t>
            </a:r>
          </a:p>
        </p:txBody>
      </p:sp>
      <p:pic>
        <p:nvPicPr>
          <p:cNvPr id="10" name="Picture 2">
            <a:extLst>
              <a:ext uri="{FF2B5EF4-FFF2-40B4-BE49-F238E27FC236}">
                <a16:creationId xmlns="" xmlns:a16="http://schemas.microsoft.com/office/drawing/2014/main" id="{1490FF79-6CD3-411A-BA30-1AC4BFFB0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27775"/>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Object 3">
            <a:extLst>
              <a:ext uri="{FF2B5EF4-FFF2-40B4-BE49-F238E27FC236}">
                <a16:creationId xmlns="" xmlns:a16="http://schemas.microsoft.com/office/drawing/2014/main" id="{B945F842-149A-48E3-AA6D-686B696831E5}"/>
              </a:ext>
            </a:extLst>
          </p:cNvPr>
          <p:cNvGraphicFramePr>
            <a:graphicFrameLocks noChangeAspect="1"/>
          </p:cNvGraphicFramePr>
          <p:nvPr/>
        </p:nvGraphicFramePr>
        <p:xfrm>
          <a:off x="0" y="0"/>
          <a:ext cx="9144000" cy="6172200"/>
        </p:xfrm>
        <a:graphic>
          <a:graphicData uri="http://schemas.openxmlformats.org/presentationml/2006/ole">
            <mc:AlternateContent xmlns:mc="http://schemas.openxmlformats.org/markup-compatibility/2006">
              <mc:Choice xmlns:v="urn:schemas-microsoft-com:vml" Requires="v">
                <p:oleObj spid="_x0000_s2055" r:id="rId5" imgW="0" imgH="0" progId="">
                  <p:embed/>
                </p:oleObj>
              </mc:Choice>
              <mc:Fallback>
                <p:oleObj r:id="rId5" imgW="0" imgH="0" progId="">
                  <p:embed/>
                  <p:pic>
                    <p:nvPicPr>
                      <p:cNvPr id="11" name="Object 3">
                        <a:extLst>
                          <a:ext uri="{FF2B5EF4-FFF2-40B4-BE49-F238E27FC236}">
                            <a16:creationId xmlns="" xmlns:a16="http://schemas.microsoft.com/office/drawing/2014/main" id="{B945F842-149A-48E3-AA6D-686B69683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 xmlns:a16="http://schemas.microsoft.com/office/drawing/2014/main" id="{E61798F2-405C-44C8-89A9-FAF0F7FD4D1C}"/>
              </a:ext>
            </a:extLst>
          </p:cNvPr>
          <p:cNvSpPr>
            <a:spLocks noChangeArrowheads="1"/>
          </p:cNvSpPr>
          <p:nvPr/>
        </p:nvSpPr>
        <p:spPr bwMode="auto">
          <a:xfrm>
            <a:off x="0" y="5491163"/>
            <a:ext cx="9144000"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r>
              <a:rPr lang="vi-VN" altLang="en-US">
                <a:solidFill>
                  <a:srgbClr val="FF0000"/>
                </a:solidFill>
              </a:rPr>
              <a:t>Ngày </a:t>
            </a:r>
            <a:r>
              <a:rPr lang="en-US" altLang="en-US">
                <a:solidFill>
                  <a:srgbClr val="FF0000"/>
                </a:solidFill>
              </a:rPr>
              <a:t>14</a:t>
            </a:r>
            <a:r>
              <a:rPr lang="vi-VN" altLang="en-US">
                <a:solidFill>
                  <a:srgbClr val="FF0000"/>
                </a:solidFill>
              </a:rPr>
              <a:t>/</a:t>
            </a:r>
            <a:r>
              <a:rPr lang="en-US" altLang="en-US">
                <a:solidFill>
                  <a:srgbClr val="FF0000"/>
                </a:solidFill>
              </a:rPr>
              <a:t>9</a:t>
            </a:r>
            <a:r>
              <a:rPr lang="vi-VN" altLang="en-US">
                <a:solidFill>
                  <a:srgbClr val="FF0000"/>
                </a:solidFill>
              </a:rPr>
              <a:t>/1946, Chủ tịch </a:t>
            </a:r>
            <a:r>
              <a:rPr lang="en-US" altLang="en-US">
                <a:solidFill>
                  <a:srgbClr val="FF0000"/>
                </a:solidFill>
              </a:rPr>
              <a:t>Hồ Chí Minh</a:t>
            </a:r>
            <a:r>
              <a:rPr lang="vi-VN" altLang="en-US">
                <a:solidFill>
                  <a:srgbClr val="FF0000"/>
                </a:solidFill>
              </a:rPr>
              <a:t>  kí với Pháp bản Tạm ước, nhân nhượng cho Pháp thêm một số quyền lợi về kinh tế, văn hóa.</a:t>
            </a:r>
          </a:p>
        </p:txBody>
      </p:sp>
      <p:pic>
        <p:nvPicPr>
          <p:cNvPr id="6" name="Picture 5">
            <a:extLst>
              <a:ext uri="{FF2B5EF4-FFF2-40B4-BE49-F238E27FC236}">
                <a16:creationId xmlns="" xmlns:a16="http://schemas.microsoft.com/office/drawing/2014/main" id="{DE81EE61-1337-41A2-BD87-5BCDDBC5C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32887"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F4F0D2BE-263C-4132-9B6D-C760920E9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a:extLst>
              <a:ext uri="{FF2B5EF4-FFF2-40B4-BE49-F238E27FC236}">
                <a16:creationId xmlns="" xmlns:a16="http://schemas.microsoft.com/office/drawing/2014/main" id="{4CAFB8EE-945F-48FD-AE22-3B3A3DEEADDA}"/>
              </a:ext>
            </a:extLst>
          </p:cNvPr>
          <p:cNvSpPr txBox="1">
            <a:spLocks noChangeArrowheads="1"/>
          </p:cNvSpPr>
          <p:nvPr/>
        </p:nvSpPr>
        <p:spPr bwMode="auto">
          <a:xfrm>
            <a:off x="33338" y="13716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a:solidFill>
                  <a:srgbClr val="FF3300"/>
                </a:solidFill>
              </a:rPr>
              <a:t>5. Hiệp định sơ bộ (6/3/1946) và tạm ước Việt - Pháp.</a:t>
            </a:r>
          </a:p>
        </p:txBody>
      </p:sp>
      <p:sp>
        <p:nvSpPr>
          <p:cNvPr id="13" name="Text Box 3">
            <a:extLst>
              <a:ext uri="{FF2B5EF4-FFF2-40B4-BE49-F238E27FC236}">
                <a16:creationId xmlns="" xmlns:a16="http://schemas.microsoft.com/office/drawing/2014/main" id="{04028D92-06C4-4857-A923-8FF75CEA8A3B}"/>
              </a:ext>
            </a:extLst>
          </p:cNvPr>
          <p:cNvSpPr txBox="1">
            <a:spLocks noChangeArrowheads="1"/>
          </p:cNvSpPr>
          <p:nvPr/>
        </p:nvSpPr>
        <p:spPr bwMode="auto">
          <a:xfrm>
            <a:off x="33338" y="1935163"/>
            <a:ext cx="8915400"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1313">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9pPr>
          </a:lstStyle>
          <a:p>
            <a:pPr algn="just"/>
            <a:r>
              <a:rPr lang="vi-VN" altLang="en-US" b="0" i="1">
                <a:solidFill>
                  <a:srgbClr val="000066"/>
                </a:solidFill>
              </a:rPr>
              <a:t>* </a:t>
            </a:r>
            <a:r>
              <a:rPr lang="vi-VN" altLang="en-US" b="0" i="1" u="sng">
                <a:solidFill>
                  <a:srgbClr val="000066"/>
                </a:solidFill>
              </a:rPr>
              <a:t>Ý nghĩa của việc hoà hoãn</a:t>
            </a:r>
            <a:r>
              <a:rPr lang="vi-VN" altLang="en-US" b="0" i="1">
                <a:solidFill>
                  <a:srgbClr val="000066"/>
                </a:solidFill>
              </a:rPr>
              <a:t>:</a:t>
            </a:r>
          </a:p>
          <a:p>
            <a:pPr algn="just"/>
            <a:r>
              <a:rPr lang="vi-VN" altLang="en-US" b="0" i="1">
                <a:solidFill>
                  <a:srgbClr val="0000FF"/>
                </a:solidFill>
              </a:rPr>
              <a:t>- Ta đã loại bớt kẻ thù nguy hiểm </a:t>
            </a:r>
            <a:r>
              <a:rPr lang="en-US" altLang="en-US" b="0" i="1">
                <a:solidFill>
                  <a:srgbClr val="0000FF"/>
                </a:solidFill>
              </a:rPr>
              <a:t>là quân Tưởng</a:t>
            </a:r>
            <a:r>
              <a:rPr lang="en-US" altLang="en-US" b="0">
                <a:solidFill>
                  <a:srgbClr val="0000FF"/>
                </a:solidFill>
              </a:rPr>
              <a:t> </a:t>
            </a:r>
            <a:r>
              <a:rPr lang="vi-VN" altLang="en-US" b="0">
                <a:solidFill>
                  <a:srgbClr val="0000FF"/>
                </a:solidFill>
              </a:rPr>
              <a:t>(quân Trung Hoa Dân quốc và bọn tay sai phải ra khỏi nước ta), tập trung lực lượng vào kẻ thù chính là thực dân Pháp.</a:t>
            </a:r>
          </a:p>
          <a:p>
            <a:pPr algn="just"/>
            <a:r>
              <a:rPr lang="vi-VN" altLang="en-US" b="0" i="1">
                <a:solidFill>
                  <a:srgbClr val="0000FF"/>
                </a:solidFill>
              </a:rPr>
              <a:t>- Ta có thêm thời gian hòa hoãn để </a:t>
            </a:r>
            <a:r>
              <a:rPr lang="vi-VN" altLang="en-US" b="0">
                <a:solidFill>
                  <a:srgbClr val="0000FF"/>
                </a:solidFill>
              </a:rPr>
              <a:t>củng cố, xây dựng lực lượng,</a:t>
            </a:r>
            <a:r>
              <a:rPr lang="en-US" altLang="en-US" b="0" i="1">
                <a:solidFill>
                  <a:srgbClr val="0000FF"/>
                </a:solidFill>
              </a:rPr>
              <a:t> </a:t>
            </a:r>
            <a:r>
              <a:rPr lang="vi-VN" altLang="en-US" b="0" i="1">
                <a:solidFill>
                  <a:srgbClr val="0000FF"/>
                </a:solidFill>
              </a:rPr>
              <a:t>chuẩn bị cho đánh Pháp lâu dài.</a:t>
            </a:r>
            <a:r>
              <a:rPr lang="en-US" altLang="en-US" b="0" i="1">
                <a:solidFill>
                  <a:srgbClr val="0000FF"/>
                </a:solidFill>
              </a:rPr>
              <a:t> </a:t>
            </a:r>
          </a:p>
        </p:txBody>
      </p:sp>
      <p:sp>
        <p:nvSpPr>
          <p:cNvPr id="2" name="AutoShape 3">
            <a:extLst>
              <a:ext uri="{FF2B5EF4-FFF2-40B4-BE49-F238E27FC236}">
                <a16:creationId xmlns="" xmlns:a16="http://schemas.microsoft.com/office/drawing/2014/main" id="{E65278A5-CE08-9847-9819-E903292245A8}"/>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additive="repl">
                                        <p:cTn id="13" dur="1" fill="hold">
                                          <p:stCondLst>
                                            <p:cond delay="0"/>
                                          </p:stCondLst>
                                        </p:cTn>
                                        <p:tgtEl>
                                          <p:spTgt spid="13">
                                            <p:txEl>
                                              <p:pRg st="0" end="0"/>
                                            </p:txEl>
                                          </p:spTgt>
                                        </p:tgtEl>
                                        <p:attrNameLst>
                                          <p:attrName>style.visibility</p:attrName>
                                        </p:attrNameLst>
                                      </p:cBhvr>
                                      <p:to>
                                        <p:strVal val="visible"/>
                                      </p:to>
                                    </p:set>
                                    <p:animEffect transition="in" filter="box(in)">
                                      <p:cBhvr additive="repl">
                                        <p:cTn id="14" dur="500"/>
                                        <p:tgtEl>
                                          <p:spTgt spid="1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additive="repl">
                                        <p:cTn id="18" dur="1" fill="hold">
                                          <p:stCondLst>
                                            <p:cond delay="0"/>
                                          </p:stCondLst>
                                        </p:cTn>
                                        <p:tgtEl>
                                          <p:spTgt spid="13">
                                            <p:txEl>
                                              <p:pRg st="1" end="1"/>
                                            </p:txEl>
                                          </p:spTgt>
                                        </p:tgtEl>
                                        <p:attrNameLst>
                                          <p:attrName>style.visibility</p:attrName>
                                        </p:attrNameLst>
                                      </p:cBhvr>
                                      <p:to>
                                        <p:strVal val="visible"/>
                                      </p:to>
                                    </p:set>
                                    <p:animEffect transition="in" filter="box(in)">
                                      <p:cBhvr additive="repl">
                                        <p:cTn id="19" dur="500"/>
                                        <p:tgtEl>
                                          <p:spTgt spid="1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additive="repl">
                                        <p:cTn id="23" dur="1" fill="hold">
                                          <p:stCondLst>
                                            <p:cond delay="0"/>
                                          </p:stCondLst>
                                        </p:cTn>
                                        <p:tgtEl>
                                          <p:spTgt spid="13">
                                            <p:txEl>
                                              <p:pRg st="2" end="2"/>
                                            </p:txEl>
                                          </p:spTgt>
                                        </p:tgtEl>
                                        <p:attrNameLst>
                                          <p:attrName>style.visibility</p:attrName>
                                        </p:attrNameLst>
                                      </p:cBhvr>
                                      <p:to>
                                        <p:strVal val="visible"/>
                                      </p:to>
                                    </p:set>
                                    <p:animEffect transition="in" filter="box(in)">
                                      <p:cBhvr additive="repl">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 xmlns:a16="http://schemas.microsoft.com/office/drawing/2014/main" id="{A5F133FC-440B-4FA1-8C3B-851F97FCB4CE}"/>
              </a:ext>
            </a:extLst>
          </p:cNvPr>
          <p:cNvSpPr>
            <a:spLocks noChangeArrowheads="1"/>
          </p:cNvSpPr>
          <p:nvPr/>
        </p:nvSpPr>
        <p:spPr bwMode="auto">
          <a:xfrm>
            <a:off x="1905000" y="381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4000" b="0">
                <a:solidFill>
                  <a:srgbClr val="000000"/>
                </a:solidFill>
                <a:latin typeface="VNI-Times" pitchFamily="2" charset="0"/>
              </a:rPr>
              <a:t> </a:t>
            </a:r>
          </a:p>
        </p:txBody>
      </p:sp>
      <p:sp>
        <p:nvSpPr>
          <p:cNvPr id="45058" name="Text Box 2">
            <a:extLst>
              <a:ext uri="{FF2B5EF4-FFF2-40B4-BE49-F238E27FC236}">
                <a16:creationId xmlns="" xmlns:a16="http://schemas.microsoft.com/office/drawing/2014/main" id="{1B914C32-89E3-4A17-B53F-27D6DF199BE8}"/>
              </a:ext>
            </a:extLst>
          </p:cNvPr>
          <p:cNvSpPr txBox="1">
            <a:spLocks noChangeArrowheads="1"/>
          </p:cNvSpPr>
          <p:nvPr/>
        </p:nvSpPr>
        <p:spPr bwMode="auto">
          <a:xfrm>
            <a:off x="76200" y="76200"/>
            <a:ext cx="8686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sz="4000" u="sng">
                <a:solidFill>
                  <a:srgbClr val="FF0000"/>
                </a:solidFill>
              </a:rPr>
              <a:t>Câu hỏi, bài tập củng cố</a:t>
            </a:r>
            <a:r>
              <a:rPr lang="en-US" altLang="en-US">
                <a:solidFill>
                  <a:srgbClr val="FF0000"/>
                </a:solidFill>
              </a:rPr>
              <a:t>:</a:t>
            </a:r>
            <a:r>
              <a:rPr lang="en-US" altLang="en-US" b="0">
                <a:solidFill>
                  <a:srgbClr val="0000FF"/>
                </a:solidFill>
              </a:rPr>
              <a:t>  </a:t>
            </a:r>
          </a:p>
          <a:p>
            <a:pPr algn="ctr">
              <a:spcBef>
                <a:spcPts val="1750"/>
              </a:spcBef>
              <a:buClrTx/>
              <a:buFontTx/>
              <a:buNone/>
            </a:pPr>
            <a:r>
              <a:rPr lang="en-US" altLang="en-US" b="0">
                <a:solidFill>
                  <a:srgbClr val="0000FF"/>
                </a:solidFill>
              </a:rPr>
              <a:t>Chọn đáp án đúng nhất?</a:t>
            </a:r>
          </a:p>
          <a:p>
            <a:pPr algn="ctr">
              <a:spcBef>
                <a:spcPts val="1750"/>
              </a:spcBef>
              <a:buClrTx/>
              <a:buFontTx/>
              <a:buNone/>
            </a:pPr>
            <a:endParaRPr lang="en-US" altLang="en-US" b="0">
              <a:solidFill>
                <a:srgbClr val="0000FF"/>
              </a:solidFill>
            </a:endParaRPr>
          </a:p>
        </p:txBody>
      </p:sp>
      <p:sp>
        <p:nvSpPr>
          <p:cNvPr id="45059" name="Text Box 3">
            <a:extLst>
              <a:ext uri="{FF2B5EF4-FFF2-40B4-BE49-F238E27FC236}">
                <a16:creationId xmlns="" xmlns:a16="http://schemas.microsoft.com/office/drawing/2014/main" id="{CF8FB44A-2170-4678-BDFF-1FB9DF8141D5}"/>
              </a:ext>
            </a:extLst>
          </p:cNvPr>
          <p:cNvSpPr txBox="1">
            <a:spLocks noChangeArrowheads="1"/>
          </p:cNvSpPr>
          <p:nvPr/>
        </p:nvSpPr>
        <p:spPr bwMode="auto">
          <a:xfrm>
            <a:off x="38100" y="1462088"/>
            <a:ext cx="8763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750"/>
              </a:spcBef>
              <a:buClrTx/>
              <a:buFontTx/>
              <a:buNone/>
            </a:pPr>
            <a:r>
              <a:rPr lang="en-US" altLang="en-US" b="0" u="sng">
                <a:solidFill>
                  <a:srgbClr val="000000"/>
                </a:solidFill>
              </a:rPr>
              <a:t>Câu 1</a:t>
            </a:r>
            <a:r>
              <a:rPr lang="en-US" altLang="en-US" b="0">
                <a:solidFill>
                  <a:srgbClr val="000000"/>
                </a:solidFill>
              </a:rPr>
              <a:t>: </a:t>
            </a:r>
            <a:r>
              <a:rPr lang="en-US" altLang="en-US" b="0" i="1">
                <a:solidFill>
                  <a:srgbClr val="000000"/>
                </a:solidFill>
              </a:rPr>
              <a:t>Sau CTTG II, quân đội đồng minh vào nước ta gồm:</a:t>
            </a:r>
          </a:p>
          <a:p>
            <a:pPr>
              <a:spcBef>
                <a:spcPts val="1750"/>
              </a:spcBef>
              <a:buClr>
                <a:srgbClr val="0000FF"/>
              </a:buClr>
              <a:buFont typeface="Times New Roman" panose="02020603050405020304" pitchFamily="18" charset="0"/>
              <a:buAutoNum type="alphaUcPeriod"/>
            </a:pPr>
            <a:r>
              <a:rPr lang="en-US" altLang="en-US" b="0">
                <a:solidFill>
                  <a:srgbClr val="0000FF"/>
                </a:solidFill>
              </a:rPr>
              <a:t> Anh, Mĩ                                           C. Anh, Tưởng</a:t>
            </a:r>
          </a:p>
          <a:p>
            <a:pPr>
              <a:spcBef>
                <a:spcPts val="1750"/>
              </a:spcBef>
              <a:buClr>
                <a:srgbClr val="0000FF"/>
              </a:buClr>
              <a:buFont typeface="Times New Roman" panose="02020603050405020304" pitchFamily="18" charset="0"/>
              <a:buAutoNum type="alphaUcPeriod"/>
            </a:pPr>
            <a:r>
              <a:rPr lang="en-US" altLang="en-US" b="0">
                <a:solidFill>
                  <a:srgbClr val="0000FF"/>
                </a:solidFill>
              </a:rPr>
              <a:t> Pháp, Tưởng                                    D. Liên Xô, Tưởng         </a:t>
            </a:r>
          </a:p>
        </p:txBody>
      </p:sp>
      <p:sp>
        <p:nvSpPr>
          <p:cNvPr id="45060" name="Oval 4">
            <a:extLst>
              <a:ext uri="{FF2B5EF4-FFF2-40B4-BE49-F238E27FC236}">
                <a16:creationId xmlns="" xmlns:a16="http://schemas.microsoft.com/office/drawing/2014/main" id="{DA914C6A-99C1-4B7F-96B1-91ADF113FFDA}"/>
              </a:ext>
            </a:extLst>
          </p:cNvPr>
          <p:cNvSpPr>
            <a:spLocks noChangeArrowheads="1"/>
          </p:cNvSpPr>
          <p:nvPr/>
        </p:nvSpPr>
        <p:spPr bwMode="auto">
          <a:xfrm>
            <a:off x="5410200" y="2076450"/>
            <a:ext cx="533400" cy="590550"/>
          </a:xfrm>
          <a:prstGeom prst="ellipse">
            <a:avLst/>
          </a:prstGeom>
          <a:solidFill>
            <a:srgbClr val="FF0066"/>
          </a:solidFill>
          <a:ln w="12600" cap="sq">
            <a:solidFill>
              <a:srgbClr val="0000FF"/>
            </a:solidFill>
            <a:miter lim="800000"/>
            <a:headEnd/>
            <a:tailEnd/>
          </a:ln>
        </p:spPr>
        <p:txBody>
          <a:bodyPr wrap="none" lIns="90000" tIns="46800" rIns="90000" bIns="46800" anchor="ctr"/>
          <a:lstStyle>
            <a:lvl1pPr marL="566738"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b="0">
                <a:solidFill>
                  <a:srgbClr val="000000"/>
                </a:solidFill>
              </a:rPr>
              <a:t>C</a:t>
            </a:r>
          </a:p>
        </p:txBody>
      </p:sp>
      <p:sp>
        <p:nvSpPr>
          <p:cNvPr id="45061" name="Text Box 5">
            <a:extLst>
              <a:ext uri="{FF2B5EF4-FFF2-40B4-BE49-F238E27FC236}">
                <a16:creationId xmlns="" xmlns:a16="http://schemas.microsoft.com/office/drawing/2014/main" id="{DA73EF65-0DDB-43A4-8DA0-39A55F2FB7CB}"/>
              </a:ext>
            </a:extLst>
          </p:cNvPr>
          <p:cNvSpPr txBox="1">
            <a:spLocks noChangeArrowheads="1"/>
          </p:cNvSpPr>
          <p:nvPr/>
        </p:nvSpPr>
        <p:spPr bwMode="auto">
          <a:xfrm>
            <a:off x="152400" y="4059238"/>
            <a:ext cx="89916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750"/>
              </a:spcBef>
              <a:buClrTx/>
              <a:buFontTx/>
              <a:buNone/>
            </a:pPr>
            <a:r>
              <a:rPr lang="en-US" altLang="en-US" b="0" u="sng">
                <a:solidFill>
                  <a:srgbClr val="000000"/>
                </a:solidFill>
              </a:rPr>
              <a:t>Câu 2</a:t>
            </a:r>
            <a:r>
              <a:rPr lang="en-US" altLang="en-US" b="0">
                <a:solidFill>
                  <a:srgbClr val="000000"/>
                </a:solidFill>
              </a:rPr>
              <a:t>: </a:t>
            </a:r>
            <a:r>
              <a:rPr lang="en-US" altLang="en-US" b="0" i="1">
                <a:solidFill>
                  <a:srgbClr val="000000"/>
                </a:solidFill>
              </a:rPr>
              <a:t>Tổng tuyển cử bầu Quốc hội đầu tiên diễn ra vào thời</a:t>
            </a:r>
            <a:r>
              <a:rPr lang="en-US" altLang="en-US" b="0">
                <a:solidFill>
                  <a:srgbClr val="000000"/>
                </a:solidFill>
              </a:rPr>
              <a:t> </a:t>
            </a:r>
            <a:r>
              <a:rPr lang="en-US" altLang="en-US" b="0" i="1">
                <a:solidFill>
                  <a:srgbClr val="000000"/>
                </a:solidFill>
              </a:rPr>
              <a:t>gian nào?</a:t>
            </a:r>
          </a:p>
          <a:p>
            <a:pPr>
              <a:spcBef>
                <a:spcPts val="1750"/>
              </a:spcBef>
              <a:buClr>
                <a:srgbClr val="0000FF"/>
              </a:buClr>
              <a:buFont typeface="Times New Roman" panose="02020603050405020304" pitchFamily="18" charset="0"/>
              <a:buAutoNum type="alphaUcPeriod"/>
            </a:pPr>
            <a:r>
              <a:rPr lang="en-US" altLang="en-US" b="0">
                <a:solidFill>
                  <a:srgbClr val="0000FF"/>
                </a:solidFill>
              </a:rPr>
              <a:t>Ngày 6/1/1946                                  C. Ngày 9/11/1946</a:t>
            </a:r>
          </a:p>
          <a:p>
            <a:pPr>
              <a:spcBef>
                <a:spcPts val="1750"/>
              </a:spcBef>
              <a:buClr>
                <a:srgbClr val="0000FF"/>
              </a:buClr>
              <a:buFont typeface="Times New Roman" panose="02020603050405020304" pitchFamily="18" charset="0"/>
              <a:buAutoNum type="alphaUcPeriod"/>
            </a:pPr>
            <a:r>
              <a:rPr lang="en-US" altLang="en-US" b="0">
                <a:solidFill>
                  <a:srgbClr val="0000FF"/>
                </a:solidFill>
              </a:rPr>
              <a:t>Ngày 2/3/1946                                  D. Ngày 23/11/1946</a:t>
            </a:r>
          </a:p>
        </p:txBody>
      </p:sp>
      <p:sp>
        <p:nvSpPr>
          <p:cNvPr id="45062" name="Oval 6">
            <a:extLst>
              <a:ext uri="{FF2B5EF4-FFF2-40B4-BE49-F238E27FC236}">
                <a16:creationId xmlns="" xmlns:a16="http://schemas.microsoft.com/office/drawing/2014/main" id="{3D1626FA-AD99-423F-8507-5DC43CAF8F95}"/>
              </a:ext>
            </a:extLst>
          </p:cNvPr>
          <p:cNvSpPr>
            <a:spLocks noChangeArrowheads="1"/>
          </p:cNvSpPr>
          <p:nvPr/>
        </p:nvSpPr>
        <p:spPr bwMode="auto">
          <a:xfrm>
            <a:off x="0" y="5181600"/>
            <a:ext cx="533400" cy="503238"/>
          </a:xfrm>
          <a:prstGeom prst="ellipse">
            <a:avLst/>
          </a:prstGeom>
          <a:solidFill>
            <a:srgbClr val="FF0066"/>
          </a:solidFill>
          <a:ln w="12600" cap="sq">
            <a:solidFill>
              <a:srgbClr val="0000FF"/>
            </a:solidFill>
            <a:miter lim="800000"/>
            <a:headEnd/>
            <a:tailEnd/>
          </a:ln>
        </p:spPr>
        <p:txBody>
          <a:bodyPr wrap="none" lIns="90000" tIns="46800" rIns="90000" bIns="46800" anchor="ct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b="0">
                <a:solidFill>
                  <a:srgbClr val="000000"/>
                </a:solidFill>
              </a:rPr>
              <a: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5058"/>
                                        </p:tgtEl>
                                        <p:attrNameLst>
                                          <p:attrName>style.visibility</p:attrName>
                                        </p:attrNameLst>
                                      </p:cBhvr>
                                      <p:to>
                                        <p:strVal val="visible"/>
                                      </p:to>
                                    </p:set>
                                    <p:animEffect transition="in" filter="blinds(horizontal)">
                                      <p:cBhvr additive="repl">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5059"/>
                                        </p:tgtEl>
                                        <p:attrNameLst>
                                          <p:attrName>style.visibility</p:attrName>
                                        </p:attrNameLst>
                                      </p:cBhvr>
                                      <p:to>
                                        <p:strVal val="visible"/>
                                      </p:to>
                                    </p:set>
                                    <p:animEffect transition="in" filter="blinds(horizontal)">
                                      <p:cBhvr additive="repl">
                                        <p:cTn id="12" dur="500"/>
                                        <p:tgtEl>
                                          <p:spTgt spid="45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45060"/>
                                        </p:tgtEl>
                                        <p:attrNameLst>
                                          <p:attrName>style.visibility</p:attrName>
                                        </p:attrNameLst>
                                      </p:cBhvr>
                                      <p:to>
                                        <p:strVal val="visible"/>
                                      </p:to>
                                    </p:set>
                                    <p:animEffect transition="in" filter="box(in)">
                                      <p:cBhvr additive="repl">
                                        <p:cTn id="17" dur="500"/>
                                        <p:tgtEl>
                                          <p:spTgt spid="45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5061"/>
                                        </p:tgtEl>
                                        <p:attrNameLst>
                                          <p:attrName>style.visibility</p:attrName>
                                        </p:attrNameLst>
                                      </p:cBhvr>
                                      <p:to>
                                        <p:strVal val="visible"/>
                                      </p:to>
                                    </p:set>
                                    <p:animEffect transition="in" filter="blinds(horizontal)">
                                      <p:cBhvr additive="repl">
                                        <p:cTn id="22" dur="500"/>
                                        <p:tgtEl>
                                          <p:spTgt spid="450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additive="repl">
                                        <p:cTn id="26" dur="1" fill="hold">
                                          <p:stCondLst>
                                            <p:cond delay="0"/>
                                          </p:stCondLst>
                                        </p:cTn>
                                        <p:tgtEl>
                                          <p:spTgt spid="45062"/>
                                        </p:tgtEl>
                                        <p:attrNameLst>
                                          <p:attrName>style.visibility</p:attrName>
                                        </p:attrNameLst>
                                      </p:cBhvr>
                                      <p:to>
                                        <p:strVal val="visible"/>
                                      </p:to>
                                    </p:set>
                                    <p:animEffect transition="in" filter="box(in)">
                                      <p:cBhvr additive="repl">
                                        <p:cTn id="2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 xmlns:a16="http://schemas.microsoft.com/office/drawing/2014/main" id="{7E2C25E5-05A4-4959-8BCC-AE75EF4BED3B}"/>
              </a:ext>
            </a:extLst>
          </p:cNvPr>
          <p:cNvSpPr>
            <a:spLocks noChangeArrowheads="1"/>
          </p:cNvSpPr>
          <p:nvPr/>
        </p:nvSpPr>
        <p:spPr bwMode="auto">
          <a:xfrm>
            <a:off x="0" y="1905000"/>
            <a:ext cx="3581400" cy="4724400"/>
          </a:xfrm>
          <a:prstGeom prst="rect">
            <a:avLst/>
          </a:prstGeom>
          <a:solidFill>
            <a:srgbClr val="BBE0E3"/>
          </a:solidFill>
          <a:ln w="9360" cap="sq">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72707" name="Rectangle 2">
            <a:extLst>
              <a:ext uri="{FF2B5EF4-FFF2-40B4-BE49-F238E27FC236}">
                <a16:creationId xmlns="" xmlns:a16="http://schemas.microsoft.com/office/drawing/2014/main" id="{16AC4C53-5BA3-433A-82C5-3569E783AFD3}"/>
              </a:ext>
            </a:extLst>
          </p:cNvPr>
          <p:cNvSpPr>
            <a:spLocks noChangeArrowheads="1"/>
          </p:cNvSpPr>
          <p:nvPr/>
        </p:nvSpPr>
        <p:spPr bwMode="auto">
          <a:xfrm>
            <a:off x="3948113" y="1905000"/>
            <a:ext cx="5195887" cy="4648200"/>
          </a:xfrm>
          <a:prstGeom prst="rect">
            <a:avLst/>
          </a:prstGeom>
          <a:solidFill>
            <a:srgbClr val="BBE0E3"/>
          </a:solidFill>
          <a:ln w="9360" cap="sq">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72708" name="Text Box 3">
            <a:extLst>
              <a:ext uri="{FF2B5EF4-FFF2-40B4-BE49-F238E27FC236}">
                <a16:creationId xmlns="" xmlns:a16="http://schemas.microsoft.com/office/drawing/2014/main" id="{EDB32B83-D7E0-4980-BD10-C3D11611AE2E}"/>
              </a:ext>
            </a:extLst>
          </p:cNvPr>
          <p:cNvSpPr txBox="1">
            <a:spLocks noChangeArrowheads="1"/>
          </p:cNvSpPr>
          <p:nvPr/>
        </p:nvSpPr>
        <p:spPr bwMode="auto">
          <a:xfrm>
            <a:off x="228600" y="914400"/>
            <a:ext cx="8534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500" b="0">
                <a:solidFill>
                  <a:srgbClr val="660033"/>
                </a:solidFill>
              </a:rPr>
              <a:t> Gạch nối cột A với cột B cho phù hợp</a:t>
            </a:r>
            <a:r>
              <a:rPr lang="en-US" altLang="en-US" sz="2500" b="0" i="1">
                <a:solidFill>
                  <a:srgbClr val="660033"/>
                </a:solidFill>
              </a:rPr>
              <a:t>: Những biện pháp xây dưng chính quyền,  giải quyết nạn đói, nạn dốt và tài chính ?</a:t>
            </a:r>
          </a:p>
        </p:txBody>
      </p:sp>
      <p:sp>
        <p:nvSpPr>
          <p:cNvPr id="46084" name="Line 4">
            <a:extLst>
              <a:ext uri="{FF2B5EF4-FFF2-40B4-BE49-F238E27FC236}">
                <a16:creationId xmlns="" xmlns:a16="http://schemas.microsoft.com/office/drawing/2014/main" id="{E4B4F1C5-BD40-47D1-B941-80F39618D66E}"/>
              </a:ext>
            </a:extLst>
          </p:cNvPr>
          <p:cNvSpPr>
            <a:spLocks noChangeShapeType="1"/>
          </p:cNvSpPr>
          <p:nvPr/>
        </p:nvSpPr>
        <p:spPr bwMode="auto">
          <a:xfrm>
            <a:off x="3200400" y="2971800"/>
            <a:ext cx="914400" cy="1600200"/>
          </a:xfrm>
          <a:prstGeom prst="line">
            <a:avLst/>
          </a:prstGeom>
          <a:noFill/>
          <a:ln w="38160" cap="sq">
            <a:solidFill>
              <a:srgbClr val="CC99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5" name="Line 5">
            <a:extLst>
              <a:ext uri="{FF2B5EF4-FFF2-40B4-BE49-F238E27FC236}">
                <a16:creationId xmlns="" xmlns:a16="http://schemas.microsoft.com/office/drawing/2014/main" id="{CD3A7FC7-FD72-4AA6-BD7D-C6B6E4A6AF29}"/>
              </a:ext>
            </a:extLst>
          </p:cNvPr>
          <p:cNvSpPr>
            <a:spLocks noChangeShapeType="1"/>
          </p:cNvSpPr>
          <p:nvPr/>
        </p:nvSpPr>
        <p:spPr bwMode="auto">
          <a:xfrm flipV="1">
            <a:off x="3048000" y="3957638"/>
            <a:ext cx="1066800" cy="1304925"/>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6" name="Line 6">
            <a:extLst>
              <a:ext uri="{FF2B5EF4-FFF2-40B4-BE49-F238E27FC236}">
                <a16:creationId xmlns="" xmlns:a16="http://schemas.microsoft.com/office/drawing/2014/main" id="{F60E6CC5-5B29-476B-AD7C-483DE04A1B05}"/>
              </a:ext>
            </a:extLst>
          </p:cNvPr>
          <p:cNvSpPr>
            <a:spLocks noChangeShapeType="1"/>
          </p:cNvSpPr>
          <p:nvPr/>
        </p:nvSpPr>
        <p:spPr bwMode="auto">
          <a:xfrm>
            <a:off x="3048000" y="5334000"/>
            <a:ext cx="1143000" cy="914400"/>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Line 7">
            <a:extLst>
              <a:ext uri="{FF2B5EF4-FFF2-40B4-BE49-F238E27FC236}">
                <a16:creationId xmlns="" xmlns:a16="http://schemas.microsoft.com/office/drawing/2014/main" id="{14252B96-7429-4398-9B81-78ED6FF629DB}"/>
              </a:ext>
            </a:extLst>
          </p:cNvPr>
          <p:cNvSpPr>
            <a:spLocks noChangeShapeType="1"/>
          </p:cNvSpPr>
          <p:nvPr/>
        </p:nvSpPr>
        <p:spPr bwMode="auto">
          <a:xfrm flipV="1">
            <a:off x="3005138" y="3043238"/>
            <a:ext cx="1109662" cy="509587"/>
          </a:xfrm>
          <a:prstGeom prst="line">
            <a:avLst/>
          </a:prstGeom>
          <a:noFill/>
          <a:ln w="38160" cap="sq">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Line 8">
            <a:extLst>
              <a:ext uri="{FF2B5EF4-FFF2-40B4-BE49-F238E27FC236}">
                <a16:creationId xmlns="" xmlns:a16="http://schemas.microsoft.com/office/drawing/2014/main" id="{5CF05022-5063-4B64-8D74-B823BA4E5D25}"/>
              </a:ext>
            </a:extLst>
          </p:cNvPr>
          <p:cNvSpPr>
            <a:spLocks noChangeShapeType="1"/>
          </p:cNvSpPr>
          <p:nvPr/>
        </p:nvSpPr>
        <p:spPr bwMode="auto">
          <a:xfrm flipV="1">
            <a:off x="2895600" y="2357438"/>
            <a:ext cx="1295400" cy="2219325"/>
          </a:xfrm>
          <a:prstGeom prst="line">
            <a:avLst/>
          </a:prstGeom>
          <a:noFill/>
          <a:ln w="38160" cap="sq">
            <a:solidFill>
              <a:srgbClr val="FF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4" name="Text Box 9">
            <a:extLst>
              <a:ext uri="{FF2B5EF4-FFF2-40B4-BE49-F238E27FC236}">
                <a16:creationId xmlns="" xmlns:a16="http://schemas.microsoft.com/office/drawing/2014/main" id="{8704D6D8-BA85-4A58-AC09-51A9892891A6}"/>
              </a:ext>
            </a:extLst>
          </p:cNvPr>
          <p:cNvSpPr txBox="1">
            <a:spLocks noChangeArrowheads="1"/>
          </p:cNvSpPr>
          <p:nvPr/>
        </p:nvSpPr>
        <p:spPr bwMode="auto">
          <a:xfrm>
            <a:off x="2667000" y="23018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3200" u="sng">
                <a:solidFill>
                  <a:srgbClr val="FF0000"/>
                </a:solidFill>
              </a:rPr>
              <a:t>Câu hỏi, bài tập củng cố:</a:t>
            </a:r>
            <a:endParaRPr lang="vi-VN" altLang="en-US" sz="3200" u="sng">
              <a:solidFill>
                <a:srgbClr val="FF0000"/>
              </a:solidFill>
            </a:endParaRPr>
          </a:p>
        </p:txBody>
      </p:sp>
      <p:sp>
        <p:nvSpPr>
          <p:cNvPr id="72715" name="Text Box 10">
            <a:extLst>
              <a:ext uri="{FF2B5EF4-FFF2-40B4-BE49-F238E27FC236}">
                <a16:creationId xmlns="" xmlns:a16="http://schemas.microsoft.com/office/drawing/2014/main" id="{67C72C7B-A1D2-4305-AFEE-45619AD6B993}"/>
              </a:ext>
            </a:extLst>
          </p:cNvPr>
          <p:cNvSpPr txBox="1">
            <a:spLocks noChangeArrowheads="1"/>
          </p:cNvSpPr>
          <p:nvPr/>
        </p:nvSpPr>
        <p:spPr bwMode="auto">
          <a:xfrm>
            <a:off x="0" y="2590800"/>
            <a:ext cx="3733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400" b="0">
                <a:solidFill>
                  <a:srgbClr val="000000"/>
                </a:solidFill>
                <a:latin typeface="Arial" panose="020B0604020202020204" pitchFamily="34" charset="0"/>
              </a:rPr>
              <a:t> </a:t>
            </a:r>
            <a:r>
              <a:rPr lang="en-US" altLang="en-US" sz="2400" b="0">
                <a:solidFill>
                  <a:srgbClr val="000000"/>
                </a:solidFill>
              </a:rPr>
              <a:t>1. Xây dựng chính quyền.</a:t>
            </a:r>
          </a:p>
          <a:p>
            <a:pPr eaLnBrk="1" hangingPunct="1">
              <a:buClrTx/>
              <a:buFontTx/>
              <a:buNone/>
            </a:pPr>
            <a:r>
              <a:rPr lang="en-US" altLang="en-US" sz="2400" b="0">
                <a:solidFill>
                  <a:srgbClr val="000000"/>
                </a:solidFill>
              </a:rPr>
              <a:t>                 </a:t>
            </a:r>
          </a:p>
          <a:p>
            <a:pPr eaLnBrk="1" hangingPunct="1">
              <a:buClrTx/>
              <a:buFontTx/>
              <a:buNone/>
            </a:pPr>
            <a:r>
              <a:rPr lang="en-US" altLang="en-US" sz="2400" b="0">
                <a:solidFill>
                  <a:srgbClr val="000000"/>
                </a:solidFill>
              </a:rPr>
              <a:t>2. Giải quyết nạn đói. 				</a:t>
            </a:r>
          </a:p>
          <a:p>
            <a:pPr eaLnBrk="1" hangingPunct="1">
              <a:buClrTx/>
              <a:buFontTx/>
              <a:buNone/>
            </a:pPr>
            <a:r>
              <a:rPr lang="en-US" altLang="en-US" sz="2400" b="0">
                <a:solidFill>
                  <a:srgbClr val="000000"/>
                </a:solidFill>
              </a:rPr>
              <a:t>3. Giải quyết nạn dốt. 			</a:t>
            </a:r>
          </a:p>
          <a:p>
            <a:pPr eaLnBrk="1" hangingPunct="1">
              <a:buClrTx/>
              <a:buFontTx/>
              <a:buNone/>
            </a:pPr>
            <a:r>
              <a:rPr lang="en-US" altLang="en-US" sz="2400" b="0">
                <a:solidFill>
                  <a:srgbClr val="000000"/>
                </a:solidFill>
              </a:rPr>
              <a:t>4. Giải quyết tài chính</a:t>
            </a:r>
            <a:r>
              <a:rPr lang="en-US" altLang="en-US" sz="2400" b="0">
                <a:solidFill>
                  <a:srgbClr val="000000"/>
                </a:solidFill>
                <a:latin typeface="Arial" panose="020B0604020202020204" pitchFamily="34" charset="0"/>
              </a:rPr>
              <a:t> 			</a:t>
            </a:r>
          </a:p>
        </p:txBody>
      </p:sp>
      <p:sp>
        <p:nvSpPr>
          <p:cNvPr id="72716" name="Text Box 11">
            <a:extLst>
              <a:ext uri="{FF2B5EF4-FFF2-40B4-BE49-F238E27FC236}">
                <a16:creationId xmlns="" xmlns:a16="http://schemas.microsoft.com/office/drawing/2014/main" id="{420CEDCA-3611-49F2-9039-12199DAF053D}"/>
              </a:ext>
            </a:extLst>
          </p:cNvPr>
          <p:cNvSpPr txBox="1">
            <a:spLocks noChangeArrowheads="1"/>
          </p:cNvSpPr>
          <p:nvPr/>
        </p:nvSpPr>
        <p:spPr bwMode="auto">
          <a:xfrm>
            <a:off x="4114800" y="1905000"/>
            <a:ext cx="487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300" b="0">
                <a:solidFill>
                  <a:srgbClr val="000099"/>
                </a:solidFill>
              </a:rPr>
              <a:t>a. Học lớp xoá mù chữ.</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b. Thực hiện “Hũ gạo cứu đói”, “Ngày đồng tâm”.</a:t>
            </a:r>
          </a:p>
          <a:p>
            <a:pPr eaLnBrk="1" hangingPunct="1">
              <a:buClrTx/>
              <a:buFontTx/>
              <a:buNone/>
            </a:pPr>
            <a:r>
              <a:rPr lang="en-US" altLang="en-US" sz="2300" b="0">
                <a:solidFill>
                  <a:srgbClr val="000099"/>
                </a:solidFill>
              </a:rPr>
              <a:t>                                                          </a:t>
            </a:r>
          </a:p>
          <a:p>
            <a:pPr eaLnBrk="1" hangingPunct="1">
              <a:buClrTx/>
              <a:buFontTx/>
              <a:buNone/>
            </a:pPr>
            <a:r>
              <a:rPr lang="en-US" altLang="en-US" sz="2300" b="0">
                <a:solidFill>
                  <a:srgbClr val="000099"/>
                </a:solidFill>
              </a:rPr>
              <a:t>c. Xây dựng “Quỹ độc lập”.</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d. Tiến hành Tổng tuyển cử bầu Quốc hội.</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e. Thực hiện “Tăng gia sản xuất”.</a:t>
            </a:r>
          </a:p>
          <a:p>
            <a:pPr eaLnBrk="1" hangingPunct="1">
              <a:buClrTx/>
              <a:buFontTx/>
              <a:buNone/>
            </a:pPr>
            <a:r>
              <a:rPr lang="en-US" altLang="en-US" sz="2300" b="0">
                <a:solidFill>
                  <a:srgbClr val="000099"/>
                </a:solidFill>
              </a:rPr>
              <a:t>				</a:t>
            </a:r>
          </a:p>
          <a:p>
            <a:pPr eaLnBrk="1" hangingPunct="1">
              <a:buClrTx/>
              <a:buFontTx/>
              <a:buNone/>
            </a:pPr>
            <a:r>
              <a:rPr lang="en-US" altLang="en-US" sz="2300" b="0">
                <a:solidFill>
                  <a:srgbClr val="000099"/>
                </a:solidFill>
              </a:rPr>
              <a:t>h. Thực hiện “Tuần lễ vàng</a:t>
            </a:r>
            <a:r>
              <a:rPr lang="en-US" altLang="en-US" sz="2300" b="0">
                <a:solidFill>
                  <a:srgbClr val="000099"/>
                </a:solidFill>
                <a:latin typeface="Arial" panose="020B0604020202020204" pitchFamily="34" charset="0"/>
              </a:rPr>
              <a:t>”.</a:t>
            </a:r>
          </a:p>
        </p:txBody>
      </p:sp>
      <p:sp>
        <p:nvSpPr>
          <p:cNvPr id="46092" name="Line 12">
            <a:extLst>
              <a:ext uri="{FF2B5EF4-FFF2-40B4-BE49-F238E27FC236}">
                <a16:creationId xmlns="" xmlns:a16="http://schemas.microsoft.com/office/drawing/2014/main" id="{552A8198-3AF8-456B-A37B-CBEF3B8AE893}"/>
              </a:ext>
            </a:extLst>
          </p:cNvPr>
          <p:cNvSpPr>
            <a:spLocks noChangeShapeType="1"/>
          </p:cNvSpPr>
          <p:nvPr/>
        </p:nvSpPr>
        <p:spPr bwMode="auto">
          <a:xfrm>
            <a:off x="3000375" y="3629025"/>
            <a:ext cx="1114425" cy="1933575"/>
          </a:xfrm>
          <a:prstGeom prst="line">
            <a:avLst/>
          </a:prstGeom>
          <a:noFill/>
          <a:ln w="38160" cap="sq">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6084"/>
                                        </p:tgtEl>
                                        <p:attrNameLst>
                                          <p:attrName>style.visibility</p:attrName>
                                        </p:attrNameLst>
                                      </p:cBhvr>
                                      <p:to>
                                        <p:strVal val="visible"/>
                                      </p:to>
                                    </p:set>
                                    <p:animEffect transition="in" filter="wipe(left)">
                                      <p:cBhvr additive="repl">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6087"/>
                                        </p:tgtEl>
                                        <p:attrNameLst>
                                          <p:attrName>style.visibility</p:attrName>
                                        </p:attrNameLst>
                                      </p:cBhvr>
                                      <p:to>
                                        <p:strVal val="visible"/>
                                      </p:to>
                                    </p:set>
                                    <p:animEffect transition="in" filter="wipe(left)">
                                      <p:cBhvr additive="repl">
                                        <p:cTn id="12" dur="500"/>
                                        <p:tgtEl>
                                          <p:spTgt spid="46087"/>
                                        </p:tgtEl>
                                      </p:cBhvr>
                                    </p:animEffect>
                                  </p:childTnLst>
                                </p:cTn>
                              </p:par>
                              <p:par>
                                <p:cTn id="13" presetID="22" presetClass="entr" presetSubtype="8" fill="hold" nodeType="withEffect">
                                  <p:stCondLst>
                                    <p:cond delay="0"/>
                                  </p:stCondLst>
                                  <p:childTnLst>
                                    <p:set>
                                      <p:cBhvr additive="repl">
                                        <p:cTn id="14" dur="1" fill="hold">
                                          <p:stCondLst>
                                            <p:cond delay="0"/>
                                          </p:stCondLst>
                                        </p:cTn>
                                        <p:tgtEl>
                                          <p:spTgt spid="46092"/>
                                        </p:tgtEl>
                                        <p:attrNameLst>
                                          <p:attrName>style.visibility</p:attrName>
                                        </p:attrNameLst>
                                      </p:cBhvr>
                                      <p:to>
                                        <p:strVal val="visible"/>
                                      </p:to>
                                    </p:set>
                                    <p:animEffect transition="in" filter="wipe(left)">
                                      <p:cBhvr additive="repl">
                                        <p:cTn id="15" dur="500"/>
                                        <p:tgtEl>
                                          <p:spTgt spid="460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additive="repl">
                                        <p:cTn id="19" dur="1" fill="hold">
                                          <p:stCondLst>
                                            <p:cond delay="0"/>
                                          </p:stCondLst>
                                        </p:cTn>
                                        <p:tgtEl>
                                          <p:spTgt spid="46088"/>
                                        </p:tgtEl>
                                        <p:attrNameLst>
                                          <p:attrName>style.visibility</p:attrName>
                                        </p:attrNameLst>
                                      </p:cBhvr>
                                      <p:to>
                                        <p:strVal val="visible"/>
                                      </p:to>
                                    </p:set>
                                    <p:animEffect transition="in" filter="wipe(down)">
                                      <p:cBhvr additive="repl">
                                        <p:cTn id="20" dur="500"/>
                                        <p:tgtEl>
                                          <p:spTgt spid="460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46085"/>
                                        </p:tgtEl>
                                        <p:attrNameLst>
                                          <p:attrName>style.visibility</p:attrName>
                                        </p:attrNameLst>
                                      </p:cBhvr>
                                      <p:to>
                                        <p:strVal val="visible"/>
                                      </p:to>
                                    </p:set>
                                    <p:animEffect transition="in" filter="wipe(left)">
                                      <p:cBhvr additive="repl">
                                        <p:cTn id="25" dur="500"/>
                                        <p:tgtEl>
                                          <p:spTgt spid="46085"/>
                                        </p:tgtEl>
                                      </p:cBhvr>
                                    </p:animEffect>
                                  </p:childTnLst>
                                </p:cTn>
                              </p:par>
                              <p:par>
                                <p:cTn id="26" presetID="22" presetClass="entr" presetSubtype="8" fill="hold" nodeType="withEffect">
                                  <p:stCondLst>
                                    <p:cond delay="0"/>
                                  </p:stCondLst>
                                  <p:childTnLst>
                                    <p:set>
                                      <p:cBhvr additive="repl">
                                        <p:cTn id="27" dur="1" fill="hold">
                                          <p:stCondLst>
                                            <p:cond delay="0"/>
                                          </p:stCondLst>
                                        </p:cTn>
                                        <p:tgtEl>
                                          <p:spTgt spid="46086"/>
                                        </p:tgtEl>
                                        <p:attrNameLst>
                                          <p:attrName>style.visibility</p:attrName>
                                        </p:attrNameLst>
                                      </p:cBhvr>
                                      <p:to>
                                        <p:strVal val="visible"/>
                                      </p:to>
                                    </p:set>
                                    <p:animEffect transition="in" filter="wipe(left)">
                                      <p:cBhvr additive="repl">
                                        <p:cTn id="28"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Grp="1" noChangeArrowheads="1"/>
          </p:cNvSpPr>
          <p:nvPr>
            <p:ph type="title" idx="4294967295"/>
          </p:nvPr>
        </p:nvSpPr>
        <p:spPr>
          <a:xfrm>
            <a:off x="457200" y="269875"/>
            <a:ext cx="8229600" cy="1423988"/>
          </a:xfrm>
        </p:spPr>
        <p:txBody>
          <a:bodyPr lIns="90000" tIns="46800" rIns="90000" bIns="46800"/>
          <a:lstStyle/>
          <a:p>
            <a:pPr eaLnBrk="1" hangingPunct="1">
              <a:defRPr/>
            </a:pPr>
            <a:endParaRPr lang="vi-VN"/>
          </a:p>
        </p:txBody>
      </p:sp>
      <p:sp>
        <p:nvSpPr>
          <p:cNvPr id="238595" name="Rectangle 2"/>
          <p:cNvSpPr>
            <a:spLocks noGrp="1" noChangeArrowheads="1"/>
          </p:cNvSpPr>
          <p:nvPr>
            <p:ph type="body" idx="4294967295"/>
          </p:nvPr>
        </p:nvSpPr>
        <p:spPr>
          <a:xfrm>
            <a:off x="457200" y="1600200"/>
            <a:ext cx="8229600" cy="4797425"/>
          </a:xfrm>
        </p:spPr>
        <p:txBody>
          <a:bodyPr lIns="90000" tIns="46800" rIns="90000" bIns="46800"/>
          <a:lstStyle/>
          <a:p>
            <a:pPr eaLnBrk="1" hangingPunct="1">
              <a:buFont typeface="Wingdings" panose="05000000000000000000" pitchFamily="2" charset="2"/>
              <a:buNone/>
              <a:defRPr/>
            </a:pPr>
            <a:endParaRPr lang="vi-VN"/>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819384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754" name="Group 1">
            <a:extLst>
              <a:ext uri="{FF2B5EF4-FFF2-40B4-BE49-F238E27FC236}">
                <a16:creationId xmlns="" xmlns:a16="http://schemas.microsoft.com/office/drawing/2014/main" id="{1D9CECE2-F0EC-48EF-BEC4-123DE5301A71}"/>
              </a:ext>
            </a:extLst>
          </p:cNvPr>
          <p:cNvGrpSpPr>
            <a:grpSpLocks/>
          </p:cNvGrpSpPr>
          <p:nvPr/>
        </p:nvGrpSpPr>
        <p:grpSpPr bwMode="auto">
          <a:xfrm>
            <a:off x="6348413" y="4006850"/>
            <a:ext cx="2843212" cy="2879725"/>
            <a:chOff x="3999" y="2524"/>
            <a:chExt cx="1791" cy="1814"/>
          </a:xfrm>
        </p:grpSpPr>
        <p:pic>
          <p:nvPicPr>
            <p:cNvPr id="74770" name="Picture 2">
              <a:extLst>
                <a:ext uri="{FF2B5EF4-FFF2-40B4-BE49-F238E27FC236}">
                  <a16:creationId xmlns="" xmlns:a16="http://schemas.microsoft.com/office/drawing/2014/main" id="{43D7539D-64E4-4387-BE91-15806CE75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0000">
              <a:off x="5283" y="3788"/>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71" name="Picture 3">
              <a:extLst>
                <a:ext uri="{FF2B5EF4-FFF2-40B4-BE49-F238E27FC236}">
                  <a16:creationId xmlns="" xmlns:a16="http://schemas.microsoft.com/office/drawing/2014/main" id="{7EF5996A-3580-4003-8B83-D0461CAFD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87" y="3338"/>
              <a:ext cx="213"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72" name="Picture 4">
              <a:extLst>
                <a:ext uri="{FF2B5EF4-FFF2-40B4-BE49-F238E27FC236}">
                  <a16:creationId xmlns="" xmlns:a16="http://schemas.microsoft.com/office/drawing/2014/main" id="{1A3EA135-F0DF-44E0-8C88-06B0F1758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92" y="3293"/>
              <a:ext cx="174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5" name="Group 5">
            <a:extLst>
              <a:ext uri="{FF2B5EF4-FFF2-40B4-BE49-F238E27FC236}">
                <a16:creationId xmlns="" xmlns:a16="http://schemas.microsoft.com/office/drawing/2014/main" id="{113C6E41-FFA6-48E1-92BC-16282FA89D0F}"/>
              </a:ext>
            </a:extLst>
          </p:cNvPr>
          <p:cNvGrpSpPr>
            <a:grpSpLocks/>
          </p:cNvGrpSpPr>
          <p:nvPr/>
        </p:nvGrpSpPr>
        <p:grpSpPr bwMode="auto">
          <a:xfrm>
            <a:off x="44450" y="4029075"/>
            <a:ext cx="2879725" cy="2846388"/>
            <a:chOff x="28" y="2538"/>
            <a:chExt cx="1814" cy="1793"/>
          </a:xfrm>
        </p:grpSpPr>
        <p:pic>
          <p:nvPicPr>
            <p:cNvPr id="74767" name="Picture 6">
              <a:extLst>
                <a:ext uri="{FF2B5EF4-FFF2-40B4-BE49-F238E27FC236}">
                  <a16:creationId xmlns="" xmlns:a16="http://schemas.microsoft.com/office/drawing/2014/main" id="{3105E2CB-3254-4CD3-8BB9-42788E992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149" y="3824"/>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8" name="Picture 7">
              <a:extLst>
                <a:ext uri="{FF2B5EF4-FFF2-40B4-BE49-F238E27FC236}">
                  <a16:creationId xmlns="" xmlns:a16="http://schemas.microsoft.com/office/drawing/2014/main" id="{8A39CE96-198D-47A7-83F0-00B35FC86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 y="2538"/>
              <a:ext cx="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9" name="Picture 8">
              <a:extLst>
                <a:ext uri="{FF2B5EF4-FFF2-40B4-BE49-F238E27FC236}">
                  <a16:creationId xmlns="" xmlns:a16="http://schemas.microsoft.com/office/drawing/2014/main" id="{750657CA-E5F2-4432-9659-9C95BE702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3" y="4101"/>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6" name="Group 9">
            <a:extLst>
              <a:ext uri="{FF2B5EF4-FFF2-40B4-BE49-F238E27FC236}">
                <a16:creationId xmlns="" xmlns:a16="http://schemas.microsoft.com/office/drawing/2014/main" id="{C8322DC7-E881-4410-8683-071190C26584}"/>
              </a:ext>
            </a:extLst>
          </p:cNvPr>
          <p:cNvGrpSpPr>
            <a:grpSpLocks/>
          </p:cNvGrpSpPr>
          <p:nvPr/>
        </p:nvGrpSpPr>
        <p:grpSpPr bwMode="auto">
          <a:xfrm>
            <a:off x="6229350" y="-19050"/>
            <a:ext cx="2879725" cy="2847975"/>
            <a:chOff x="3924" y="-12"/>
            <a:chExt cx="1814" cy="1794"/>
          </a:xfrm>
        </p:grpSpPr>
        <p:pic>
          <p:nvPicPr>
            <p:cNvPr id="74764" name="Picture 10">
              <a:extLst>
                <a:ext uri="{FF2B5EF4-FFF2-40B4-BE49-F238E27FC236}">
                  <a16:creationId xmlns="" xmlns:a16="http://schemas.microsoft.com/office/drawing/2014/main" id="{E0C7DEA4-C2E9-48D1-B746-9F48B8C1E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0000">
              <a:off x="5189" y="65"/>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5" name="Picture 11">
              <a:extLst>
                <a:ext uri="{FF2B5EF4-FFF2-40B4-BE49-F238E27FC236}">
                  <a16:creationId xmlns="" xmlns:a16="http://schemas.microsoft.com/office/drawing/2014/main" id="{DE344AA3-147D-48B8-BE4D-4BEC9C023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 y="-9"/>
              <a:ext cx="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6" name="Picture 12">
              <a:extLst>
                <a:ext uri="{FF2B5EF4-FFF2-40B4-BE49-F238E27FC236}">
                  <a16:creationId xmlns="" xmlns:a16="http://schemas.microsoft.com/office/drawing/2014/main" id="{F780684F-9024-4DDD-B5DD-7B1F862B3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 y="13"/>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7" name="Group 13">
            <a:extLst>
              <a:ext uri="{FF2B5EF4-FFF2-40B4-BE49-F238E27FC236}">
                <a16:creationId xmlns="" xmlns:a16="http://schemas.microsoft.com/office/drawing/2014/main" id="{95CDA313-E3EC-434A-A691-625875525AD3}"/>
              </a:ext>
            </a:extLst>
          </p:cNvPr>
          <p:cNvGrpSpPr>
            <a:grpSpLocks/>
          </p:cNvGrpSpPr>
          <p:nvPr/>
        </p:nvGrpSpPr>
        <p:grpSpPr bwMode="auto">
          <a:xfrm>
            <a:off x="-12700" y="25400"/>
            <a:ext cx="2843213" cy="2879725"/>
            <a:chOff x="-8" y="16"/>
            <a:chExt cx="1791" cy="1814"/>
          </a:xfrm>
        </p:grpSpPr>
        <p:pic>
          <p:nvPicPr>
            <p:cNvPr id="74761" name="Picture 14">
              <a:extLst>
                <a:ext uri="{FF2B5EF4-FFF2-40B4-BE49-F238E27FC236}">
                  <a16:creationId xmlns="" xmlns:a16="http://schemas.microsoft.com/office/drawing/2014/main" id="{154167AD-9679-4E99-B8B0-B79C556FC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20000">
              <a:off x="70" y="138"/>
              <a:ext cx="43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2" name="Picture 15">
              <a:extLst>
                <a:ext uri="{FF2B5EF4-FFF2-40B4-BE49-F238E27FC236}">
                  <a16:creationId xmlns="" xmlns:a16="http://schemas.microsoft.com/office/drawing/2014/main" id="{56C2305D-436D-4BB1-8307-171E550F3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82" y="-772"/>
              <a:ext cx="213"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3" name="Picture 16">
              <a:extLst>
                <a:ext uri="{FF2B5EF4-FFF2-40B4-BE49-F238E27FC236}">
                  <a16:creationId xmlns="" xmlns:a16="http://schemas.microsoft.com/office/drawing/2014/main" id="{13E0CE84-FC46-4E89-9CEA-C34DD59B8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4" y="851"/>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74758" name="Text Box 17">
            <a:extLst>
              <a:ext uri="{FF2B5EF4-FFF2-40B4-BE49-F238E27FC236}">
                <a16:creationId xmlns="" xmlns:a16="http://schemas.microsoft.com/office/drawing/2014/main" id="{B2225F93-8436-4584-83D3-EC78A9954D11}"/>
              </a:ext>
            </a:extLst>
          </p:cNvPr>
          <p:cNvSpPr txBox="1">
            <a:spLocks noChangeArrowheads="1"/>
          </p:cNvSpPr>
          <p:nvPr/>
        </p:nvSpPr>
        <p:spPr bwMode="auto">
          <a:xfrm>
            <a:off x="2286000" y="0"/>
            <a:ext cx="6248400" cy="1392238"/>
          </a:xfrm>
          <a:prstGeom prst="rect">
            <a:avLst/>
          </a:prstGeom>
          <a:noFill/>
          <a:ln w="66600" cap="rnd">
            <a:solidFill>
              <a:srgbClr val="008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lnSpc>
                <a:spcPct val="90000"/>
              </a:lnSpc>
              <a:buClrTx/>
              <a:buFontTx/>
              <a:buNone/>
            </a:pPr>
            <a:endParaRPr lang="en-US" altLang="en-US" sz="5400" b="0">
              <a:solidFill>
                <a:srgbClr val="FF0000"/>
              </a:solidFill>
            </a:endParaRPr>
          </a:p>
          <a:p>
            <a:pPr eaLnBrk="1" hangingPunct="1">
              <a:lnSpc>
                <a:spcPct val="90000"/>
              </a:lnSpc>
              <a:buClrTx/>
              <a:buFontTx/>
              <a:buNone/>
            </a:pPr>
            <a:r>
              <a:rPr lang="en-US" altLang="en-US" sz="3600" u="sng">
                <a:solidFill>
                  <a:srgbClr val="FF0000"/>
                </a:solidFill>
              </a:rPr>
              <a:t>Hướng dẫn học sinh tự học</a:t>
            </a:r>
            <a:r>
              <a:rPr lang="en-US" altLang="en-US" sz="3600">
                <a:solidFill>
                  <a:srgbClr val="FF0000"/>
                </a:solidFill>
              </a:rPr>
              <a:t>:</a:t>
            </a:r>
          </a:p>
        </p:txBody>
      </p:sp>
      <p:sp>
        <p:nvSpPr>
          <p:cNvPr id="74759" name="Text Box 18">
            <a:extLst>
              <a:ext uri="{FF2B5EF4-FFF2-40B4-BE49-F238E27FC236}">
                <a16:creationId xmlns="" xmlns:a16="http://schemas.microsoft.com/office/drawing/2014/main" id="{5E9BEB0C-5BE3-4E1C-9581-1768549ED8B6}"/>
              </a:ext>
            </a:extLst>
          </p:cNvPr>
          <p:cNvSpPr txBox="1">
            <a:spLocks noChangeArrowheads="1"/>
          </p:cNvSpPr>
          <p:nvPr/>
        </p:nvSpPr>
        <p:spPr bwMode="auto">
          <a:xfrm>
            <a:off x="0" y="0"/>
            <a:ext cx="1981200" cy="1930400"/>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spcBef>
                <a:spcPts val="7500"/>
              </a:spcBef>
              <a:buClrTx/>
              <a:buFontTx/>
              <a:buNone/>
            </a:pPr>
            <a:r>
              <a:rPr lang="vi-VN" altLang="en-US" sz="12000" b="0">
                <a:solidFill>
                  <a:srgbClr val="000000"/>
                </a:solidFill>
                <a:latin typeface="Webdings" panose="05030102010509060703" pitchFamily="18" charset="2"/>
              </a:rPr>
              <a:t></a:t>
            </a:r>
          </a:p>
        </p:txBody>
      </p:sp>
      <p:sp>
        <p:nvSpPr>
          <p:cNvPr id="47123" name="Rectangle 19">
            <a:extLst>
              <a:ext uri="{FF2B5EF4-FFF2-40B4-BE49-F238E27FC236}">
                <a16:creationId xmlns="" xmlns:a16="http://schemas.microsoft.com/office/drawing/2014/main" id="{B1A140DD-DFB4-4F7E-AAA1-F14D8F8B1E58}"/>
              </a:ext>
            </a:extLst>
          </p:cNvPr>
          <p:cNvSpPr>
            <a:spLocks noChangeArrowheads="1"/>
          </p:cNvSpPr>
          <p:nvPr/>
        </p:nvSpPr>
        <p:spPr bwMode="auto">
          <a:xfrm>
            <a:off x="192088" y="1990725"/>
            <a:ext cx="8764587" cy="4114800"/>
          </a:xfrm>
          <a:prstGeom prst="rect">
            <a:avLst/>
          </a:prstGeom>
          <a:solidFill>
            <a:srgbClr val="729FCF"/>
          </a:solidFill>
          <a:ln w="9360">
            <a:solidFill>
              <a:srgbClr val="3465AF"/>
            </a:solidFill>
            <a:round/>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3000" b="0">
                <a:solidFill>
                  <a:srgbClr val="000000"/>
                </a:solidFill>
              </a:rPr>
              <a:t>* </a:t>
            </a:r>
            <a:r>
              <a:rPr lang="en-US" altLang="en-US" sz="3000" u="sng">
                <a:solidFill>
                  <a:srgbClr val="FF0000"/>
                </a:solidFill>
              </a:rPr>
              <a:t>Đối với </a:t>
            </a:r>
            <a:r>
              <a:rPr lang="vi-VN" altLang="en-US" sz="3000" u="sng">
                <a:solidFill>
                  <a:srgbClr val="FF0000"/>
                </a:solidFill>
              </a:rPr>
              <a:t>bài </a:t>
            </a:r>
            <a:r>
              <a:rPr lang="en-US" altLang="en-US" sz="3000" u="sng">
                <a:solidFill>
                  <a:srgbClr val="FF0000"/>
                </a:solidFill>
              </a:rPr>
              <a:t>học ở tiết học này</a:t>
            </a:r>
            <a:r>
              <a:rPr lang="en-US" altLang="en-US" sz="3000" b="0">
                <a:solidFill>
                  <a:srgbClr val="000000"/>
                </a:solidFill>
              </a:rPr>
              <a:t>:</a:t>
            </a:r>
          </a:p>
          <a:p>
            <a:pPr>
              <a:buClrTx/>
              <a:buFontTx/>
              <a:buChar char="-"/>
            </a:pPr>
            <a:r>
              <a:rPr lang="en-US" altLang="en-US" sz="3000" b="0">
                <a:solidFill>
                  <a:srgbClr val="000000"/>
                </a:solidFill>
              </a:rPr>
              <a:t> Học bài, dựa theo câu hỏi SGK</a:t>
            </a:r>
          </a:p>
          <a:p>
            <a:pPr>
              <a:buClrTx/>
              <a:buFontTx/>
              <a:buChar char="-"/>
            </a:pPr>
            <a:r>
              <a:rPr lang="en-US" altLang="en-US" sz="3000" b="0">
                <a:solidFill>
                  <a:srgbClr val="000000"/>
                </a:solidFill>
              </a:rPr>
              <a:t> Hoàn chỉnh vở bài tập lịch sử.</a:t>
            </a:r>
          </a:p>
          <a:p>
            <a:pPr>
              <a:buClrTx/>
              <a:buFontTx/>
              <a:buChar char="-"/>
            </a:pPr>
            <a:r>
              <a:rPr lang="en-US" altLang="en-US" sz="3000" b="0">
                <a:solidFill>
                  <a:srgbClr val="000000"/>
                </a:solidFill>
              </a:rPr>
              <a:t>* </a:t>
            </a:r>
            <a:r>
              <a:rPr lang="en-US" altLang="en-US" sz="3000" u="sng">
                <a:solidFill>
                  <a:srgbClr val="FF0000"/>
                </a:solidFill>
              </a:rPr>
              <a:t>Đối với bài học ở tiết học tiếp theo</a:t>
            </a:r>
            <a:r>
              <a:rPr lang="en-US" altLang="en-US" sz="3000" b="0">
                <a:solidFill>
                  <a:srgbClr val="000000"/>
                </a:solidFill>
              </a:rPr>
              <a:t>:</a:t>
            </a:r>
            <a:endParaRPr lang="vi-VN" altLang="en-US" sz="3000" b="0">
              <a:solidFill>
                <a:srgbClr val="000000"/>
              </a:solidFill>
            </a:endParaRPr>
          </a:p>
          <a:p>
            <a:pPr>
              <a:buFontTx/>
              <a:buChar char="-"/>
            </a:pPr>
            <a:r>
              <a:rPr lang="en-US" altLang="en-US" sz="3000" b="0">
                <a:solidFill>
                  <a:srgbClr val="000000"/>
                </a:solidFill>
              </a:rPr>
              <a:t>Chuẩn bị</a:t>
            </a:r>
            <a:r>
              <a:rPr lang="vi-VN" altLang="en-US" sz="3000" b="0">
                <a:solidFill>
                  <a:srgbClr val="000000"/>
                </a:solidFill>
              </a:rPr>
              <a:t> bài 2</a:t>
            </a:r>
            <a:r>
              <a:rPr lang="en-US" altLang="en-US" sz="3000" b="0">
                <a:solidFill>
                  <a:srgbClr val="000000"/>
                </a:solidFill>
              </a:rPr>
              <a:t>5</a:t>
            </a:r>
            <a:r>
              <a:rPr lang="vi-VN" altLang="en-US" sz="3000" b="0">
                <a:solidFill>
                  <a:srgbClr val="000000"/>
                </a:solidFill>
              </a:rPr>
              <a:t>: </a:t>
            </a:r>
            <a:r>
              <a:rPr lang="en-US" altLang="en-US" sz="3000" b="0">
                <a:solidFill>
                  <a:srgbClr val="000000"/>
                </a:solidFill>
              </a:rPr>
              <a:t>những năm đầu của cuộc kháng chiến </a:t>
            </a:r>
          </a:p>
          <a:p>
            <a:r>
              <a:rPr lang="en-US" altLang="en-US" sz="3000" b="0">
                <a:solidFill>
                  <a:srgbClr val="000000"/>
                </a:solidFill>
              </a:rPr>
              <a:t>toàn quốc chống TDP xâm lược.</a:t>
            </a:r>
          </a:p>
          <a:p>
            <a:pPr>
              <a:buFontTx/>
              <a:buChar char="-"/>
            </a:pPr>
            <a:r>
              <a:rPr lang="en-US" altLang="en-US" sz="3000" b="0">
                <a:solidFill>
                  <a:srgbClr val="000000"/>
                </a:solidFill>
              </a:rPr>
              <a:t>Lời kêu gọi toàn quốc kháng chiến.</a:t>
            </a:r>
          </a:p>
          <a:p>
            <a:pPr>
              <a:buFontTx/>
              <a:buChar char="-"/>
            </a:pPr>
            <a:r>
              <a:rPr lang="en-US" altLang="en-US" sz="3000" b="0">
                <a:solidFill>
                  <a:srgbClr val="000000"/>
                </a:solidFill>
              </a:rPr>
              <a:t>Thắng lợi mở đầu chiến dịch Việt Bắc ? Ý nghĩa?</a:t>
            </a:r>
          </a:p>
          <a:p>
            <a:endParaRPr lang="vi-VN" altLang="en-US" sz="2400" b="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47123"/>
                                        </p:tgtEl>
                                        <p:attrNameLst>
                                          <p:attrName>style.visibility</p:attrName>
                                        </p:attrNameLst>
                                      </p:cBhvr>
                                      <p:to>
                                        <p:strVal val="visible"/>
                                      </p:to>
                                    </p:set>
                                    <p:animEffect transition="in" filter="wedge">
                                      <p:cBhvr additive="repl">
                                        <p:cTn id="7" dur="2000"/>
                                        <p:tgtEl>
                                          <p:spTgt spid="47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a:extLst>
              <a:ext uri="{FF2B5EF4-FFF2-40B4-BE49-F238E27FC236}">
                <a16:creationId xmlns="" xmlns:a16="http://schemas.microsoft.com/office/drawing/2014/main" id="{4ED40E77-0156-434E-A56E-A6E7B5CB2370}"/>
              </a:ext>
            </a:extLst>
          </p:cNvPr>
          <p:cNvGrpSpPr>
            <a:grpSpLocks/>
          </p:cNvGrpSpPr>
          <p:nvPr/>
        </p:nvGrpSpPr>
        <p:grpSpPr bwMode="auto">
          <a:xfrm>
            <a:off x="57150" y="34925"/>
            <a:ext cx="9086850" cy="6823075"/>
            <a:chOff x="18" y="11"/>
            <a:chExt cx="5724" cy="4298"/>
          </a:xfrm>
        </p:grpSpPr>
        <p:sp>
          <p:nvSpPr>
            <p:cNvPr id="76804" name="Freeform 3">
              <a:extLst>
                <a:ext uri="{FF2B5EF4-FFF2-40B4-BE49-F238E27FC236}">
                  <a16:creationId xmlns="" xmlns:a16="http://schemas.microsoft.com/office/drawing/2014/main" id="{4CD0BA36-C983-4361-A0A6-40BF8700085C}"/>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6805" name="Group 4">
              <a:extLst>
                <a:ext uri="{FF2B5EF4-FFF2-40B4-BE49-F238E27FC236}">
                  <a16:creationId xmlns="" xmlns:a16="http://schemas.microsoft.com/office/drawing/2014/main" id="{54371D49-14A2-4CD3-9EEF-3E741A099BA2}"/>
                </a:ext>
              </a:extLst>
            </p:cNvPr>
            <p:cNvGrpSpPr>
              <a:grpSpLocks/>
            </p:cNvGrpSpPr>
            <p:nvPr/>
          </p:nvGrpSpPr>
          <p:grpSpPr bwMode="auto">
            <a:xfrm>
              <a:off x="18" y="11"/>
              <a:ext cx="5724" cy="4298"/>
              <a:chOff x="18" y="11"/>
              <a:chExt cx="5724" cy="4298"/>
            </a:xfrm>
          </p:grpSpPr>
          <p:sp>
            <p:nvSpPr>
              <p:cNvPr id="76806" name="Freeform 5">
                <a:extLst>
                  <a:ext uri="{FF2B5EF4-FFF2-40B4-BE49-F238E27FC236}">
                    <a16:creationId xmlns="" xmlns:a16="http://schemas.microsoft.com/office/drawing/2014/main" id="{FDD45A9E-82D1-4BDF-B975-97A4BE131380}"/>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en-US"/>
              </a:p>
            </p:txBody>
          </p:sp>
          <p:sp>
            <p:nvSpPr>
              <p:cNvPr id="76807" name="Rectangle 6">
                <a:extLst>
                  <a:ext uri="{FF2B5EF4-FFF2-40B4-BE49-F238E27FC236}">
                    <a16:creationId xmlns="" xmlns:a16="http://schemas.microsoft.com/office/drawing/2014/main" id="{B7E84BC4-08C4-4D90-AE45-2D1194A862E0}"/>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grpSp>
      </p:grpSp>
      <p:pic>
        <p:nvPicPr>
          <p:cNvPr id="102411" name="Picture 11" descr="BABY00057">
            <a:hlinkClick r:id="" action="ppaction://macro?name=InitGame"/>
            <a:extLst>
              <a:ext uri="{FF2B5EF4-FFF2-40B4-BE49-F238E27FC236}">
                <a16:creationId xmlns="" xmlns:a16="http://schemas.microsoft.com/office/drawing/2014/main" id="{56E904AC-6828-4730-8743-4E2E1E1CB7F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450" y="685800"/>
            <a:ext cx="7702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11"/>
                                        </p:tgtEl>
                                        <p:attrNameLst>
                                          <p:attrName>style.visibility</p:attrName>
                                        </p:attrNameLst>
                                      </p:cBhvr>
                                      <p:to>
                                        <p:strVal val="visible"/>
                                      </p:to>
                                    </p:set>
                                    <p:animEffect transition="in" filter="fade">
                                      <p:cBhvr>
                                        <p:cTn id="7" dur="20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 xmlns:a16="http://schemas.microsoft.com/office/drawing/2014/main" id="{F77F7CF8-13F5-4F3F-9442-BF3151A2D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8"/>
            <a:ext cx="9132887" cy="6359526"/>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2">
            <a:extLst>
              <a:ext uri="{FF2B5EF4-FFF2-40B4-BE49-F238E27FC236}">
                <a16:creationId xmlns="" xmlns:a16="http://schemas.microsoft.com/office/drawing/2014/main" id="{D88BD272-39AA-4790-9F13-0C06C1318450}"/>
              </a:ext>
            </a:extLst>
          </p:cNvPr>
          <p:cNvSpPr txBox="1">
            <a:spLocks noChangeArrowheads="1"/>
          </p:cNvSpPr>
          <p:nvPr/>
        </p:nvSpPr>
        <p:spPr bwMode="auto">
          <a:xfrm>
            <a:off x="11113" y="6338888"/>
            <a:ext cx="9132887" cy="525462"/>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a:solidFill>
                  <a:srgbClr val="0000FF"/>
                </a:solidFill>
              </a:rPr>
              <a:t>Quân Pháp núp sau quân Anh xâm lược Sài Gòn 9/1945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 xmlns:a16="http://schemas.microsoft.com/office/drawing/2014/main" id="{73C0B58F-F10C-4DF3-B044-A8D5453683FB}"/>
              </a:ext>
            </a:extLst>
          </p:cNvPr>
          <p:cNvSpPr txBox="1">
            <a:spLocks noChangeArrowheads="1"/>
          </p:cNvSpPr>
          <p:nvPr/>
        </p:nvSpPr>
        <p:spPr bwMode="auto">
          <a:xfrm>
            <a:off x="28575" y="846138"/>
            <a:ext cx="8077200" cy="44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300">
                <a:solidFill>
                  <a:srgbClr val="0000CC"/>
                </a:solidFill>
                <a:cs typeface="Times New Roman" panose="02020603050405020304" pitchFamily="18" charset="0"/>
              </a:rPr>
              <a:t>I. Tình hình nước ta sau Cách mạng tháng Tám:</a:t>
            </a:r>
          </a:p>
        </p:txBody>
      </p:sp>
      <p:sp>
        <p:nvSpPr>
          <p:cNvPr id="13315" name="Text Box 2">
            <a:extLst>
              <a:ext uri="{FF2B5EF4-FFF2-40B4-BE49-F238E27FC236}">
                <a16:creationId xmlns="" xmlns:a16="http://schemas.microsoft.com/office/drawing/2014/main" id="{029CEE2B-AA81-4489-881A-825D016530F5}"/>
              </a:ext>
            </a:extLst>
          </p:cNvPr>
          <p:cNvSpPr txBox="1">
            <a:spLocks noChangeArrowheads="1"/>
          </p:cNvSpPr>
          <p:nvPr/>
        </p:nvSpPr>
        <p:spPr bwMode="auto">
          <a:xfrm>
            <a:off x="44450" y="1655763"/>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latin typeface="Arial" panose="020B0604020202020204" pitchFamily="34" charset="0"/>
              </a:rPr>
              <a:t>* </a:t>
            </a:r>
            <a:r>
              <a:rPr lang="en-US" altLang="en-US" sz="2600" b="0" i="1">
                <a:solidFill>
                  <a:srgbClr val="FF0000"/>
                </a:solidFill>
                <a:cs typeface="Times New Roman" panose="02020603050405020304" pitchFamily="18" charset="0"/>
              </a:rPr>
              <a:t>Giặc ngoại xâm:</a:t>
            </a:r>
          </a:p>
        </p:txBody>
      </p:sp>
      <p:sp>
        <p:nvSpPr>
          <p:cNvPr id="2" name="Text Box 4">
            <a:extLst>
              <a:ext uri="{FF2B5EF4-FFF2-40B4-BE49-F238E27FC236}">
                <a16:creationId xmlns="" xmlns:a16="http://schemas.microsoft.com/office/drawing/2014/main" id="{971BF8E8-E02F-4253-8B9C-1920B27F6056}"/>
              </a:ext>
            </a:extLst>
          </p:cNvPr>
          <p:cNvSpPr txBox="1">
            <a:spLocks noChangeArrowheads="1"/>
          </p:cNvSpPr>
          <p:nvPr/>
        </p:nvSpPr>
        <p:spPr bwMode="auto">
          <a:xfrm>
            <a:off x="212725" y="2176463"/>
            <a:ext cx="89312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a:t>
            </a:r>
            <a:r>
              <a:rPr lang="en-US" altLang="en-US" sz="2600" b="0" i="1" u="sng">
                <a:solidFill>
                  <a:srgbClr val="000000"/>
                </a:solidFill>
                <a:cs typeface="Times New Roman" panose="02020603050405020304" pitchFamily="18" charset="0"/>
              </a:rPr>
              <a:t>Miền Bắc</a:t>
            </a:r>
            <a:r>
              <a:rPr lang="en-US" altLang="en-US" sz="2600" b="0" i="1">
                <a:solidFill>
                  <a:srgbClr val="000000"/>
                </a:solidFill>
                <a:cs typeface="Times New Roman" panose="02020603050405020304" pitchFamily="18" charset="0"/>
              </a:rPr>
              <a:t>: 20 vạn quân Tưởng và bọn tay sai ồ ạt kéo vào nước ta, âm mưu lật đổ chính quyền cách mạng.</a:t>
            </a:r>
          </a:p>
        </p:txBody>
      </p:sp>
      <p:sp>
        <p:nvSpPr>
          <p:cNvPr id="11269" name="Text Box 5">
            <a:extLst>
              <a:ext uri="{FF2B5EF4-FFF2-40B4-BE49-F238E27FC236}">
                <a16:creationId xmlns="" xmlns:a16="http://schemas.microsoft.com/office/drawing/2014/main" id="{41E588BB-633E-4FCD-A507-1D9C865A4E1E}"/>
              </a:ext>
            </a:extLst>
          </p:cNvPr>
          <p:cNvSpPr txBox="1">
            <a:spLocks noChangeArrowheads="1"/>
          </p:cNvSpPr>
          <p:nvPr/>
        </p:nvSpPr>
        <p:spPr bwMode="auto">
          <a:xfrm>
            <a:off x="217488" y="3919538"/>
            <a:ext cx="8931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Các lực lượng phản cách mạng nổi dậy chống phá cách mạng.</a:t>
            </a:r>
          </a:p>
        </p:txBody>
      </p:sp>
      <p:sp>
        <p:nvSpPr>
          <p:cNvPr id="11270" name="Text Box 6">
            <a:extLst>
              <a:ext uri="{FF2B5EF4-FFF2-40B4-BE49-F238E27FC236}">
                <a16:creationId xmlns="" xmlns:a16="http://schemas.microsoft.com/office/drawing/2014/main" id="{832A49F7-5DCE-4B67-88EC-2A50D9D82A9B}"/>
              </a:ext>
            </a:extLst>
          </p:cNvPr>
          <p:cNvSpPr txBox="1">
            <a:spLocks noChangeArrowheads="1"/>
          </p:cNvSpPr>
          <p:nvPr/>
        </p:nvSpPr>
        <p:spPr bwMode="auto">
          <a:xfrm>
            <a:off x="212725" y="3049588"/>
            <a:ext cx="89312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a:t>
            </a:r>
            <a:r>
              <a:rPr lang="en-US" altLang="en-US" sz="2600" b="0" i="1" u="sng">
                <a:solidFill>
                  <a:srgbClr val="000000"/>
                </a:solidFill>
                <a:cs typeface="Times New Roman" panose="02020603050405020304" pitchFamily="18" charset="0"/>
              </a:rPr>
              <a:t>Miền Nam</a:t>
            </a:r>
            <a:r>
              <a:rPr lang="en-US" altLang="en-US" sz="2600" b="0" i="1">
                <a:solidFill>
                  <a:srgbClr val="000000"/>
                </a:solidFill>
                <a:cs typeface="Times New Roman" panose="02020603050405020304" pitchFamily="18" charset="0"/>
              </a:rPr>
              <a:t>: quân Anh cũng kéo vào dọn đường cho Pháp quay trở lại xâm lược nước ta.</a:t>
            </a:r>
          </a:p>
        </p:txBody>
      </p:sp>
      <p:sp>
        <p:nvSpPr>
          <p:cNvPr id="13320" name="Text Box 2">
            <a:extLst>
              <a:ext uri="{FF2B5EF4-FFF2-40B4-BE49-F238E27FC236}">
                <a16:creationId xmlns="" xmlns:a16="http://schemas.microsoft.com/office/drawing/2014/main" id="{59336556-72D7-41B5-AA9B-AA01A60BA8C5}"/>
              </a:ext>
            </a:extLst>
          </p:cNvPr>
          <p:cNvSpPr txBox="1">
            <a:spLocks noChangeArrowheads="1"/>
          </p:cNvSpPr>
          <p:nvPr/>
        </p:nvSpPr>
        <p:spPr bwMode="auto">
          <a:xfrm>
            <a:off x="85725" y="1258888"/>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Khó </a:t>
            </a:r>
            <a:r>
              <a:rPr lang="en-US" altLang="en-US" sz="2600">
                <a:solidFill>
                  <a:srgbClr val="FF0000"/>
                </a:solidFill>
                <a:cs typeface="Times New Roman" panose="02020603050405020304" pitchFamily="18" charset="0"/>
              </a:rPr>
              <a:t>khăn:</a:t>
            </a:r>
          </a:p>
        </p:txBody>
      </p:sp>
      <p:pic>
        <p:nvPicPr>
          <p:cNvPr id="4" name="Picture 3"/>
          <p:cNvPicPr>
            <a:picLocks noChangeAspect="1"/>
          </p:cNvPicPr>
          <p:nvPr/>
        </p:nvPicPr>
        <p:blipFill>
          <a:blip r:embed="rId3"/>
          <a:stretch>
            <a:fillRect/>
          </a:stretch>
        </p:blipFill>
        <p:spPr>
          <a:xfrm>
            <a:off x="-6493" y="-12272"/>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checkerboard(across)">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1270"/>
                                        </p:tgtEl>
                                        <p:attrNameLst>
                                          <p:attrName>style.visibility</p:attrName>
                                        </p:attrNameLst>
                                      </p:cBhvr>
                                      <p:to>
                                        <p:strVal val="visible"/>
                                      </p:to>
                                    </p:set>
                                    <p:animEffect transition="in" filter="checkerboard(across)">
                                      <p:cBhvr additive="repl">
                                        <p:cTn id="12" dur="5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1269"/>
                                        </p:tgtEl>
                                        <p:attrNameLst>
                                          <p:attrName>style.visibility</p:attrName>
                                        </p:attrNameLst>
                                      </p:cBhvr>
                                      <p:to>
                                        <p:strVal val="visible"/>
                                      </p:to>
                                    </p:set>
                                    <p:animEffect transition="in" filter="checkerboard(across)">
                                      <p:cBhvr additive="repl">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a:extLst>
              <a:ext uri="{FF2B5EF4-FFF2-40B4-BE49-F238E27FC236}">
                <a16:creationId xmlns="" xmlns:a16="http://schemas.microsoft.com/office/drawing/2014/main" id="{E99A3DB2-1345-4CC3-83AA-ECD76C81479B}"/>
              </a:ext>
            </a:extLst>
          </p:cNvPr>
          <p:cNvSpPr txBox="1">
            <a:spLocks noChangeArrowheads="1"/>
          </p:cNvSpPr>
          <p:nvPr/>
        </p:nvSpPr>
        <p:spPr bwMode="auto">
          <a:xfrm>
            <a:off x="0" y="854075"/>
            <a:ext cx="80772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a:solidFill>
                  <a:srgbClr val="0000CC"/>
                </a:solidFill>
                <a:cs typeface="Times New Roman" panose="02020603050405020304" pitchFamily="18" charset="0"/>
              </a:rPr>
              <a:t>I</a:t>
            </a:r>
            <a:r>
              <a:rPr lang="en-US" altLang="en-US">
                <a:solidFill>
                  <a:srgbClr val="0000CC"/>
                </a:solidFill>
                <a:cs typeface="Times New Roman" panose="02020603050405020304" pitchFamily="18" charset="0"/>
              </a:rPr>
              <a:t>. Tình hình nước ta sau Cách mạng tháng Tám:</a:t>
            </a:r>
          </a:p>
        </p:txBody>
      </p:sp>
      <p:sp>
        <p:nvSpPr>
          <p:cNvPr id="12292" name="Text Box 4">
            <a:extLst>
              <a:ext uri="{FF2B5EF4-FFF2-40B4-BE49-F238E27FC236}">
                <a16:creationId xmlns="" xmlns:a16="http://schemas.microsoft.com/office/drawing/2014/main" id="{1AADEBE0-7CA2-4AA0-91F2-5E1AE5E3D21F}"/>
              </a:ext>
            </a:extLst>
          </p:cNvPr>
          <p:cNvSpPr txBox="1">
            <a:spLocks noChangeArrowheads="1"/>
          </p:cNvSpPr>
          <p:nvPr/>
        </p:nvSpPr>
        <p:spPr bwMode="auto">
          <a:xfrm>
            <a:off x="36513" y="18684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Kinh tế:</a:t>
            </a:r>
          </a:p>
        </p:txBody>
      </p:sp>
      <p:sp>
        <p:nvSpPr>
          <p:cNvPr id="15365" name="Text Box 2">
            <a:extLst>
              <a:ext uri="{FF2B5EF4-FFF2-40B4-BE49-F238E27FC236}">
                <a16:creationId xmlns="" xmlns:a16="http://schemas.microsoft.com/office/drawing/2014/main" id="{71806F35-8F56-4B95-9410-E22088F2D7D6}"/>
              </a:ext>
            </a:extLst>
          </p:cNvPr>
          <p:cNvSpPr txBox="1">
            <a:spLocks noChangeArrowheads="1"/>
          </p:cNvSpPr>
          <p:nvPr/>
        </p:nvSpPr>
        <p:spPr bwMode="auto">
          <a:xfrm>
            <a:off x="0" y="1379538"/>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a:t>
            </a:r>
            <a:r>
              <a:rPr lang="en-US" altLang="en-US" sz="2600">
                <a:solidFill>
                  <a:srgbClr val="FF0000"/>
                </a:solidFill>
                <a:cs typeface="Times New Roman" panose="02020603050405020304" pitchFamily="18" charset="0"/>
              </a:rPr>
              <a:t>Khó khăn:</a:t>
            </a:r>
          </a:p>
        </p:txBody>
      </p:sp>
      <p:pic>
        <p:nvPicPr>
          <p:cNvPr id="6" name="Picture 5"/>
          <p:cNvPicPr>
            <a:picLocks noChangeAspect="1"/>
          </p:cNvPicPr>
          <p:nvPr/>
        </p:nvPicPr>
        <p:blipFill>
          <a:blip r:embed="rId3"/>
          <a:stretch>
            <a:fillRect/>
          </a:stretch>
        </p:blipFill>
        <p:spPr>
          <a:xfrm>
            <a:off x="-6493" y="-12272"/>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 calcmode="lin" valueType="num">
                                      <p:cBhvr additive="repl">
                                        <p:cTn id="7" dur="500" decel="50000" fill="hold">
                                          <p:stCondLst>
                                            <p:cond delay="0"/>
                                          </p:stCondLst>
                                        </p:cTn>
                                        <p:tgtEl>
                                          <p:spTgt spid="12292"/>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12292"/>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12292"/>
                                        </p:tgtEl>
                                        <p:attrNameLst>
                                          <p:attrName>ppt_w</p:attrName>
                                        </p:attrNameLst>
                                      </p:cBhvr>
                                      <p:tavLst>
                                        <p:tav>
                                          <p:val>
                                            <p:strVal val="#ppt_w*.05"/>
                                          </p:val>
                                        </p:tav>
                                        <p:tav>
                                          <p:val>
                                            <p:strVal val="#ppt_w"/>
                                          </p:val>
                                        </p:tav>
                                      </p:tavLst>
                                    </p:anim>
                                    <p:anim calcmode="lin" valueType="num">
                                      <p:cBhvr additive="repl">
                                        <p:cTn id="10" dur="1000" fill="hold"/>
                                        <p:tgtEl>
                                          <p:spTgt spid="12292"/>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12292"/>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12292"/>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12292"/>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4E5D7B75-7F5F-4F9E-85FF-692030B30E58}"/>
              </a:ext>
            </a:extLst>
          </p:cNvPr>
          <p:cNvSpPr>
            <a:spLocks noGrp="1" noChangeArrowheads="1"/>
          </p:cNvSpPr>
          <p:nvPr>
            <p:ph type="title"/>
          </p:nvPr>
        </p:nvSpPr>
        <p:spPr>
          <a:xfrm>
            <a:off x="304800" y="6396038"/>
            <a:ext cx="8229600" cy="457200"/>
          </a:xfrm>
          <a:solidFill>
            <a:schemeClr val="accent1">
              <a:lumMod val="20000"/>
              <a:lumOff val="80000"/>
            </a:schemeClr>
          </a:solidFill>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b="1">
                <a:solidFill>
                  <a:srgbClr val="2D2DB9"/>
                </a:solidFill>
                <a:latin typeface="Times New Roman" panose="02020603050405020304" pitchFamily="18" charset="0"/>
                <a:cs typeface="Times New Roman" panose="02020603050405020304" pitchFamily="18" charset="0"/>
              </a:rPr>
              <a:t>Những hình ảnh về nạn đói năm 1945</a:t>
            </a:r>
          </a:p>
        </p:txBody>
      </p:sp>
      <p:pic>
        <p:nvPicPr>
          <p:cNvPr id="6" name="Picture 2">
            <a:extLst>
              <a:ext uri="{FF2B5EF4-FFF2-40B4-BE49-F238E27FC236}">
                <a16:creationId xmlns="" xmlns:a16="http://schemas.microsoft.com/office/drawing/2014/main" id="{B2C5A107-DEFF-49F9-80F7-EEEB1FEC8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a:extLst>
              <a:ext uri="{FF2B5EF4-FFF2-40B4-BE49-F238E27FC236}">
                <a16:creationId xmlns="" xmlns:a16="http://schemas.microsoft.com/office/drawing/2014/main" id="{B07C9DB8-D29E-4CAF-B778-513ACC66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a:extLst>
              <a:ext uri="{FF2B5EF4-FFF2-40B4-BE49-F238E27FC236}">
                <a16:creationId xmlns="" xmlns:a16="http://schemas.microsoft.com/office/drawing/2014/main" id="{AD3CBA06-E37A-4066-BF76-88CC5A589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31750"/>
            <a:ext cx="9123362"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6">
            <a:extLst>
              <a:ext uri="{FF2B5EF4-FFF2-40B4-BE49-F238E27FC236}">
                <a16:creationId xmlns="" xmlns:a16="http://schemas.microsoft.com/office/drawing/2014/main" id="{2FA43097-511B-46E4-8537-307A597C4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9525"/>
            <a:ext cx="9123362" cy="6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9">
            <a:extLst>
              <a:ext uri="{FF2B5EF4-FFF2-40B4-BE49-F238E27FC236}">
                <a16:creationId xmlns="" xmlns:a16="http://schemas.microsoft.com/office/drawing/2014/main" id="{E9206496-4456-4F46-B25D-F3C8B3FFE4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8">
            <a:extLst>
              <a:ext uri="{FF2B5EF4-FFF2-40B4-BE49-F238E27FC236}">
                <a16:creationId xmlns="" xmlns:a16="http://schemas.microsoft.com/office/drawing/2014/main" id="{13E5CB4B-CFA2-4C6A-B618-442C945D2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3838"/>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8937</TotalTime>
  <Words>2628</Words>
  <Application>Microsoft Office PowerPoint</Application>
  <PresentationFormat>On-screen Show (4:3)</PresentationFormat>
  <Paragraphs>318</Paragraphs>
  <Slides>56</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7" baseType="lpstr">
      <vt:lpstr>Arial</vt:lpstr>
      <vt:lpstr>Calibri</vt:lpstr>
      <vt:lpstr>Lucida Sans Unicode</vt:lpstr>
      <vt:lpstr>Tahoma</vt:lpstr>
      <vt:lpstr>Times New Roman</vt:lpstr>
      <vt:lpstr>VNI-Broad</vt:lpstr>
      <vt:lpstr>VNI-Times</vt:lpstr>
      <vt:lpstr>Webdings</vt:lpstr>
      <vt:lpstr>Wingdings</vt:lpstr>
      <vt:lpstr>Office Theme</vt:lpstr>
      <vt:lpstr>Bitmap Image</vt:lpstr>
      <vt:lpstr> CHƯƠNG IV: VIỆT NAM TỪ SAU CÁCH MẠNG THÁNG TÁM ĐẾN TOÀN QUỐC KHÁNG CHIẾN.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hình ảnh về nạn đói năm 1945</vt:lpstr>
      <vt:lpstr>PowerPoint Presentation</vt:lpstr>
      <vt:lpstr>PowerPoint Presentation</vt:lpstr>
      <vt:lpstr>Khó khăn về tài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Khai mạc “Tuần lễ vàng” tại Hà Nội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Chöông III:  VIEÄT NAM  TÖØ NAÊM 1945 ÑEÁN NAÊM 1954</dc:title>
  <dc:creator>NGUYEN VAN DUONG</dc:creator>
  <cp:lastModifiedBy>Admin</cp:lastModifiedBy>
  <cp:revision>802</cp:revision>
  <cp:lastPrinted>1601-01-01T00:00:00Z</cp:lastPrinted>
  <dcterms:created xsi:type="dcterms:W3CDTF">2007-12-02T16:16:08Z</dcterms:created>
  <dcterms:modified xsi:type="dcterms:W3CDTF">2022-02-10T03:20:08Z</dcterms:modified>
</cp:coreProperties>
</file>