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Lst>
  <p:notesMasterIdLst>
    <p:notesMasterId r:id="rId23"/>
  </p:notesMasterIdLst>
  <p:sldIdLst>
    <p:sldId id="256" r:id="rId3"/>
    <p:sldId id="280" r:id="rId4"/>
    <p:sldId id="282" r:id="rId5"/>
    <p:sldId id="281" r:id="rId6"/>
    <p:sldId id="285" r:id="rId7"/>
    <p:sldId id="311" r:id="rId8"/>
    <p:sldId id="312" r:id="rId9"/>
    <p:sldId id="313" r:id="rId10"/>
    <p:sldId id="314" r:id="rId11"/>
    <p:sldId id="315" r:id="rId12"/>
    <p:sldId id="306" r:id="rId13"/>
    <p:sldId id="283" r:id="rId14"/>
    <p:sldId id="287" r:id="rId15"/>
    <p:sldId id="307" r:id="rId16"/>
    <p:sldId id="308" r:id="rId17"/>
    <p:sldId id="309" r:id="rId18"/>
    <p:sldId id="284" r:id="rId19"/>
    <p:sldId id="288" r:id="rId20"/>
    <p:sldId id="278" r:id="rId21"/>
    <p:sldId id="279"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UTM Avo" panose="02040603050506020204"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zl0zg1wnN98VYnZXEtwQG81E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p:cViewPr varScale="1">
        <p:scale>
          <a:sx n="60" d="100"/>
          <a:sy n="60" d="100"/>
        </p:scale>
        <p:origin x="78" y="10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0380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25441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4185268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7116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Google Shape;163;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5" name="Google Shape;1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8"/>
        <p:cNvGrpSpPr/>
        <p:nvPr/>
      </p:nvGrpSpPr>
      <p:grpSpPr>
        <a:xfrm>
          <a:off x="0" y="0"/>
          <a:ext cx="0" cy="0"/>
          <a:chOff x="0" y="0"/>
          <a:chExt cx="0" cy="0"/>
        </a:xfrm>
      </p:grpSpPr>
      <p:sp>
        <p:nvSpPr>
          <p:cNvPr id="169" name="Google Shape;16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4"/>
        <p:cNvGrpSpPr/>
        <p:nvPr/>
      </p:nvGrpSpPr>
      <p:grpSpPr>
        <a:xfrm>
          <a:off x="0" y="0"/>
          <a:ext cx="0" cy="0"/>
          <a:chOff x="0" y="0"/>
          <a:chExt cx="0" cy="0"/>
        </a:xfrm>
      </p:grpSpPr>
      <p:sp>
        <p:nvSpPr>
          <p:cNvPr id="175" name="Google Shape;175;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7" name="Google Shape;17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7"/>
        <p:cNvGrpSpPr/>
        <p:nvPr/>
      </p:nvGrpSpPr>
      <p:grpSpPr>
        <a:xfrm>
          <a:off x="0" y="0"/>
          <a:ext cx="0" cy="0"/>
          <a:chOff x="0" y="0"/>
          <a:chExt cx="0" cy="0"/>
        </a:xfrm>
      </p:grpSpPr>
      <p:sp>
        <p:nvSpPr>
          <p:cNvPr id="188" name="Google Shape;188;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0" name="Google Shape;190;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2" name="Google Shape;192;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5"/>
        <p:cNvGrpSpPr/>
        <p:nvPr/>
      </p:nvGrpSpPr>
      <p:grpSpPr>
        <a:xfrm>
          <a:off x="0" y="0"/>
          <a:ext cx="0" cy="0"/>
          <a:chOff x="0" y="0"/>
          <a:chExt cx="0" cy="0"/>
        </a:xfrm>
      </p:grpSpPr>
      <p:sp>
        <p:nvSpPr>
          <p:cNvPr id="206" name="Google Shape;206;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8" name="Google Shape;208;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9" name="Google Shape;20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2"/>
        <p:cNvGrpSpPr/>
        <p:nvPr/>
      </p:nvGrpSpPr>
      <p:grpSpPr>
        <a:xfrm>
          <a:off x="0" y="0"/>
          <a:ext cx="0" cy="0"/>
          <a:chOff x="0" y="0"/>
          <a:chExt cx="0" cy="0"/>
        </a:xfrm>
      </p:grpSpPr>
      <p:sp>
        <p:nvSpPr>
          <p:cNvPr id="213" name="Google Shape;213;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8"/>
          <p:cNvSpPr>
            <a:spLocks noGrp="1"/>
          </p:cNvSpPr>
          <p:nvPr>
            <p:ph type="pic" idx="2"/>
          </p:nvPr>
        </p:nvSpPr>
        <p:spPr>
          <a:xfrm>
            <a:off x="5183188" y="987425"/>
            <a:ext cx="6172200" cy="4873625"/>
          </a:xfrm>
          <a:prstGeom prst="rect">
            <a:avLst/>
          </a:prstGeom>
          <a:noFill/>
          <a:ln>
            <a:noFill/>
          </a:ln>
        </p:spPr>
      </p:sp>
      <p:sp>
        <p:nvSpPr>
          <p:cNvPr id="215" name="Google Shape;215;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6" name="Google Shape;21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a:spLocks noGrp="1"/>
          </p:cNvSpPr>
          <p:nvPr>
            <p:ph type="pic" idx="2"/>
          </p:nvPr>
        </p:nvSpPr>
        <p:spPr>
          <a:xfrm>
            <a:off x="5183188" y="987425"/>
            <a:ext cx="6172200" cy="4873625"/>
          </a:xfrm>
          <a:prstGeom prst="rect">
            <a:avLst/>
          </a:prstGeom>
          <a:noFill/>
          <a:ln>
            <a:noFill/>
          </a:ln>
        </p:spPr>
      </p:sp>
      <p:sp>
        <p:nvSpPr>
          <p:cNvPr id="64" name="Google Shape;64;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0"/>
          <p:cNvSpPr txBox="1"/>
          <p:nvPr/>
        </p:nvSpPr>
        <p:spPr>
          <a:xfrm>
            <a:off x="0" y="-27349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CFCFCF"/>
                </a:solidFill>
                <a:latin typeface="Calibri"/>
                <a:ea typeface="Calibri"/>
                <a:cs typeface="Calibri"/>
                <a:sym typeface="Calibri"/>
              </a:rPr>
              <a:t>www.9slide.vn</a:t>
            </a:r>
            <a:endParaRPr/>
          </a:p>
        </p:txBody>
      </p:sp>
      <p:sp>
        <p:nvSpPr>
          <p:cNvPr id="157" name="Google Shape;15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Google Shape;158;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oc10.vn/doc-sach/giao-duc-cong-dan-7/1/145/8/"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hoc10.vn/doc-sach/giao-duc-cong-dan-7/1/145/5/"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4.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3.png"/><Relationship Id="rId17" Type="http://schemas.openxmlformats.org/officeDocument/2006/relationships/image" Target="../media/image48.svg"/><Relationship Id="rId2" Type="http://schemas.openxmlformats.org/officeDocument/2006/relationships/image" Target="../media/image35.png"/><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9.svg"/><Relationship Id="rId11" Type="http://schemas.openxmlformats.org/officeDocument/2006/relationships/image" Target="../media/image32.svg"/><Relationship Id="rId5" Type="http://schemas.openxmlformats.org/officeDocument/2006/relationships/image" Target="../media/image38.png"/><Relationship Id="rId15" Type="http://schemas.openxmlformats.org/officeDocument/2006/relationships/image" Target="../media/image46.svg"/><Relationship Id="rId10" Type="http://schemas.openxmlformats.org/officeDocument/2006/relationships/image" Target="../media/image31.png"/><Relationship Id="rId4" Type="http://schemas.openxmlformats.org/officeDocument/2006/relationships/image" Target="../media/image37.svg"/><Relationship Id="rId9" Type="http://schemas.openxmlformats.org/officeDocument/2006/relationships/image" Target="../media/image42.svg"/><Relationship Id="rId1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hoc10.vn/doc-sach/giao-duc-cong-dan-7/1/145/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hyperlink" Target="https://www.facebook.com/hoc10fb/" TargetMode="Externa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giao-duc-cong-dan-7/1/145/5/"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1"/>
          <p:cNvSpPr txBox="1">
            <a:spLocks noGrp="1"/>
          </p:cNvSpPr>
          <p:nvPr>
            <p:ph type="ctrTitle"/>
          </p:nvPr>
        </p:nvSpPr>
        <p:spPr>
          <a:xfrm>
            <a:off x="1524000" y="1315403"/>
            <a:ext cx="9144000" cy="12421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200"/>
              <a:buFont typeface="Calibri"/>
              <a:buNone/>
            </a:pPr>
            <a:r>
              <a:rPr lang="vi-VN" sz="5200" b="1" dirty="0">
                <a:solidFill>
                  <a:schemeClr val="accent5">
                    <a:lumMod val="50000"/>
                  </a:schemeClr>
                </a:solidFill>
                <a:latin typeface="UTM Avo" panose="02040603050506020204" pitchFamily="18"/>
                <a:ea typeface="Arial"/>
                <a:cs typeface="Arial"/>
                <a:sym typeface="Arial"/>
              </a:rPr>
              <a:t>Tuần 1</a:t>
            </a:r>
            <a:endParaRPr sz="5200" b="1" dirty="0">
              <a:solidFill>
                <a:schemeClr val="accent5">
                  <a:lumMod val="50000"/>
                </a:schemeClr>
              </a:solidFill>
              <a:latin typeface="UTM Avo" panose="02040603050506020204" pitchFamily="18"/>
              <a:ea typeface="Arial"/>
              <a:cs typeface="Arial"/>
              <a:sym typeface="Arial"/>
            </a:endParaRPr>
          </a:p>
        </p:txBody>
      </p:sp>
      <p:sp>
        <p:nvSpPr>
          <p:cNvPr id="236" name="Google Shape;236;p1"/>
          <p:cNvSpPr txBox="1">
            <a:spLocks noGrp="1"/>
          </p:cNvSpPr>
          <p:nvPr>
            <p:ph type="subTitle" idx="1"/>
          </p:nvPr>
        </p:nvSpPr>
        <p:spPr>
          <a:xfrm>
            <a:off x="1117600" y="2557549"/>
            <a:ext cx="10160000" cy="1655762"/>
          </a:xfrm>
          <a:prstGeom prst="rect">
            <a:avLst/>
          </a:prstGeom>
          <a:noFill/>
          <a:ln>
            <a:noFill/>
          </a:ln>
        </p:spPr>
        <p:txBody>
          <a:bodyPr spcFirstLastPara="1" wrap="square" lIns="91425" tIns="45700" rIns="91425" bIns="45700" anchor="t" anchorCtr="0">
            <a:noAutofit/>
          </a:bodyPr>
          <a:lstStyle/>
          <a:p>
            <a:pPr marL="0" lvl="0" indent="0" algn="ctr" rtl="0">
              <a:lnSpc>
                <a:spcPct val="160000"/>
              </a:lnSpc>
              <a:spcBef>
                <a:spcPts val="0"/>
              </a:spcBef>
              <a:spcAft>
                <a:spcPts val="0"/>
              </a:spcAft>
              <a:buClr>
                <a:schemeClr val="dk1"/>
              </a:buClr>
              <a:buSzPts val="6000"/>
              <a:buNone/>
            </a:pPr>
            <a:r>
              <a:rPr lang="vi-VN" sz="5200" b="1" dirty="0">
                <a:solidFill>
                  <a:srgbClr val="FF0000"/>
                </a:solidFill>
                <a:latin typeface="UTM Avo" panose="02040603050506020204" pitchFamily="18"/>
                <a:ea typeface="Arial"/>
                <a:cs typeface="Arial"/>
                <a:sym typeface="Arial"/>
              </a:rPr>
              <a:t>Bài 1: Tự hào </a:t>
            </a:r>
            <a:r>
              <a:rPr lang="vi-VN" sz="5200" b="1">
                <a:solidFill>
                  <a:srgbClr val="FF0000"/>
                </a:solidFill>
                <a:latin typeface="UTM Avo" panose="02040603050506020204" pitchFamily="18"/>
                <a:ea typeface="Arial"/>
                <a:cs typeface="Arial"/>
                <a:sym typeface="Arial"/>
              </a:rPr>
              <a:t>về truyền </a:t>
            </a:r>
            <a:r>
              <a:rPr lang="vi-VN" sz="5200" b="1" dirty="0">
                <a:solidFill>
                  <a:srgbClr val="FF0000"/>
                </a:solidFill>
                <a:latin typeface="UTM Avo" panose="02040603050506020204" pitchFamily="18"/>
                <a:ea typeface="Arial"/>
                <a:cs typeface="Arial"/>
                <a:sym typeface="Arial"/>
              </a:rPr>
              <a:t>thống quê hương (Tiết 1)</a:t>
            </a:r>
            <a:endParaRPr sz="5200" b="1" dirty="0">
              <a:solidFill>
                <a:srgbClr val="FF0000"/>
              </a:solidFill>
              <a:latin typeface="UTM Avo" panose="02040603050506020204" pitchFamily="18"/>
              <a:ea typeface="Arial"/>
              <a:cs typeface="Arial"/>
              <a:sym typeface="Arial"/>
            </a:endParaRPr>
          </a:p>
        </p:txBody>
      </p:sp>
      <p:sp>
        <p:nvSpPr>
          <p:cNvPr id="2" name="TextBox 1">
            <a:extLst>
              <a:ext uri="{FF2B5EF4-FFF2-40B4-BE49-F238E27FC236}">
                <a16:creationId xmlns:a16="http://schemas.microsoft.com/office/drawing/2014/main" id="{C7ADD60E-AAF3-ADE9-FB95-9790A8A08D06}"/>
              </a:ext>
            </a:extLst>
          </p:cNvPr>
          <p:cNvSpPr txBox="1"/>
          <p:nvPr/>
        </p:nvSpPr>
        <p:spPr>
          <a:xfrm>
            <a:off x="9185292" y="212535"/>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a:sym typeface="Arial"/>
              </a:rPr>
              <a:t>GDCD 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C2AF901-1FA1-5F67-2320-C7D067DA5CAD}"/>
              </a:ext>
            </a:extLst>
          </p:cNvPr>
          <p:cNvSpPr txBox="1"/>
          <p:nvPr/>
        </p:nvSpPr>
        <p:spPr>
          <a:xfrm>
            <a:off x="669913" y="1607251"/>
            <a:ext cx="4055919" cy="430887"/>
          </a:xfrm>
          <a:prstGeom prst="rect">
            <a:avLst/>
          </a:prstGeom>
          <a:noFill/>
        </p:spPr>
        <p:txBody>
          <a:bodyPr wrap="none" rtlCol="0">
            <a:spAutoFit/>
          </a:bodyPr>
          <a:lstStyle/>
          <a:p>
            <a:r>
              <a:rPr lang="vi-VN" sz="2200" b="1" dirty="0">
                <a:latin typeface="UTM Avo" panose="02040603050506020204" pitchFamily="18"/>
              </a:rPr>
              <a:t>1. Truyền thống quê hương</a:t>
            </a:r>
            <a:endParaRPr lang="en-US" sz="2200" b="1" dirty="0">
              <a:latin typeface="UTM Avo" panose="02040603050506020204" pitchFamily="18"/>
            </a:endParaRPr>
          </a:p>
        </p:txBody>
      </p:sp>
      <p:sp>
        <p:nvSpPr>
          <p:cNvPr id="15" name="Rectangle 14">
            <a:extLst>
              <a:ext uri="{FF2B5EF4-FFF2-40B4-BE49-F238E27FC236}">
                <a16:creationId xmlns:a16="http://schemas.microsoft.com/office/drawing/2014/main" id="{81FABA1D-E419-3404-B369-41EE9E2D75FD}"/>
              </a:ext>
            </a:extLst>
          </p:cNvPr>
          <p:cNvSpPr/>
          <p:nvPr/>
        </p:nvSpPr>
        <p:spPr>
          <a:xfrm>
            <a:off x="669913" y="1928479"/>
            <a:ext cx="10769600" cy="534249"/>
          </a:xfrm>
          <a:prstGeom prst="rect">
            <a:avLst/>
          </a:prstGeom>
        </p:spPr>
        <p:txBody>
          <a:bodyPr wrap="square">
            <a:spAutoFit/>
          </a:bodyPr>
          <a:lstStyle/>
          <a:p>
            <a:pPr marL="381019" indent="-381019" algn="just">
              <a:lnSpc>
                <a:spcPct val="150000"/>
              </a:lnSpc>
              <a:buFont typeface="Wingdings" panose="05000000000000000000" pitchFamily="2" charset="2"/>
              <a:buChar char="Ø"/>
            </a:pPr>
            <a:r>
              <a:rPr lang="vi-VN" sz="2200" b="1" dirty="0">
                <a:solidFill>
                  <a:srgbClr val="C00000"/>
                </a:solidFill>
                <a:latin typeface="UTM Avo" panose="02040603050506020204" pitchFamily="18"/>
                <a:ea typeface="Calibri" panose="020F0502020204030204" pitchFamily="34" charset="0"/>
                <a:cs typeface="Arial" panose="020B0604020202020204" pitchFamily="34" charset="0"/>
              </a:rPr>
              <a:t>Những truyền thống tốt đẹp của quê hương:</a:t>
            </a:r>
            <a:endParaRPr lang="en-US" sz="2200" b="1" dirty="0">
              <a:solidFill>
                <a:srgbClr val="C00000"/>
              </a:solidFill>
              <a:latin typeface="UTM Avo" panose="02040603050506020204" pitchFamily="18"/>
              <a:cs typeface="Arial" panose="020B0604020202020204" pitchFamily="34" charset="0"/>
            </a:endParaRPr>
          </a:p>
        </p:txBody>
      </p:sp>
      <p:sp>
        <p:nvSpPr>
          <p:cNvPr id="16" name="Rectangle 15">
            <a:extLst>
              <a:ext uri="{FF2B5EF4-FFF2-40B4-BE49-F238E27FC236}">
                <a16:creationId xmlns:a16="http://schemas.microsoft.com/office/drawing/2014/main" id="{756C8F01-26D5-AA19-F269-790445FCD9AB}"/>
              </a:ext>
            </a:extLst>
          </p:cNvPr>
          <p:cNvSpPr/>
          <p:nvPr/>
        </p:nvSpPr>
        <p:spPr>
          <a:xfrm>
            <a:off x="1278421" y="5560995"/>
            <a:ext cx="4197113" cy="1036117"/>
          </a:xfrm>
          <a:prstGeom prst="rect">
            <a:avLst/>
          </a:prstGeom>
        </p:spPr>
        <p:txBody>
          <a:bodyPr wrap="square">
            <a:spAutoFit/>
          </a:bodyPr>
          <a:lstStyle/>
          <a:p>
            <a:pPr algn="ctr">
              <a:lnSpc>
                <a:spcPct val="150000"/>
              </a:lnSpc>
              <a:spcBef>
                <a:spcPts val="200"/>
              </a:spcBef>
              <a:spcAft>
                <a:spcPts val="200"/>
              </a:spcAft>
            </a:pPr>
            <a:r>
              <a:rPr lang="vi-VN" sz="2200" dirty="0">
                <a:solidFill>
                  <a:srgbClr val="000000"/>
                </a:solidFill>
                <a:latin typeface="UTM Avo" panose="02040603050506020204" pitchFamily="18"/>
                <a:ea typeface="Calibri" panose="020F0502020204030204" pitchFamily="34" charset="0"/>
                <a:cs typeface="Arial" panose="020B0604020202020204" pitchFamily="34" charset="0"/>
              </a:rPr>
              <a:t>Tôn sư trọng đạo, hiếu học, hiếu thảo</a:t>
            </a:r>
            <a:endParaRPr lang="en-US" sz="2200" dirty="0">
              <a:latin typeface="UTM Avo" panose="02040603050506020204" pitchFamily="18"/>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1839CE5-A3F3-59D6-DEA0-CCEB5959A0F5}"/>
              </a:ext>
            </a:extLst>
          </p:cNvPr>
          <p:cNvSpPr/>
          <p:nvPr/>
        </p:nvSpPr>
        <p:spPr>
          <a:xfrm>
            <a:off x="6054713" y="5560995"/>
            <a:ext cx="5283139" cy="1087349"/>
          </a:xfrm>
          <a:prstGeom prst="rect">
            <a:avLst/>
          </a:prstGeom>
        </p:spPr>
        <p:txBody>
          <a:bodyPr wrap="square">
            <a:spAutoFit/>
          </a:bodyPr>
          <a:lstStyle/>
          <a:p>
            <a:pPr algn="ctr">
              <a:lnSpc>
                <a:spcPct val="150000"/>
              </a:lnSpc>
              <a:spcBef>
                <a:spcPts val="200"/>
              </a:spcBef>
              <a:spcAft>
                <a:spcPts val="200"/>
              </a:spcAft>
            </a:pPr>
            <a:r>
              <a:rPr lang="vi-VN" sz="2200" dirty="0">
                <a:solidFill>
                  <a:srgbClr val="000000"/>
                </a:solidFill>
                <a:latin typeface="UTM Avo" panose="02040603050506020204" pitchFamily="18"/>
                <a:ea typeface="Calibri" panose="020F0502020204030204" pitchFamily="34" charset="0"/>
                <a:cs typeface="Arial" panose="020B0604020202020204" pitchFamily="34" charset="0"/>
              </a:rPr>
              <a:t>Những loại hình nghệ thuật dân gian,</a:t>
            </a:r>
          </a:p>
          <a:p>
            <a:pPr algn="ctr">
              <a:lnSpc>
                <a:spcPct val="150000"/>
              </a:lnSpc>
              <a:spcBef>
                <a:spcPts val="200"/>
              </a:spcBef>
              <a:spcAft>
                <a:spcPts val="200"/>
              </a:spcAft>
            </a:pPr>
            <a:r>
              <a:rPr lang="vi-VN" sz="2200" dirty="0">
                <a:solidFill>
                  <a:srgbClr val="000000"/>
                </a:solidFill>
                <a:latin typeface="UTM Avo" panose="02040603050506020204" pitchFamily="18"/>
                <a:ea typeface="Calibri" panose="020F0502020204030204" pitchFamily="34" charset="0"/>
                <a:cs typeface="Arial" panose="020B0604020202020204" pitchFamily="34" charset="0"/>
              </a:rPr>
              <a:t> nghệ thuật truyền thống,…</a:t>
            </a:r>
          </a:p>
        </p:txBody>
      </p:sp>
      <p:pic>
        <p:nvPicPr>
          <p:cNvPr id="18" name="Picture 17" descr="Nghĩ về truyền thống “Tôn sư trọng đạo” - Báo An Giang Online">
            <a:extLst>
              <a:ext uri="{FF2B5EF4-FFF2-40B4-BE49-F238E27FC236}">
                <a16:creationId xmlns:a16="http://schemas.microsoft.com/office/drawing/2014/main" id="{529EFB2F-200B-AF98-6CAA-717C3A1EF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6940" y="2534817"/>
            <a:ext cx="3975160" cy="3026178"/>
          </a:xfrm>
          <a:prstGeom prst="rect">
            <a:avLst/>
          </a:prstGeom>
          <a:noFill/>
          <a:ln>
            <a:noFill/>
          </a:ln>
        </p:spPr>
      </p:pic>
      <p:pic>
        <p:nvPicPr>
          <p:cNvPr id="19" name="Picture 18" descr="Hướng đi nào cho nghệ thuật truyền thống? - Báo Công an Nhân dân điện tử">
            <a:extLst>
              <a:ext uri="{FF2B5EF4-FFF2-40B4-BE49-F238E27FC236}">
                <a16:creationId xmlns:a16="http://schemas.microsoft.com/office/drawing/2014/main" id="{7F60508D-B0A0-E129-05BA-F71FC5368E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6468" y="2534817"/>
            <a:ext cx="4047098" cy="3026179"/>
          </a:xfrm>
          <a:prstGeom prst="rect">
            <a:avLst/>
          </a:prstGeom>
          <a:noFill/>
          <a:ln>
            <a:noFill/>
          </a:ln>
        </p:spPr>
      </p:pic>
    </p:spTree>
    <p:extLst>
      <p:ext uri="{BB962C8B-B14F-4D97-AF65-F5344CB8AC3E}">
        <p14:creationId xmlns:p14="http://schemas.microsoft.com/office/powerpoint/2010/main" val="212488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177D37-D49D-6AE7-C330-0655D5B2CE3A}"/>
              </a:ext>
            </a:extLst>
          </p:cNvPr>
          <p:cNvSpPr/>
          <p:nvPr/>
        </p:nvSpPr>
        <p:spPr>
          <a:xfrm>
            <a:off x="577549" y="2239788"/>
            <a:ext cx="10623730" cy="3337837"/>
          </a:xfrm>
          <a:prstGeom prst="rect">
            <a:avLst/>
          </a:prstGeom>
          <a:solidFill>
            <a:schemeClr val="accent4">
              <a:lumMod val="40000"/>
              <a:lumOff val="60000"/>
            </a:schemeClr>
          </a:solidFill>
          <a:ln>
            <a:noFill/>
          </a:ln>
        </p:spPr>
        <p:txBody>
          <a:bodyPr wrap="square">
            <a:spAutoFit/>
          </a:bodyPr>
          <a:lstStyle/>
          <a:p>
            <a:pPr marL="342900" indent="-342900" algn="just">
              <a:lnSpc>
                <a:spcPct val="150000"/>
              </a:lnSpc>
              <a:buFont typeface="Arial" panose="020B0604020202020204" pitchFamily="34" charset="0"/>
              <a:buChar char="•"/>
            </a:pPr>
            <a:r>
              <a:rPr lang="fr-FR" sz="2400" b="1" dirty="0" err="1">
                <a:solidFill>
                  <a:srgbClr val="C00000"/>
                </a:solidFill>
                <a:latin typeface="UTM Avo" panose="02040603050506020204" pitchFamily="18"/>
                <a:ea typeface="Calibri" panose="020F0502020204030204" pitchFamily="34" charset="0"/>
                <a:cs typeface="Arial" panose="020B0604020202020204" pitchFamily="34" charset="0"/>
              </a:rPr>
              <a:t>Truyền</a:t>
            </a:r>
            <a:r>
              <a:rPr lang="fr-FR" sz="24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400" b="1" dirty="0" err="1">
                <a:solidFill>
                  <a:srgbClr val="C00000"/>
                </a:solidFill>
                <a:latin typeface="UTM Avo" panose="02040603050506020204" pitchFamily="18"/>
                <a:ea typeface="Calibri" panose="020F0502020204030204" pitchFamily="34" charset="0"/>
                <a:cs typeface="Arial" panose="020B0604020202020204" pitchFamily="34" charset="0"/>
              </a:rPr>
              <a:t>thống</a:t>
            </a:r>
            <a:r>
              <a:rPr lang="fr-FR" sz="24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400" b="1" dirty="0" err="1">
                <a:solidFill>
                  <a:srgbClr val="C00000"/>
                </a:solidFill>
                <a:latin typeface="UTM Avo" panose="02040603050506020204" pitchFamily="18"/>
                <a:ea typeface="Calibri" panose="020F0502020204030204" pitchFamily="34" charset="0"/>
                <a:cs typeface="Arial" panose="020B0604020202020204" pitchFamily="34" charset="0"/>
              </a:rPr>
              <a:t>quê</a:t>
            </a:r>
            <a:r>
              <a:rPr lang="fr-FR" sz="24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400" b="1" dirty="0" err="1">
                <a:solidFill>
                  <a:srgbClr val="C00000"/>
                </a:solidFill>
                <a:latin typeface="UTM Avo" panose="02040603050506020204" pitchFamily="18"/>
                <a:ea typeface="Calibri" panose="020F0502020204030204" pitchFamily="34" charset="0"/>
                <a:cs typeface="Arial" panose="020B0604020202020204" pitchFamily="34" charset="0"/>
              </a:rPr>
              <a:t>hương</a:t>
            </a:r>
            <a:r>
              <a:rPr lang="fr-FR" sz="24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là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những</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giá</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trị</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tốt</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đẹp</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riêng</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biệt</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của</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mỗi</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vùng</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miền</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địa</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phương</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được</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hình</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thành</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và</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khẳng</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định</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qua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thời</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gian</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được</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lưu</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từ</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thế</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hệ</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này</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sang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thế</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dirty="0" err="1">
                <a:solidFill>
                  <a:srgbClr val="000000"/>
                </a:solidFill>
                <a:latin typeface="UTM Avo" panose="02040603050506020204" pitchFamily="18"/>
                <a:ea typeface="Calibri" panose="020F0502020204030204" pitchFamily="34" charset="0"/>
                <a:cs typeface="Arial" panose="020B0604020202020204" pitchFamily="34" charset="0"/>
              </a:rPr>
              <a:t>hệ</a:t>
            </a:r>
            <a:r>
              <a:rPr lang="fr-FR" sz="24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400" err="1">
                <a:solidFill>
                  <a:srgbClr val="000000"/>
                </a:solidFill>
                <a:latin typeface="UTM Avo" panose="02040603050506020204" pitchFamily="18"/>
                <a:ea typeface="Calibri" panose="020F0502020204030204" pitchFamily="34" charset="0"/>
                <a:cs typeface="Arial" panose="020B0604020202020204" pitchFamily="34" charset="0"/>
              </a:rPr>
              <a:t>khác</a:t>
            </a:r>
            <a:r>
              <a:rPr lang="fr-FR" sz="2400">
                <a:solidFill>
                  <a:srgbClr val="000000"/>
                </a:solidFill>
                <a:latin typeface="UTM Avo" panose="02040603050506020204" pitchFamily="18"/>
                <a:ea typeface="Calibri" panose="020F050202020403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fr-FR" sz="2400" b="1">
                <a:solidFill>
                  <a:srgbClr val="C00000"/>
                </a:solidFill>
                <a:latin typeface="UTM Avo" panose="02040603050506020204" pitchFamily="18"/>
                <a:cs typeface="Arial" panose="020B0604020202020204" pitchFamily="34" charset="0"/>
              </a:rPr>
              <a:t>Những truyền thống tốt đẹp của quê hương như</a:t>
            </a:r>
            <a:r>
              <a:rPr lang="fr-FR" sz="2400">
                <a:latin typeface="UTM Avo" panose="02040603050506020204" pitchFamily="18"/>
                <a:cs typeface="Arial" panose="020B0604020202020204" pitchFamily="34" charset="0"/>
              </a:rPr>
              <a:t>: yêu nước, đoàn kết, kiên cường; hiếu học, hiếu thảo; các lễ hội văn hóa truyền thống,... được biểu hiện cụ thể ở mỗi vùng miền, địa phương.</a:t>
            </a:r>
            <a:endParaRPr lang="en-US" sz="2400" dirty="0">
              <a:latin typeface="UTM Avo" panose="02040603050506020204" pitchFamily="18"/>
              <a:cs typeface="Arial" panose="020B0604020202020204" pitchFamily="34" charset="0"/>
            </a:endParaRPr>
          </a:p>
        </p:txBody>
      </p:sp>
      <p:sp>
        <p:nvSpPr>
          <p:cNvPr id="5" name="TextBox 4">
            <a:extLst>
              <a:ext uri="{FF2B5EF4-FFF2-40B4-BE49-F238E27FC236}">
                <a16:creationId xmlns:a16="http://schemas.microsoft.com/office/drawing/2014/main" id="{8BEFF109-F62D-731E-6BD8-7EC1D5C5CFF8}"/>
              </a:ext>
            </a:extLst>
          </p:cNvPr>
          <p:cNvSpPr txBox="1"/>
          <p:nvPr/>
        </p:nvSpPr>
        <p:spPr>
          <a:xfrm>
            <a:off x="669913" y="1658051"/>
            <a:ext cx="4405373" cy="461665"/>
          </a:xfrm>
          <a:prstGeom prst="rect">
            <a:avLst/>
          </a:prstGeom>
          <a:noFill/>
        </p:spPr>
        <p:txBody>
          <a:bodyPr wrap="none" rtlCol="0">
            <a:spAutoFit/>
          </a:bodyPr>
          <a:lstStyle/>
          <a:p>
            <a:r>
              <a:rPr lang="vi-VN" sz="2400" b="1" dirty="0">
                <a:latin typeface="UTM Avo" panose="02040603050506020204" pitchFamily="18"/>
              </a:rPr>
              <a:t>1. Truyền thống quê hương</a:t>
            </a:r>
            <a:endParaRPr lang="en-US" sz="2400" b="1" dirty="0">
              <a:latin typeface="UTM Avo" panose="02040603050506020204" pitchFamily="18"/>
            </a:endParaRPr>
          </a:p>
        </p:txBody>
      </p:sp>
    </p:spTree>
    <p:extLst>
      <p:ext uri="{BB962C8B-B14F-4D97-AF65-F5344CB8AC3E}">
        <p14:creationId xmlns:p14="http://schemas.microsoft.com/office/powerpoint/2010/main" val="79353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39F6078-A371-131F-87D3-913C9853F3ED}"/>
              </a:ext>
            </a:extLst>
          </p:cNvPr>
          <p:cNvPicPr>
            <a:picLocks noChangeAspect="1"/>
          </p:cNvPicPr>
          <p:nvPr/>
        </p:nvPicPr>
        <p:blipFill>
          <a:blip r:embed="rId4"/>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248217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7FD6BC83-D7A8-A915-89EB-8FF91F4FBD05}"/>
              </a:ext>
            </a:extLst>
          </p:cNvPr>
          <p:cNvGrpSpPr/>
          <p:nvPr/>
        </p:nvGrpSpPr>
        <p:grpSpPr>
          <a:xfrm rot="-5400000">
            <a:off x="5420805" y="-3164923"/>
            <a:ext cx="1190164" cy="10667960"/>
            <a:chOff x="0" y="0"/>
            <a:chExt cx="1712938" cy="9107071"/>
          </a:xfrm>
          <a:solidFill>
            <a:srgbClr val="F7E0B7"/>
          </a:solidFill>
        </p:grpSpPr>
        <p:sp>
          <p:nvSpPr>
            <p:cNvPr id="3" name="Freeform 6">
              <a:extLst>
                <a:ext uri="{FF2B5EF4-FFF2-40B4-BE49-F238E27FC236}">
                  <a16:creationId xmlns:a16="http://schemas.microsoft.com/office/drawing/2014/main" id="{45E7A5F3-A035-AADF-C922-3B8ABCF044D2}"/>
                </a:ext>
              </a:extLst>
            </p:cNvPr>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grpFill/>
          </p:spPr>
        </p:sp>
      </p:grpSp>
      <p:pic>
        <p:nvPicPr>
          <p:cNvPr id="4" name="Picture 13">
            <a:extLst>
              <a:ext uri="{FF2B5EF4-FFF2-40B4-BE49-F238E27FC236}">
                <a16:creationId xmlns:a16="http://schemas.microsoft.com/office/drawing/2014/main" id="{E2759FBC-F463-E363-259B-9C49E994FEE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33272" t="32416"/>
          <a:stretch>
            <a:fillRect/>
          </a:stretch>
        </p:blipFill>
        <p:spPr>
          <a:xfrm rot="8800367">
            <a:off x="58295" y="165581"/>
            <a:ext cx="632976" cy="615453"/>
          </a:xfrm>
          <a:prstGeom prst="rect">
            <a:avLst/>
          </a:prstGeom>
        </p:spPr>
      </p:pic>
      <p:grpSp>
        <p:nvGrpSpPr>
          <p:cNvPr id="10" name="Group 9">
            <a:extLst>
              <a:ext uri="{FF2B5EF4-FFF2-40B4-BE49-F238E27FC236}">
                <a16:creationId xmlns:a16="http://schemas.microsoft.com/office/drawing/2014/main" id="{2A13712E-DD19-CBD9-547C-9784AE5DCE46}"/>
              </a:ext>
            </a:extLst>
          </p:cNvPr>
          <p:cNvGrpSpPr/>
          <p:nvPr/>
        </p:nvGrpSpPr>
        <p:grpSpPr>
          <a:xfrm>
            <a:off x="1322130" y="1694184"/>
            <a:ext cx="10485700" cy="1491715"/>
            <a:chOff x="1191501" y="1694184"/>
            <a:chExt cx="10485700" cy="1491715"/>
          </a:xfrm>
        </p:grpSpPr>
        <p:sp>
          <p:nvSpPr>
            <p:cNvPr id="5" name="TextBox 14">
              <a:extLst>
                <a:ext uri="{FF2B5EF4-FFF2-40B4-BE49-F238E27FC236}">
                  <a16:creationId xmlns:a16="http://schemas.microsoft.com/office/drawing/2014/main" id="{B9AD171D-7E4C-7944-AE6E-5E9B3F6FB8A9}"/>
                </a:ext>
              </a:extLst>
            </p:cNvPr>
            <p:cNvSpPr txBox="1"/>
            <p:nvPr/>
          </p:nvSpPr>
          <p:spPr>
            <a:xfrm>
              <a:off x="1191501" y="1694184"/>
              <a:ext cx="9547740" cy="949747"/>
            </a:xfrm>
            <a:prstGeom prst="rect">
              <a:avLst/>
            </a:prstGeom>
          </p:spPr>
          <p:txBody>
            <a:bodyPr wrap="square" lIns="0" tIns="0" rIns="0" bIns="0" rtlCol="0" anchor="t">
              <a:spAutoFit/>
            </a:bodyPr>
            <a:lstStyle/>
            <a:p>
              <a:pPr algn="just">
                <a:lnSpc>
                  <a:spcPct val="150000"/>
                </a:lnSpc>
              </a:pPr>
              <a:r>
                <a:rPr lang="vi-VN" sz="2200" dirty="0">
                  <a:solidFill>
                    <a:schemeClr val="tx1"/>
                  </a:solidFill>
                  <a:latin typeface="UTM Avo" panose="02040603050506020204" pitchFamily="18"/>
                  <a:cs typeface="Arial" panose="020B0604020202020204" pitchFamily="34" charset="0"/>
                </a:rPr>
                <a:t>1. Hãy liệt kê những truyền thống tốt đẹp của quê hương em và viết những việc cần làm để giữ gìn và phát huy những truyền thống đó.</a:t>
              </a:r>
              <a:endParaRPr lang="en-US" sz="2200" dirty="0">
                <a:solidFill>
                  <a:schemeClr val="tx1"/>
                </a:solidFill>
                <a:latin typeface="UTM Avo" panose="02040603050506020204" pitchFamily="18"/>
                <a:cs typeface="Arial" panose="020B0604020202020204" pitchFamily="34" charset="0"/>
              </a:endParaRPr>
            </a:p>
          </p:txBody>
        </p:sp>
        <p:pic>
          <p:nvPicPr>
            <p:cNvPr id="8" name="Picture 20">
              <a:extLst>
                <a:ext uri="{FF2B5EF4-FFF2-40B4-BE49-F238E27FC236}">
                  <a16:creationId xmlns:a16="http://schemas.microsoft.com/office/drawing/2014/main" id="{D302CEE3-D042-9729-CA20-785D7BEB9A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167200" flipH="1">
              <a:off x="10725309" y="2101964"/>
              <a:ext cx="951892" cy="1083935"/>
            </a:xfrm>
            <a:prstGeom prst="rect">
              <a:avLst/>
            </a:prstGeom>
          </p:spPr>
        </p:pic>
      </p:grpSp>
      <p:pic>
        <p:nvPicPr>
          <p:cNvPr id="9" name="Picture 8">
            <a:extLst>
              <a:ext uri="{FF2B5EF4-FFF2-40B4-BE49-F238E27FC236}">
                <a16:creationId xmlns:a16="http://schemas.microsoft.com/office/drawing/2014/main" id="{8B2593AC-2AB0-8E38-4160-EC81D4621A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0316" y="2899327"/>
            <a:ext cx="9651142" cy="3828256"/>
          </a:xfrm>
          <a:prstGeom prst="rect">
            <a:avLst/>
          </a:prstGeom>
        </p:spPr>
      </p:pic>
    </p:spTree>
    <p:extLst>
      <p:ext uri="{BB962C8B-B14F-4D97-AF65-F5344CB8AC3E}">
        <p14:creationId xmlns:p14="http://schemas.microsoft.com/office/powerpoint/2010/main" val="56034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666B39A-C0DF-DC7C-D1CC-8A671DF9C73F}"/>
              </a:ext>
            </a:extLst>
          </p:cNvPr>
          <p:cNvGraphicFramePr>
            <a:graphicFrameLocks noGrp="1"/>
          </p:cNvGraphicFramePr>
          <p:nvPr>
            <p:extLst>
              <p:ext uri="{D42A27DB-BD31-4B8C-83A1-F6EECF244321}">
                <p14:modId xmlns:p14="http://schemas.microsoft.com/office/powerpoint/2010/main" val="37727058"/>
              </p:ext>
            </p:extLst>
          </p:nvPr>
        </p:nvGraphicFramePr>
        <p:xfrm>
          <a:off x="444777" y="1625142"/>
          <a:ext cx="11302446" cy="4782703"/>
        </p:xfrm>
        <a:graphic>
          <a:graphicData uri="http://schemas.openxmlformats.org/drawingml/2006/table">
            <a:tbl>
              <a:tblPr firstRow="1" bandRow="1">
                <a:tableStyleId>{5940675A-B579-460E-94D1-54222C63F5DA}</a:tableStyleId>
              </a:tblPr>
              <a:tblGrid>
                <a:gridCol w="1560936">
                  <a:extLst>
                    <a:ext uri="{9D8B030D-6E8A-4147-A177-3AD203B41FA5}">
                      <a16:colId xmlns:a16="http://schemas.microsoft.com/office/drawing/2014/main" val="3754465055"/>
                    </a:ext>
                  </a:extLst>
                </a:gridCol>
                <a:gridCol w="9741510">
                  <a:extLst>
                    <a:ext uri="{9D8B030D-6E8A-4147-A177-3AD203B41FA5}">
                      <a16:colId xmlns:a16="http://schemas.microsoft.com/office/drawing/2014/main" val="3819151030"/>
                    </a:ext>
                  </a:extLst>
                </a:gridCol>
              </a:tblGrid>
              <a:tr h="582927">
                <a:tc>
                  <a:txBody>
                    <a:bodyPr/>
                    <a:lstStyle/>
                    <a:p>
                      <a:pPr algn="ctr">
                        <a:lnSpc>
                          <a:spcPct val="150000"/>
                        </a:lnSpc>
                      </a:pPr>
                      <a:r>
                        <a:rPr lang="vi-VN" sz="2000" b="1" dirty="0">
                          <a:solidFill>
                            <a:schemeClr val="bg1"/>
                          </a:solidFill>
                          <a:latin typeface="UTM Avo" panose="02040603050506020204" pitchFamily="18"/>
                        </a:rPr>
                        <a:t>TÊN</a:t>
                      </a:r>
                    </a:p>
                    <a:p>
                      <a:pPr algn="ctr">
                        <a:lnSpc>
                          <a:spcPct val="150000"/>
                        </a:lnSpc>
                      </a:pPr>
                      <a:r>
                        <a:rPr lang="vi-VN" sz="2000" b="1" baseline="0" dirty="0">
                          <a:solidFill>
                            <a:schemeClr val="bg1"/>
                          </a:solidFill>
                          <a:latin typeface="UTM Avo" panose="02040603050506020204" pitchFamily="18"/>
                        </a:rPr>
                        <a:t> TRUYỀN THỐNG</a:t>
                      </a:r>
                      <a:endParaRPr lang="en-US" sz="2000" b="1" dirty="0">
                        <a:solidFill>
                          <a:schemeClr val="bg1"/>
                        </a:solidFill>
                        <a:latin typeface="UTM Avo" panose="02040603050506020204" pitchFamily="18"/>
                      </a:endParaRPr>
                    </a:p>
                  </a:txBody>
                  <a:tcPr marL="60960" marR="60960" marT="30480" marB="30480" anchor="ctr">
                    <a:solidFill>
                      <a:srgbClr val="616A28"/>
                    </a:solidFill>
                  </a:tcPr>
                </a:tc>
                <a:tc>
                  <a:txBody>
                    <a:bodyPr/>
                    <a:lstStyle/>
                    <a:p>
                      <a:pPr algn="ctr">
                        <a:lnSpc>
                          <a:spcPct val="150000"/>
                        </a:lnSpc>
                      </a:pPr>
                      <a:r>
                        <a:rPr lang="vi-VN" sz="2000" b="1" dirty="0">
                          <a:solidFill>
                            <a:schemeClr val="bg1"/>
                          </a:solidFill>
                          <a:latin typeface="UTM Avo" panose="02040603050506020204" pitchFamily="18"/>
                        </a:rPr>
                        <a:t>NHỮNG</a:t>
                      </a:r>
                      <a:r>
                        <a:rPr lang="vi-VN" sz="2000" b="1" baseline="0" dirty="0">
                          <a:solidFill>
                            <a:schemeClr val="bg1"/>
                          </a:solidFill>
                          <a:latin typeface="UTM Avo" panose="02040603050506020204" pitchFamily="18"/>
                        </a:rPr>
                        <a:t> VIỆC CẦN LÀM</a:t>
                      </a:r>
                      <a:endParaRPr lang="en-US" sz="2000" b="1" dirty="0">
                        <a:solidFill>
                          <a:schemeClr val="bg1"/>
                        </a:solidFill>
                        <a:latin typeface="UTM Avo" panose="02040603050506020204" pitchFamily="18"/>
                      </a:endParaRPr>
                    </a:p>
                  </a:txBody>
                  <a:tcPr marL="60960" marR="60960" marT="30480" marB="30480" anchor="ctr">
                    <a:solidFill>
                      <a:srgbClr val="616A28"/>
                    </a:solidFill>
                  </a:tcPr>
                </a:tc>
                <a:extLst>
                  <a:ext uri="{0D108BD9-81ED-4DB2-BD59-A6C34878D82A}">
                    <a16:rowId xmlns:a16="http://schemas.microsoft.com/office/drawing/2014/main" val="748709838"/>
                  </a:ext>
                </a:extLst>
              </a:tr>
              <a:tr h="3409452">
                <a:tc>
                  <a:txBody>
                    <a:bodyPr/>
                    <a:lstStyle/>
                    <a:p>
                      <a:pPr algn="ctr"/>
                      <a:r>
                        <a:rPr lang="vi-VN" sz="2000" b="1" dirty="0">
                          <a:solidFill>
                            <a:srgbClr val="C00000"/>
                          </a:solidFill>
                          <a:latin typeface="UTM Avo" panose="02040603050506020204" pitchFamily="18"/>
                        </a:rPr>
                        <a:t>Yêu nước, </a:t>
                      </a:r>
                    </a:p>
                    <a:p>
                      <a:pPr algn="ctr"/>
                      <a:r>
                        <a:rPr lang="vi-VN" sz="2000" b="1" dirty="0">
                          <a:solidFill>
                            <a:srgbClr val="C00000"/>
                          </a:solidFill>
                          <a:latin typeface="UTM Avo" panose="02040603050506020204" pitchFamily="18"/>
                        </a:rPr>
                        <a:t>đoàn kết</a:t>
                      </a:r>
                      <a:endParaRPr lang="en-US" sz="2000" b="1" dirty="0">
                        <a:solidFill>
                          <a:srgbClr val="C00000"/>
                        </a:solidFill>
                        <a:latin typeface="UTM Avo" panose="02040603050506020204" pitchFamily="18"/>
                      </a:endParaRPr>
                    </a:p>
                  </a:txBody>
                  <a:tcPr marL="60960" marR="60960" marT="30480" marB="30480" anchor="ctr">
                    <a:solidFill>
                      <a:schemeClr val="bg1"/>
                    </a:solidFill>
                  </a:tcPr>
                </a:tc>
                <a:tc>
                  <a:txBody>
                    <a:bodyPr/>
                    <a:lstStyle/>
                    <a:p>
                      <a:pPr algn="just">
                        <a:lnSpc>
                          <a:spcPct val="150000"/>
                        </a:lnSpc>
                      </a:pPr>
                      <a:r>
                        <a:rPr lang="vi-VN" sz="1800" dirty="0">
                          <a:latin typeface="UTM Avo" panose="02040603050506020204" pitchFamily="18"/>
                        </a:rPr>
                        <a:t>- Có ý thức giữ gìn tài sản công cộng.</a:t>
                      </a:r>
                    </a:p>
                    <a:p>
                      <a:pPr algn="just">
                        <a:lnSpc>
                          <a:spcPct val="150000"/>
                        </a:lnSpc>
                      </a:pPr>
                      <a:r>
                        <a:rPr lang="vi-VN" sz="1800" dirty="0">
                          <a:latin typeface="UTM Avo" panose="02040603050506020204" pitchFamily="18"/>
                        </a:rPr>
                        <a:t>- Sử dụng tiếng Việt đúng ngữ pháp, văn cảnh, thể hiện sự tôn trọng với ngôn ngữ, văn hóa của dân tộc mình, không sính dùng từ “ngoại”.</a:t>
                      </a:r>
                    </a:p>
                    <a:p>
                      <a:pPr algn="just">
                        <a:lnSpc>
                          <a:spcPct val="150000"/>
                        </a:lnSpc>
                      </a:pPr>
                      <a:r>
                        <a:rPr lang="vi-VN" sz="1800" dirty="0">
                          <a:latin typeface="UTM Avo" panose="02040603050506020204" pitchFamily="18"/>
                        </a:rPr>
                        <a:t>- Có những hành động “sống đẹp, sống có ích” như hiến máu cứu người, nhặt được của rơi trả lại cho người đánh mất, tham gia giao thông có văn hóa, gương mẫu chấp hành pháp luật, tôn trọng nét đẹp văn hóa truyền thống, tinh thần đoàn kết cộng đồng, tình nguyện xung phong về làm việc tại các địa phương vùng sâu, vùng xa, xây dựng các công trình thanh niên vì cuộc sống cộng đồng.</a:t>
                      </a:r>
                    </a:p>
                  </a:txBody>
                  <a:tcPr marL="60960" marR="60960" marT="30480" marB="30480">
                    <a:solidFill>
                      <a:schemeClr val="bg1"/>
                    </a:solidFill>
                  </a:tcPr>
                </a:tc>
                <a:extLst>
                  <a:ext uri="{0D108BD9-81ED-4DB2-BD59-A6C34878D82A}">
                    <a16:rowId xmlns:a16="http://schemas.microsoft.com/office/drawing/2014/main" val="2093168031"/>
                  </a:ext>
                </a:extLst>
              </a:tr>
            </a:tbl>
          </a:graphicData>
        </a:graphic>
      </p:graphicFrame>
    </p:spTree>
    <p:extLst>
      <p:ext uri="{BB962C8B-B14F-4D97-AF65-F5344CB8AC3E}">
        <p14:creationId xmlns:p14="http://schemas.microsoft.com/office/powerpoint/2010/main" val="357849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6687E87-703A-4DD2-2942-7FD436EE81A9}"/>
              </a:ext>
            </a:extLst>
          </p:cNvPr>
          <p:cNvGraphicFramePr>
            <a:graphicFrameLocks noGrp="1"/>
          </p:cNvGraphicFramePr>
          <p:nvPr>
            <p:extLst>
              <p:ext uri="{D42A27DB-BD31-4B8C-83A1-F6EECF244321}">
                <p14:modId xmlns:p14="http://schemas.microsoft.com/office/powerpoint/2010/main" val="1382941692"/>
              </p:ext>
            </p:extLst>
          </p:nvPr>
        </p:nvGraphicFramePr>
        <p:xfrm>
          <a:off x="327890" y="1805478"/>
          <a:ext cx="11536219" cy="4259522"/>
        </p:xfrm>
        <a:graphic>
          <a:graphicData uri="http://schemas.openxmlformats.org/drawingml/2006/table">
            <a:tbl>
              <a:tblPr firstRow="1" bandRow="1">
                <a:tableStyleId>{5940675A-B579-460E-94D1-54222C63F5DA}</a:tableStyleId>
              </a:tblPr>
              <a:tblGrid>
                <a:gridCol w="3455551">
                  <a:extLst>
                    <a:ext uri="{9D8B030D-6E8A-4147-A177-3AD203B41FA5}">
                      <a16:colId xmlns:a16="http://schemas.microsoft.com/office/drawing/2014/main" val="3754465055"/>
                    </a:ext>
                  </a:extLst>
                </a:gridCol>
                <a:gridCol w="8080668">
                  <a:extLst>
                    <a:ext uri="{9D8B030D-6E8A-4147-A177-3AD203B41FA5}">
                      <a16:colId xmlns:a16="http://schemas.microsoft.com/office/drawing/2014/main" val="3819151030"/>
                    </a:ext>
                  </a:extLst>
                </a:gridCol>
              </a:tblGrid>
              <a:tr h="836214">
                <a:tc>
                  <a:txBody>
                    <a:bodyPr/>
                    <a:lstStyle/>
                    <a:p>
                      <a:pPr algn="ctr">
                        <a:lnSpc>
                          <a:spcPct val="150000"/>
                        </a:lnSpc>
                      </a:pPr>
                      <a:r>
                        <a:rPr lang="vi-VN" sz="2000" b="1" dirty="0">
                          <a:solidFill>
                            <a:schemeClr val="bg1"/>
                          </a:solidFill>
                          <a:latin typeface="UTM Avo" panose="02040603050506020204" pitchFamily="18"/>
                        </a:rPr>
                        <a:t>TÊN</a:t>
                      </a:r>
                    </a:p>
                    <a:p>
                      <a:pPr algn="ctr">
                        <a:lnSpc>
                          <a:spcPct val="150000"/>
                        </a:lnSpc>
                      </a:pPr>
                      <a:r>
                        <a:rPr lang="vi-VN" sz="2000" b="1" baseline="0" dirty="0">
                          <a:solidFill>
                            <a:schemeClr val="bg1"/>
                          </a:solidFill>
                          <a:latin typeface="UTM Avo" panose="02040603050506020204" pitchFamily="18"/>
                        </a:rPr>
                        <a:t> TRUYỀN THỐNG</a:t>
                      </a:r>
                      <a:endParaRPr lang="en-US" sz="2000" b="1" dirty="0">
                        <a:solidFill>
                          <a:schemeClr val="bg1"/>
                        </a:solidFill>
                        <a:latin typeface="UTM Avo" panose="02040603050506020204" pitchFamily="18"/>
                      </a:endParaRPr>
                    </a:p>
                  </a:txBody>
                  <a:tcPr marL="60960" marR="60960" marT="30480" marB="30480" anchor="ctr">
                    <a:solidFill>
                      <a:srgbClr val="616A28"/>
                    </a:solidFill>
                  </a:tcPr>
                </a:tc>
                <a:tc>
                  <a:txBody>
                    <a:bodyPr/>
                    <a:lstStyle/>
                    <a:p>
                      <a:pPr algn="ctr">
                        <a:lnSpc>
                          <a:spcPct val="150000"/>
                        </a:lnSpc>
                      </a:pPr>
                      <a:r>
                        <a:rPr lang="vi-VN" sz="2000" b="1" dirty="0">
                          <a:solidFill>
                            <a:schemeClr val="bg1"/>
                          </a:solidFill>
                          <a:latin typeface="UTM Avo" panose="02040603050506020204" pitchFamily="18"/>
                        </a:rPr>
                        <a:t>NHỮNG</a:t>
                      </a:r>
                      <a:r>
                        <a:rPr lang="vi-VN" sz="2000" b="1" baseline="0" dirty="0">
                          <a:solidFill>
                            <a:schemeClr val="bg1"/>
                          </a:solidFill>
                          <a:latin typeface="UTM Avo" panose="02040603050506020204" pitchFamily="18"/>
                        </a:rPr>
                        <a:t> VIỆC CẦN LÀM</a:t>
                      </a:r>
                      <a:endParaRPr lang="en-US" sz="2000" b="1" dirty="0">
                        <a:solidFill>
                          <a:schemeClr val="bg1"/>
                        </a:solidFill>
                        <a:latin typeface="UTM Avo" panose="02040603050506020204" pitchFamily="18"/>
                      </a:endParaRPr>
                    </a:p>
                  </a:txBody>
                  <a:tcPr marL="60960" marR="60960" marT="30480" marB="30480" anchor="ctr">
                    <a:solidFill>
                      <a:srgbClr val="616A28"/>
                    </a:solidFill>
                  </a:tcPr>
                </a:tc>
                <a:extLst>
                  <a:ext uri="{0D108BD9-81ED-4DB2-BD59-A6C34878D82A}">
                    <a16:rowId xmlns:a16="http://schemas.microsoft.com/office/drawing/2014/main" val="748709838"/>
                  </a:ext>
                </a:extLst>
              </a:tr>
              <a:tr h="1781481">
                <a:tc>
                  <a:txBody>
                    <a:bodyPr/>
                    <a:lstStyle/>
                    <a:p>
                      <a:pPr algn="ctr">
                        <a:lnSpc>
                          <a:spcPct val="150000"/>
                        </a:lnSpc>
                      </a:pPr>
                      <a:r>
                        <a:rPr lang="vi-VN" sz="2000" b="1" dirty="0">
                          <a:solidFill>
                            <a:srgbClr val="C00000"/>
                          </a:solidFill>
                          <a:latin typeface="UTM Avo" panose="02040603050506020204" pitchFamily="18"/>
                        </a:rPr>
                        <a:t>Cần cù, sáng tạo trong lao động</a:t>
                      </a:r>
                      <a:endParaRPr lang="en-US" sz="2000" b="1" dirty="0">
                        <a:solidFill>
                          <a:srgbClr val="C00000"/>
                        </a:solidFill>
                        <a:latin typeface="UTM Avo" panose="02040603050506020204" pitchFamily="18"/>
                      </a:endParaRPr>
                    </a:p>
                  </a:txBody>
                  <a:tcPr marL="60960" marR="60960" marT="30480" marB="30480" anchor="ctr">
                    <a:solidFill>
                      <a:schemeClr val="bg1"/>
                    </a:solidFill>
                  </a:tcPr>
                </a:tc>
                <a:tc>
                  <a:txBody>
                    <a:bodyPr/>
                    <a:lstStyle/>
                    <a:p>
                      <a:pPr algn="just">
                        <a:lnSpc>
                          <a:spcPct val="150000"/>
                        </a:lnSpc>
                      </a:pPr>
                      <a:r>
                        <a:rPr lang="vi-VN" sz="2000" dirty="0">
                          <a:latin typeface="UTM Avo" panose="02040603050506020204" pitchFamily="18"/>
                        </a:rPr>
                        <a:t>- Chăm chỉ lao động, sáng tạo, sản xuất, làm giàu chính đáng.</a:t>
                      </a:r>
                    </a:p>
                    <a:p>
                      <a:pPr algn="just">
                        <a:lnSpc>
                          <a:spcPct val="150000"/>
                        </a:lnSpc>
                      </a:pPr>
                      <a:r>
                        <a:rPr lang="vi-VN" sz="2000" dirty="0">
                          <a:latin typeface="UTM Avo" panose="02040603050506020204" pitchFamily="18"/>
                        </a:rPr>
                        <a:t>- Xây dựng cơ sở vật chất kỹ thuật, từng bước chuyển sang thời kỳ đẩy mạnh sự nghiệp công nghiệp hóa, hiện đại hóa.</a:t>
                      </a:r>
                    </a:p>
                  </a:txBody>
                  <a:tcPr marL="60960" marR="60960" marT="30480" marB="30480" anchor="ctr">
                    <a:solidFill>
                      <a:schemeClr val="bg1"/>
                    </a:solidFill>
                  </a:tcPr>
                </a:tc>
                <a:extLst>
                  <a:ext uri="{0D108BD9-81ED-4DB2-BD59-A6C34878D82A}">
                    <a16:rowId xmlns:a16="http://schemas.microsoft.com/office/drawing/2014/main" val="2093168031"/>
                  </a:ext>
                </a:extLst>
              </a:tr>
              <a:tr h="1561990">
                <a:tc>
                  <a:txBody>
                    <a:bodyPr/>
                    <a:lstStyle/>
                    <a:p>
                      <a:pPr algn="ctr">
                        <a:lnSpc>
                          <a:spcPct val="150000"/>
                        </a:lnSpc>
                      </a:pPr>
                      <a:r>
                        <a:rPr lang="vi-VN" sz="2000" b="1" dirty="0">
                          <a:solidFill>
                            <a:srgbClr val="C00000"/>
                          </a:solidFill>
                          <a:latin typeface="UTM Avo" panose="02040603050506020204" pitchFamily="18"/>
                        </a:rPr>
                        <a:t>Tôn sư trọng đạo, </a:t>
                      </a:r>
                    </a:p>
                    <a:p>
                      <a:pPr algn="ctr">
                        <a:lnSpc>
                          <a:spcPct val="150000"/>
                        </a:lnSpc>
                      </a:pPr>
                      <a:r>
                        <a:rPr lang="vi-VN" sz="2000" b="1" dirty="0">
                          <a:solidFill>
                            <a:srgbClr val="C00000"/>
                          </a:solidFill>
                          <a:latin typeface="UTM Avo" panose="02040603050506020204" pitchFamily="18"/>
                        </a:rPr>
                        <a:t>hiếu học</a:t>
                      </a:r>
                      <a:endParaRPr lang="en-US" sz="2000" b="1" dirty="0">
                        <a:solidFill>
                          <a:srgbClr val="C00000"/>
                        </a:solidFill>
                        <a:latin typeface="UTM Avo" panose="02040603050506020204" pitchFamily="18"/>
                      </a:endParaRPr>
                    </a:p>
                  </a:txBody>
                  <a:tcPr marL="60960" marR="60960" marT="30480" marB="30480" anchor="ctr">
                    <a:solidFill>
                      <a:schemeClr val="bg1"/>
                    </a:solidFill>
                  </a:tcPr>
                </a:tc>
                <a:tc>
                  <a:txBody>
                    <a:bodyPr/>
                    <a:lstStyle/>
                    <a:p>
                      <a:pPr>
                        <a:lnSpc>
                          <a:spcPct val="150000"/>
                        </a:lnSpc>
                      </a:pPr>
                      <a:r>
                        <a:rPr lang="vi-VN" sz="2000" dirty="0">
                          <a:latin typeface="UTM Avo" panose="02040603050506020204" pitchFamily="18"/>
                        </a:rPr>
                        <a:t>- Siêng năng, kiên trì học tập và rèn luyện.</a:t>
                      </a:r>
                    </a:p>
                    <a:p>
                      <a:pPr>
                        <a:lnSpc>
                          <a:spcPct val="150000"/>
                        </a:lnSpc>
                      </a:pPr>
                      <a:r>
                        <a:rPr lang="vi-VN" sz="2000" dirty="0">
                          <a:latin typeface="UTM Avo" panose="02040603050506020204" pitchFamily="18"/>
                        </a:rPr>
                        <a:t>- Kính yêu, biết ơn các thầy cô giáo.</a:t>
                      </a:r>
                    </a:p>
                  </a:txBody>
                  <a:tcPr marL="60960" marR="60960" marT="30480" marB="30480" anchor="ctr">
                    <a:solidFill>
                      <a:schemeClr val="bg1"/>
                    </a:solidFill>
                  </a:tcPr>
                </a:tc>
                <a:extLst>
                  <a:ext uri="{0D108BD9-81ED-4DB2-BD59-A6C34878D82A}">
                    <a16:rowId xmlns:a16="http://schemas.microsoft.com/office/drawing/2014/main" val="1864209824"/>
                  </a:ext>
                </a:extLst>
              </a:tr>
            </a:tbl>
          </a:graphicData>
        </a:graphic>
      </p:graphicFrame>
    </p:spTree>
    <p:extLst>
      <p:ext uri="{BB962C8B-B14F-4D97-AF65-F5344CB8AC3E}">
        <p14:creationId xmlns:p14="http://schemas.microsoft.com/office/powerpoint/2010/main" val="154966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A5C02D4-1ED5-5657-B92C-91A1774AC218}"/>
              </a:ext>
            </a:extLst>
          </p:cNvPr>
          <p:cNvGraphicFramePr>
            <a:graphicFrameLocks noGrp="1"/>
          </p:cNvGraphicFramePr>
          <p:nvPr>
            <p:extLst>
              <p:ext uri="{D42A27DB-BD31-4B8C-83A1-F6EECF244321}">
                <p14:modId xmlns:p14="http://schemas.microsoft.com/office/powerpoint/2010/main" val="1982568451"/>
              </p:ext>
            </p:extLst>
          </p:nvPr>
        </p:nvGraphicFramePr>
        <p:xfrm>
          <a:off x="527049" y="1587500"/>
          <a:ext cx="11166187" cy="5138151"/>
        </p:xfrm>
        <a:graphic>
          <a:graphicData uri="http://schemas.openxmlformats.org/drawingml/2006/table">
            <a:tbl>
              <a:tblPr firstRow="1" bandRow="1">
                <a:tableStyleId>{5940675A-B579-460E-94D1-54222C63F5DA}</a:tableStyleId>
              </a:tblPr>
              <a:tblGrid>
                <a:gridCol w="2192470">
                  <a:extLst>
                    <a:ext uri="{9D8B030D-6E8A-4147-A177-3AD203B41FA5}">
                      <a16:colId xmlns:a16="http://schemas.microsoft.com/office/drawing/2014/main" val="3754465055"/>
                    </a:ext>
                  </a:extLst>
                </a:gridCol>
                <a:gridCol w="8973717">
                  <a:extLst>
                    <a:ext uri="{9D8B030D-6E8A-4147-A177-3AD203B41FA5}">
                      <a16:colId xmlns:a16="http://schemas.microsoft.com/office/drawing/2014/main" val="3819151030"/>
                    </a:ext>
                  </a:extLst>
                </a:gridCol>
              </a:tblGrid>
              <a:tr h="1020620">
                <a:tc>
                  <a:txBody>
                    <a:bodyPr/>
                    <a:lstStyle/>
                    <a:p>
                      <a:pPr algn="ctr">
                        <a:lnSpc>
                          <a:spcPct val="150000"/>
                        </a:lnSpc>
                      </a:pPr>
                      <a:r>
                        <a:rPr lang="vi-VN" sz="2000" b="1" dirty="0">
                          <a:solidFill>
                            <a:schemeClr val="bg1"/>
                          </a:solidFill>
                          <a:latin typeface="UTM Avo" panose="02040603050506020204" pitchFamily="18"/>
                        </a:rPr>
                        <a:t>TÊN</a:t>
                      </a:r>
                    </a:p>
                    <a:p>
                      <a:pPr algn="ctr">
                        <a:lnSpc>
                          <a:spcPct val="150000"/>
                        </a:lnSpc>
                      </a:pPr>
                      <a:r>
                        <a:rPr lang="vi-VN" sz="2000" b="1" baseline="0" dirty="0">
                          <a:solidFill>
                            <a:schemeClr val="bg1"/>
                          </a:solidFill>
                          <a:latin typeface="UTM Avo" panose="02040603050506020204" pitchFamily="18"/>
                        </a:rPr>
                        <a:t> TRUYỀN THỐNG</a:t>
                      </a:r>
                      <a:endParaRPr lang="en-US" sz="2000" b="1" dirty="0">
                        <a:solidFill>
                          <a:schemeClr val="bg1"/>
                        </a:solidFill>
                        <a:latin typeface="UTM Avo" panose="02040603050506020204" pitchFamily="18"/>
                      </a:endParaRPr>
                    </a:p>
                  </a:txBody>
                  <a:tcPr marL="60960" marR="60960" marT="30480" marB="30480" anchor="ctr">
                    <a:solidFill>
                      <a:srgbClr val="616A28"/>
                    </a:solidFill>
                  </a:tcPr>
                </a:tc>
                <a:tc>
                  <a:txBody>
                    <a:bodyPr/>
                    <a:lstStyle/>
                    <a:p>
                      <a:pPr algn="ctr">
                        <a:lnSpc>
                          <a:spcPct val="150000"/>
                        </a:lnSpc>
                      </a:pPr>
                      <a:r>
                        <a:rPr lang="vi-VN" sz="2000" b="1" dirty="0">
                          <a:solidFill>
                            <a:schemeClr val="bg1"/>
                          </a:solidFill>
                          <a:latin typeface="UTM Avo" panose="02040603050506020204" pitchFamily="18"/>
                        </a:rPr>
                        <a:t>NHỮNG</a:t>
                      </a:r>
                      <a:r>
                        <a:rPr lang="vi-VN" sz="2000" b="1" baseline="0" dirty="0">
                          <a:solidFill>
                            <a:schemeClr val="bg1"/>
                          </a:solidFill>
                          <a:latin typeface="UTM Avo" panose="02040603050506020204" pitchFamily="18"/>
                        </a:rPr>
                        <a:t> VIỆC CẦN LÀM</a:t>
                      </a:r>
                      <a:endParaRPr lang="en-US" sz="2000" b="1" dirty="0">
                        <a:solidFill>
                          <a:schemeClr val="bg1"/>
                        </a:solidFill>
                        <a:latin typeface="UTM Avo" panose="02040603050506020204" pitchFamily="18"/>
                      </a:endParaRPr>
                    </a:p>
                  </a:txBody>
                  <a:tcPr marL="60960" marR="60960" marT="30480" marB="30480" anchor="ctr">
                    <a:solidFill>
                      <a:srgbClr val="616A28"/>
                    </a:solidFill>
                  </a:tcPr>
                </a:tc>
                <a:extLst>
                  <a:ext uri="{0D108BD9-81ED-4DB2-BD59-A6C34878D82A}">
                    <a16:rowId xmlns:a16="http://schemas.microsoft.com/office/drawing/2014/main" val="748709838"/>
                  </a:ext>
                </a:extLst>
              </a:tr>
              <a:tr h="4097480">
                <a:tc>
                  <a:txBody>
                    <a:bodyPr/>
                    <a:lstStyle/>
                    <a:p>
                      <a:pPr algn="ctr">
                        <a:lnSpc>
                          <a:spcPct val="150000"/>
                        </a:lnSpc>
                      </a:pPr>
                      <a:r>
                        <a:rPr lang="vi-VN" sz="2000" b="1" dirty="0">
                          <a:solidFill>
                            <a:srgbClr val="C00000"/>
                          </a:solidFill>
                          <a:latin typeface="UTM Avo" panose="02040603050506020204" pitchFamily="18"/>
                        </a:rPr>
                        <a:t>Các loại hình nghệ thuật dân gian, nghề truyền thống</a:t>
                      </a:r>
                      <a:endParaRPr lang="en-US" sz="2000" b="1" dirty="0">
                        <a:solidFill>
                          <a:srgbClr val="C00000"/>
                        </a:solidFill>
                        <a:latin typeface="UTM Avo" panose="02040603050506020204" pitchFamily="18"/>
                      </a:endParaRPr>
                    </a:p>
                  </a:txBody>
                  <a:tcPr marL="60960" marR="60960" marT="30480" marB="30480" anchor="ctr">
                    <a:solidFill>
                      <a:schemeClr val="bg1"/>
                    </a:solidFill>
                  </a:tcPr>
                </a:tc>
                <a:tc>
                  <a:txBody>
                    <a:bodyPr/>
                    <a:lstStyle/>
                    <a:p>
                      <a:pPr algn="just">
                        <a:lnSpc>
                          <a:spcPct val="150000"/>
                        </a:lnSpc>
                      </a:pPr>
                      <a:r>
                        <a:rPr lang="vi-VN" sz="1800" dirty="0">
                          <a:latin typeface="UTM Avo" panose="02040603050506020204" pitchFamily="18"/>
                        </a:rPr>
                        <a:t>- Phục dựng các trích đoạn, vở diễn cổ phục vụ bảo tồn, gìn giữ nghệ thuật truyền thống. </a:t>
                      </a:r>
                    </a:p>
                    <a:p>
                      <a:pPr algn="just">
                        <a:lnSpc>
                          <a:spcPct val="150000"/>
                        </a:lnSpc>
                      </a:pPr>
                      <a:r>
                        <a:rPr lang="vi-VN" sz="1800" dirty="0">
                          <a:latin typeface="UTM Avo" panose="02040603050506020204" pitchFamily="18"/>
                        </a:rPr>
                        <a:t>- Lồng ghép chương trình hoạt động biểu diễn nghệ thuật truyền thống có thế mạnh gắn với các sự kiện kinh tế, văn hóa, du lịch… của địa phương.</a:t>
                      </a:r>
                    </a:p>
                    <a:p>
                      <a:pPr algn="just">
                        <a:lnSpc>
                          <a:spcPct val="150000"/>
                        </a:lnSpc>
                      </a:pPr>
                      <a:r>
                        <a:rPr lang="vi-VN" sz="1800" dirty="0">
                          <a:latin typeface="UTM Avo" panose="02040603050506020204" pitchFamily="18"/>
                        </a:rPr>
                        <a:t>- Thực hiện việc ghi âm, ghi hình góp phần bảo tồn nguyên vẹn nghệ thuật biểu diễn truyền thống. </a:t>
                      </a:r>
                    </a:p>
                    <a:p>
                      <a:pPr algn="just">
                        <a:lnSpc>
                          <a:spcPct val="150000"/>
                        </a:lnSpc>
                      </a:pPr>
                      <a:r>
                        <a:rPr lang="vi-VN" sz="1800" dirty="0">
                          <a:latin typeface="UTM Avo" panose="02040603050506020204" pitchFamily="18"/>
                        </a:rPr>
                        <a:t>- Tận dụng những thế mạnh của internet để quảng bá, kết nối với khán giả đưa các tác phẩm đến gần hơn với khán giả, đặc biệt là giới trẻ.</a:t>
                      </a:r>
                    </a:p>
                    <a:p>
                      <a:pPr algn="just">
                        <a:lnSpc>
                          <a:spcPct val="150000"/>
                        </a:lnSpc>
                      </a:pPr>
                      <a:r>
                        <a:rPr lang="vi-VN" sz="1800" dirty="0">
                          <a:latin typeface="UTM Avo" panose="02040603050506020204" pitchFamily="18"/>
                        </a:rPr>
                        <a:t>- Trau dồi, khổ công luyện tập, trao truyền nguyên </a:t>
                      </a:r>
                      <a:r>
                        <a:rPr lang="vi-VN" sz="1800">
                          <a:latin typeface="UTM Avo" panose="02040603050506020204" pitchFamily="18"/>
                        </a:rPr>
                        <a:t>vẹn </a:t>
                      </a:r>
                      <a:r>
                        <a:rPr lang="en-US" sz="1800">
                          <a:latin typeface="UTM Avo" panose="02040603050506020204" pitchFamily="18"/>
                        </a:rPr>
                        <a:t>các loại hình nghệ thuật dân gian, nghề truyền thống</a:t>
                      </a:r>
                      <a:r>
                        <a:rPr lang="vi-VN" sz="1800">
                          <a:latin typeface="UTM Avo" panose="02040603050506020204" pitchFamily="18"/>
                        </a:rPr>
                        <a:t> cho </a:t>
                      </a:r>
                      <a:r>
                        <a:rPr lang="vi-VN" sz="1800" dirty="0">
                          <a:latin typeface="UTM Avo" panose="02040603050506020204" pitchFamily="18"/>
                        </a:rPr>
                        <a:t>thế hệ trẻ.</a:t>
                      </a:r>
                    </a:p>
                  </a:txBody>
                  <a:tcPr marL="60960" marR="60960" marT="30480" marB="30480">
                    <a:solidFill>
                      <a:schemeClr val="bg1"/>
                    </a:solidFill>
                  </a:tcPr>
                </a:tc>
                <a:extLst>
                  <a:ext uri="{0D108BD9-81ED-4DB2-BD59-A6C34878D82A}">
                    <a16:rowId xmlns:a16="http://schemas.microsoft.com/office/drawing/2014/main" val="2093168031"/>
                  </a:ext>
                </a:extLst>
              </a:tr>
            </a:tbl>
          </a:graphicData>
        </a:graphic>
      </p:graphicFrame>
    </p:spTree>
    <p:extLst>
      <p:ext uri="{BB962C8B-B14F-4D97-AF65-F5344CB8AC3E}">
        <p14:creationId xmlns:p14="http://schemas.microsoft.com/office/powerpoint/2010/main" val="161131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8DBD14E6-519F-2C85-E3FE-FB20C78002F9}"/>
              </a:ext>
            </a:extLst>
          </p:cNvPr>
          <p:cNvPicPr>
            <a:picLocks noChangeAspect="1"/>
          </p:cNvPicPr>
          <p:nvPr/>
        </p:nvPicPr>
        <p:blipFill>
          <a:blip r:embed="rId4"/>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113493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3">
            <a:extLst>
              <a:ext uri="{FF2B5EF4-FFF2-40B4-BE49-F238E27FC236}">
                <a16:creationId xmlns:a16="http://schemas.microsoft.com/office/drawing/2014/main" id="{0B9A687C-C4CD-C0FC-90A9-B06A9C629E3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60415">
            <a:off x="10145734" y="4927006"/>
            <a:ext cx="372175" cy="438499"/>
          </a:xfrm>
          <a:prstGeom prst="rect">
            <a:avLst/>
          </a:prstGeom>
        </p:spPr>
      </p:pic>
      <p:pic>
        <p:nvPicPr>
          <p:cNvPr id="14" name="Picture 15">
            <a:extLst>
              <a:ext uri="{FF2B5EF4-FFF2-40B4-BE49-F238E27FC236}">
                <a16:creationId xmlns:a16="http://schemas.microsoft.com/office/drawing/2014/main" id="{510C9D6C-CCBF-2A4E-5BF8-F7F2DED0D6A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914919">
            <a:off x="1505765" y="1876311"/>
            <a:ext cx="378287" cy="481128"/>
          </a:xfrm>
          <a:prstGeom prst="rect">
            <a:avLst/>
          </a:prstGeom>
        </p:spPr>
      </p:pic>
      <p:grpSp>
        <p:nvGrpSpPr>
          <p:cNvPr id="16" name="Group 15">
            <a:extLst>
              <a:ext uri="{FF2B5EF4-FFF2-40B4-BE49-F238E27FC236}">
                <a16:creationId xmlns:a16="http://schemas.microsoft.com/office/drawing/2014/main" id="{68EC080E-1522-5EA5-9EE3-813E2D50C48B}"/>
              </a:ext>
            </a:extLst>
          </p:cNvPr>
          <p:cNvGrpSpPr/>
          <p:nvPr/>
        </p:nvGrpSpPr>
        <p:grpSpPr>
          <a:xfrm>
            <a:off x="2263787" y="1739186"/>
            <a:ext cx="7657306" cy="4307235"/>
            <a:chOff x="794" y="2550764"/>
            <a:chExt cx="7657306" cy="4307235"/>
          </a:xfrm>
        </p:grpSpPr>
        <p:pic>
          <p:nvPicPr>
            <p:cNvPr id="2" name="Picture 2">
              <a:extLst>
                <a:ext uri="{FF2B5EF4-FFF2-40B4-BE49-F238E27FC236}">
                  <a16:creationId xmlns:a16="http://schemas.microsoft.com/office/drawing/2014/main" id="{60333EFF-806C-B861-D49F-8980F40953E9}"/>
                </a:ext>
              </a:extLst>
            </p:cNvPr>
            <p:cNvPicPr>
              <a:picLocks noChangeAspect="1"/>
            </p:cNvPicPr>
            <p:nvPr/>
          </p:nvPicPr>
          <p:blipFill>
            <a:blip r:embed="rId7"/>
            <a:srcRect l="4699" t="29275" r="5082" b="31859"/>
            <a:stretch>
              <a:fillRect/>
            </a:stretch>
          </p:blipFill>
          <p:spPr>
            <a:xfrm>
              <a:off x="794" y="2550764"/>
              <a:ext cx="7657306" cy="4307235"/>
            </a:xfrm>
            <a:prstGeom prst="rect">
              <a:avLst/>
            </a:prstGeom>
          </p:spPr>
        </p:pic>
        <p:grpSp>
          <p:nvGrpSpPr>
            <p:cNvPr id="5" name="Group 6">
              <a:extLst>
                <a:ext uri="{FF2B5EF4-FFF2-40B4-BE49-F238E27FC236}">
                  <a16:creationId xmlns:a16="http://schemas.microsoft.com/office/drawing/2014/main" id="{5CEA80ED-9734-333A-BE57-051B049D7113}"/>
                </a:ext>
              </a:extLst>
            </p:cNvPr>
            <p:cNvGrpSpPr/>
            <p:nvPr/>
          </p:nvGrpSpPr>
          <p:grpSpPr>
            <a:xfrm rot="5400000">
              <a:off x="1959429" y="1136146"/>
              <a:ext cx="3691608" cy="7136738"/>
              <a:chOff x="-9098" y="-6509"/>
              <a:chExt cx="2265345" cy="6110459"/>
            </a:xfrm>
          </p:grpSpPr>
          <p:sp>
            <p:nvSpPr>
              <p:cNvPr id="6" name="Freeform 7">
                <a:extLst>
                  <a:ext uri="{FF2B5EF4-FFF2-40B4-BE49-F238E27FC236}">
                    <a16:creationId xmlns:a16="http://schemas.microsoft.com/office/drawing/2014/main" id="{98A86001-E294-0F30-172D-71E8481DE97D}"/>
                  </a:ext>
                </a:extLst>
              </p:cNvPr>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sp>
        </p:grpSp>
        <p:sp>
          <p:nvSpPr>
            <p:cNvPr id="15" name="TextBox 14">
              <a:extLst>
                <a:ext uri="{FF2B5EF4-FFF2-40B4-BE49-F238E27FC236}">
                  <a16:creationId xmlns:a16="http://schemas.microsoft.com/office/drawing/2014/main" id="{E525035F-BB45-1243-BF55-3727B92A1919}"/>
                </a:ext>
              </a:extLst>
            </p:cNvPr>
            <p:cNvSpPr txBox="1"/>
            <p:nvPr/>
          </p:nvSpPr>
          <p:spPr>
            <a:xfrm>
              <a:off x="800194" y="3077919"/>
              <a:ext cx="6509506" cy="2539862"/>
            </a:xfrm>
            <a:prstGeom prst="rect">
              <a:avLst/>
            </a:prstGeom>
            <a:noFill/>
          </p:spPr>
          <p:txBody>
            <a:bodyPr wrap="square" rtlCol="0">
              <a:spAutoFit/>
            </a:bodyPr>
            <a:lstStyle/>
            <a:p>
              <a:pPr marL="381019" indent="-381019" algn="just">
                <a:lnSpc>
                  <a:spcPct val="200000"/>
                </a:lnSpc>
                <a:buFont typeface="Wingdings" panose="05000000000000000000" pitchFamily="2" charset="2"/>
                <a:buChar char="ü"/>
              </a:pPr>
              <a:r>
                <a:rPr lang="vi-VN" sz="2800" dirty="0">
                  <a:latin typeface="UTM Avo" panose="02040603050506020204" pitchFamily="18"/>
                </a:rPr>
                <a:t>Ôn lại kiến thức bài học</a:t>
              </a:r>
            </a:p>
            <a:p>
              <a:pPr marL="381019" indent="-381019" algn="just">
                <a:lnSpc>
                  <a:spcPct val="200000"/>
                </a:lnSpc>
                <a:buFont typeface="Wingdings" panose="05000000000000000000" pitchFamily="2" charset="2"/>
                <a:buChar char="ü"/>
              </a:pPr>
              <a:r>
                <a:rPr lang="en-US" sz="2800" dirty="0" err="1">
                  <a:latin typeface="UTM Avo" panose="02040603050506020204" pitchFamily="18"/>
                </a:rPr>
                <a:t>Chuẩn</a:t>
              </a:r>
              <a:r>
                <a:rPr lang="en-US" sz="2800" dirty="0">
                  <a:latin typeface="UTM Avo" panose="02040603050506020204" pitchFamily="18"/>
                </a:rPr>
                <a:t> </a:t>
              </a:r>
              <a:r>
                <a:rPr lang="vi-VN" sz="2800">
                  <a:latin typeface="UTM Avo" panose="02040603050506020204" pitchFamily="18"/>
                </a:rPr>
                <a:t>bị </a:t>
              </a:r>
              <a:r>
                <a:rPr lang="en-US" sz="2800" b="1" dirty="0">
                  <a:latin typeface="UTM Avo" panose="02040603050506020204" pitchFamily="18"/>
                </a:rPr>
                <a:t>B</a:t>
              </a:r>
              <a:r>
                <a:rPr lang="vi-VN" sz="2800" b="1">
                  <a:latin typeface="UTM Avo" panose="02040603050506020204" pitchFamily="18"/>
                </a:rPr>
                <a:t>ài </a:t>
              </a:r>
              <a:r>
                <a:rPr lang="en-US" sz="2800" b="1" dirty="0">
                  <a:latin typeface="UTM Avo" panose="02040603050506020204" pitchFamily="18"/>
                </a:rPr>
                <a:t>1</a:t>
              </a:r>
              <a:r>
                <a:rPr lang="vi-VN" sz="2800" b="1" dirty="0">
                  <a:latin typeface="UTM Avo" panose="02040603050506020204" pitchFamily="18"/>
                </a:rPr>
                <a:t> </a:t>
              </a:r>
              <a:r>
                <a:rPr lang="vi-VN" sz="2800" b="1">
                  <a:latin typeface="UTM Avo" panose="02040603050506020204" pitchFamily="18"/>
                </a:rPr>
                <a:t>– </a:t>
              </a:r>
              <a:r>
                <a:rPr lang="en-US" sz="2800" b="1">
                  <a:latin typeface="UTM Avo" panose="02040603050506020204" pitchFamily="18"/>
                </a:rPr>
                <a:t>Tự </a:t>
              </a:r>
              <a:r>
                <a:rPr lang="en-US" sz="2800" b="1" dirty="0" err="1">
                  <a:latin typeface="UTM Avo" panose="02040603050506020204" pitchFamily="18"/>
                </a:rPr>
                <a:t>hào</a:t>
              </a:r>
              <a:r>
                <a:rPr lang="en-US" sz="2800" b="1" dirty="0">
                  <a:latin typeface="UTM Avo" panose="02040603050506020204" pitchFamily="18"/>
                </a:rPr>
                <a:t> </a:t>
              </a:r>
            </a:p>
            <a:p>
              <a:pPr algn="just">
                <a:lnSpc>
                  <a:spcPct val="200000"/>
                </a:lnSpc>
              </a:pPr>
              <a:r>
                <a:rPr lang="en-US" sz="2800" b="1" dirty="0" err="1">
                  <a:latin typeface="UTM Avo" panose="02040603050506020204" pitchFamily="18"/>
                </a:rPr>
                <a:t>truyền</a:t>
              </a:r>
              <a:r>
                <a:rPr lang="en-US" sz="2800" b="1" dirty="0">
                  <a:latin typeface="UTM Avo" panose="02040603050506020204" pitchFamily="18"/>
                </a:rPr>
                <a:t> </a:t>
              </a:r>
              <a:r>
                <a:rPr lang="en-US" sz="2800" b="1" dirty="0" err="1">
                  <a:latin typeface="UTM Avo" panose="02040603050506020204" pitchFamily="18"/>
                </a:rPr>
                <a:t>thống</a:t>
              </a:r>
              <a:r>
                <a:rPr lang="en-US" sz="2800" b="1" dirty="0">
                  <a:latin typeface="UTM Avo" panose="02040603050506020204" pitchFamily="18"/>
                </a:rPr>
                <a:t> </a:t>
              </a:r>
              <a:r>
                <a:rPr lang="en-US" sz="2800" b="1" dirty="0" err="1">
                  <a:latin typeface="UTM Avo" panose="02040603050506020204" pitchFamily="18"/>
                </a:rPr>
                <a:t>quê</a:t>
              </a:r>
              <a:r>
                <a:rPr lang="en-US" sz="2800" b="1" dirty="0">
                  <a:latin typeface="UTM Avo" panose="02040603050506020204" pitchFamily="18"/>
                </a:rPr>
                <a:t> </a:t>
              </a:r>
              <a:r>
                <a:rPr lang="en-US" sz="2800" b="1" dirty="0" err="1">
                  <a:latin typeface="UTM Avo" panose="02040603050506020204" pitchFamily="18"/>
                </a:rPr>
                <a:t>hương</a:t>
              </a:r>
              <a:r>
                <a:rPr lang="en-US" sz="2800" b="1" dirty="0">
                  <a:latin typeface="UTM Avo" panose="02040603050506020204" pitchFamily="18"/>
                </a:rPr>
                <a:t> (</a:t>
              </a:r>
              <a:r>
                <a:rPr lang="en-US" sz="2800" b="1" dirty="0" err="1">
                  <a:latin typeface="UTM Avo" panose="02040603050506020204" pitchFamily="18"/>
                </a:rPr>
                <a:t>Tiết</a:t>
              </a:r>
              <a:r>
                <a:rPr lang="en-US" sz="2800" b="1" dirty="0">
                  <a:latin typeface="UTM Avo" panose="02040603050506020204" pitchFamily="18"/>
                </a:rPr>
                <a:t> 2)</a:t>
              </a:r>
            </a:p>
          </p:txBody>
        </p:sp>
      </p:grpSp>
      <p:pic>
        <p:nvPicPr>
          <p:cNvPr id="10" name="Picture 11">
            <a:extLst>
              <a:ext uri="{FF2B5EF4-FFF2-40B4-BE49-F238E27FC236}">
                <a16:creationId xmlns:a16="http://schemas.microsoft.com/office/drawing/2014/main" id="{420E8727-7270-6FAB-F53D-D19A35ADC7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06150">
            <a:off x="9402071" y="1450511"/>
            <a:ext cx="912094" cy="890536"/>
          </a:xfrm>
          <a:prstGeom prst="rect">
            <a:avLst/>
          </a:prstGeom>
        </p:spPr>
      </p:pic>
      <p:pic>
        <p:nvPicPr>
          <p:cNvPr id="9" name="Picture 10">
            <a:extLst>
              <a:ext uri="{FF2B5EF4-FFF2-40B4-BE49-F238E27FC236}">
                <a16:creationId xmlns:a16="http://schemas.microsoft.com/office/drawing/2014/main" id="{6232B462-D2FF-45B1-3901-AEE010B23FE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58776">
            <a:off x="2057693" y="1580995"/>
            <a:ext cx="818706" cy="932274"/>
          </a:xfrm>
          <a:prstGeom prst="rect">
            <a:avLst/>
          </a:prstGeom>
        </p:spPr>
      </p:pic>
      <p:pic>
        <p:nvPicPr>
          <p:cNvPr id="8" name="Picture 9">
            <a:extLst>
              <a:ext uri="{FF2B5EF4-FFF2-40B4-BE49-F238E27FC236}">
                <a16:creationId xmlns:a16="http://schemas.microsoft.com/office/drawing/2014/main" id="{C3190406-5994-35BC-FBA1-D56E9AB8761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860178" y="5584565"/>
            <a:ext cx="886476" cy="652769"/>
          </a:xfrm>
          <a:prstGeom prst="rect">
            <a:avLst/>
          </a:prstGeom>
        </p:spPr>
      </p:pic>
      <p:pic>
        <p:nvPicPr>
          <p:cNvPr id="11" name="Picture 12">
            <a:extLst>
              <a:ext uri="{FF2B5EF4-FFF2-40B4-BE49-F238E27FC236}">
                <a16:creationId xmlns:a16="http://schemas.microsoft.com/office/drawing/2014/main" id="{10F220CA-8EAC-8C19-74B9-1E0BC6802AB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55362">
            <a:off x="9324754" y="5280316"/>
            <a:ext cx="853115" cy="932829"/>
          </a:xfrm>
          <a:prstGeom prst="rect">
            <a:avLst/>
          </a:prstGeom>
        </p:spPr>
      </p:pic>
      <p:pic>
        <p:nvPicPr>
          <p:cNvPr id="13" name="Picture 14">
            <a:extLst>
              <a:ext uri="{FF2B5EF4-FFF2-40B4-BE49-F238E27FC236}">
                <a16:creationId xmlns:a16="http://schemas.microsoft.com/office/drawing/2014/main" id="{AEA564EC-A33C-118E-9F8E-0E6A020E93B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40987">
            <a:off x="3419244" y="5846534"/>
            <a:ext cx="674961" cy="290233"/>
          </a:xfrm>
          <a:prstGeom prst="rect">
            <a:avLst/>
          </a:prstGeom>
        </p:spPr>
      </p:pic>
    </p:spTree>
    <p:extLst>
      <p:ext uri="{BB962C8B-B14F-4D97-AF65-F5344CB8AC3E}">
        <p14:creationId xmlns:p14="http://schemas.microsoft.com/office/powerpoint/2010/main" val="262771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EDD2D5-BA03-97C4-A8ED-922EE434B340}"/>
              </a:ext>
            </a:extLst>
          </p:cNvPr>
          <p:cNvPicPr>
            <a:picLocks noChangeAspect="1"/>
          </p:cNvPicPr>
          <p:nvPr/>
        </p:nvPicPr>
        <p:blipFill>
          <a:blip r:embed="rId3"/>
          <a:stretch>
            <a:fillRect/>
          </a:stretch>
        </p:blipFill>
        <p:spPr>
          <a:xfrm>
            <a:off x="2708" y="0"/>
            <a:ext cx="12186584" cy="6858000"/>
          </a:xfrm>
          <a:prstGeom prst="rect">
            <a:avLst/>
          </a:prstGeom>
        </p:spPr>
      </p:pic>
      <p:pic>
        <p:nvPicPr>
          <p:cNvPr id="2" name="Picture 1">
            <a:hlinkClick r:id="rId4"/>
            <a:extLst>
              <a:ext uri="{FF2B5EF4-FFF2-40B4-BE49-F238E27FC236}">
                <a16:creationId xmlns:a16="http://schemas.microsoft.com/office/drawing/2014/main" id="{F821C3BF-AE62-7100-6F0D-CD8298323009}"/>
              </a:ext>
            </a:extLst>
          </p:cNvPr>
          <p:cNvPicPr>
            <a:picLocks noChangeAspect="1"/>
          </p:cNvPicPr>
          <p:nvPr/>
        </p:nvPicPr>
        <p:blipFill>
          <a:blip r:embed="rId5"/>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401264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4" name="Google Shape;354;p24"/>
          <p:cNvSpPr txBox="1"/>
          <p:nvPr/>
        </p:nvSpPr>
        <p:spPr>
          <a:xfrm>
            <a:off x="4011326" y="2381351"/>
            <a:ext cx="4321723" cy="48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Arial"/>
                <a:ea typeface="Arial"/>
                <a:cs typeface="Arial"/>
                <a:sym typeface="Arial"/>
              </a:rPr>
              <a:t>Hoặc truy cập qua QR code</a:t>
            </a:r>
            <a:endParaRPr/>
          </a:p>
        </p:txBody>
      </p:sp>
      <p:pic>
        <p:nvPicPr>
          <p:cNvPr id="355" name="Google Shape;355;p24" descr="Ngón Trỏ, ngón tay, Máy tính Biểu tượng Tay - tay png tải về - Miễn phí  trong suốt Tay png Tải về."/>
          <p:cNvPicPr preferRelativeResize="0"/>
          <p:nvPr/>
        </p:nvPicPr>
        <p:blipFill rotWithShape="1">
          <a:blip r:embed="rId4">
            <a:alphaModFix/>
          </a:blip>
          <a:srcRect/>
          <a:stretch/>
        </p:blipFill>
        <p:spPr>
          <a:xfrm rot="-5400000">
            <a:off x="5679086" y="2851979"/>
            <a:ext cx="1053311" cy="749021"/>
          </a:xfrm>
          <a:prstGeom prst="rect">
            <a:avLst/>
          </a:prstGeom>
          <a:noFill/>
          <a:ln>
            <a:noFill/>
          </a:ln>
        </p:spPr>
      </p:pic>
      <p:sp>
        <p:nvSpPr>
          <p:cNvPr id="3" name="TextBox 2">
            <a:extLst>
              <a:ext uri="{FF2B5EF4-FFF2-40B4-BE49-F238E27FC236}">
                <a16:creationId xmlns:a16="http://schemas.microsoft.com/office/drawing/2014/main" id="{A752605B-BA11-7A09-FE05-0AC140D5821C}"/>
              </a:ext>
            </a:extLst>
          </p:cNvPr>
          <p:cNvSpPr txBox="1"/>
          <p:nvPr/>
        </p:nvSpPr>
        <p:spPr>
          <a:xfrm>
            <a:off x="462105" y="912740"/>
            <a:ext cx="11367083" cy="95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Like fanpage Hoc10 - Học 1 biết 10 để nhận thêm nhiều tài liệu giảng dạy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Arial"/>
                <a:sym typeface="Arial"/>
              </a:rPr>
              <a:t>theo đường link:  </a:t>
            </a:r>
          </a:p>
        </p:txBody>
      </p:sp>
      <p:sp>
        <p:nvSpPr>
          <p:cNvPr id="4" name="TextBox 3">
            <a:hlinkClick r:id="rId5"/>
            <a:extLst>
              <a:ext uri="{FF2B5EF4-FFF2-40B4-BE49-F238E27FC236}">
                <a16:creationId xmlns:a16="http://schemas.microsoft.com/office/drawing/2014/main" id="{E1240BE0-2DC3-C2B3-E2C1-15E02559380B}"/>
              </a:ext>
            </a:extLst>
          </p:cNvPr>
          <p:cNvSpPr txBox="1"/>
          <p:nvPr/>
        </p:nvSpPr>
        <p:spPr>
          <a:xfrm>
            <a:off x="2534873" y="1891375"/>
            <a:ext cx="71222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843C0C"/>
                </a:solidFill>
                <a:effectLst/>
                <a:uLnTx/>
                <a:uFillTx/>
                <a:latin typeface="UTM Avo" panose="02040603050506020204" pitchFamily="18" charset="0"/>
                <a:ea typeface="+mn-ea"/>
                <a:cs typeface="Arial"/>
                <a:sym typeface="Arial"/>
                <a:hlinkClick r:id="rId5">
                  <a:extLst>
                    <a:ext uri="{A12FA001-AC4F-418D-AE19-62706E023703}">
                      <ahyp:hlinkClr xmlns:ahyp="http://schemas.microsoft.com/office/drawing/2018/hyperlinkcolor" val="tx"/>
                    </a:ext>
                  </a:extLst>
                </a:hlinkClick>
              </a:rPr>
              <a:t>Hoc10 – Học 1 biết 10</a:t>
            </a:r>
            <a:endParaRPr kumimoji="0" lang="en-US" sz="2400" b="1" i="0" u="sng" strike="noStrike" kern="1200" cap="none" spc="0" normalizeH="0" baseline="0" noProof="0">
              <a:ln>
                <a:noFill/>
              </a:ln>
              <a:solidFill>
                <a:srgbClr val="843C0C"/>
              </a:solidFill>
              <a:effectLst/>
              <a:uLnTx/>
              <a:uFillTx/>
              <a:latin typeface="UTM Avo" panose="02040603050506020204" pitchFamily="18" charset="0"/>
              <a:ea typeface="+mn-ea"/>
              <a:cs typeface="Arial"/>
              <a:sym typeface="Arial"/>
            </a:endParaRPr>
          </a:p>
        </p:txBody>
      </p:sp>
      <p:sp>
        <p:nvSpPr>
          <p:cNvPr id="5" name="Rectangle: Rounded Corners 4">
            <a:extLst>
              <a:ext uri="{FF2B5EF4-FFF2-40B4-BE49-F238E27FC236}">
                <a16:creationId xmlns:a16="http://schemas.microsoft.com/office/drawing/2014/main" id="{BC9207F1-2383-72ED-4C2C-2746CE55C47F}"/>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6" name="Picture 5">
            <a:extLst>
              <a:ext uri="{FF2B5EF4-FFF2-40B4-BE49-F238E27FC236}">
                <a16:creationId xmlns:a16="http://schemas.microsoft.com/office/drawing/2014/main" id="{CD5498BF-0427-B25F-5C78-2A85CFF9606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4"/>
                                        </p:tgtEl>
                                        <p:attrNameLst>
                                          <p:attrName>style.color</p:attrName>
                                        </p:attrNameLst>
                                      </p:cBhvr>
                                      <p:by>
                                        <p:hsl h="7200000" s="0" l="0"/>
                                      </p:by>
                                    </p:animClr>
                                    <p:animClr clrSpc="hsl" dir="cw">
                                      <p:cBhvr>
                                        <p:cTn id="7" dur="1000" fill="hold"/>
                                        <p:tgtEl>
                                          <p:spTgt spid="4"/>
                                        </p:tgtEl>
                                        <p:attrNameLst>
                                          <p:attrName>fillcolor</p:attrName>
                                        </p:attrNameLst>
                                      </p:cBhvr>
                                      <p:by>
                                        <p:hsl h="7200000" s="0" l="0"/>
                                      </p:by>
                                    </p:animClr>
                                    <p:animClr clrSpc="hsl" dir="cw">
                                      <p:cBhvr>
                                        <p:cTn id="8" dur="1000" fill="hold"/>
                                        <p:tgtEl>
                                          <p:spTgt spid="4"/>
                                        </p:tgtEl>
                                        <p:attrNameLst>
                                          <p:attrName>stroke.color</p:attrName>
                                        </p:attrNameLst>
                                      </p:cBhvr>
                                      <p:by>
                                        <p:hsl h="7200000" s="0" l="0"/>
                                      </p:by>
                                    </p:animClr>
                                    <p:set>
                                      <p:cBhvr>
                                        <p:cTn id="9" dur="1000" fill="hold"/>
                                        <p:tgtEl>
                                          <p:spTgt spid="4"/>
                                        </p:tgtEl>
                                        <p:attrNameLst>
                                          <p:attrName>fill.type</p:attrName>
                                        </p:attrNameLst>
                                      </p:cBhvr>
                                      <p:to>
                                        <p:strVal val="solid"/>
                                      </p:to>
                                    </p:set>
                                  </p:childTnLst>
                                </p:cTn>
                              </p:par>
                              <p:par>
                                <p:cTn id="10" presetID="21" presetClass="emph" presetSubtype="0" repeatCount="indefinite" fill="hold" grpId="0" nodeType="withEffect">
                                  <p:stCondLst>
                                    <p:cond delay="0"/>
                                  </p:stCondLst>
                                  <p:childTnLst>
                                    <p:animClr clrSpc="hsl" dir="cw">
                                      <p:cBhvr override="childStyle">
                                        <p:cTn id="11" dur="1000" fill="hold"/>
                                        <p:tgtEl>
                                          <p:spTgt spid="5"/>
                                        </p:tgtEl>
                                        <p:attrNameLst>
                                          <p:attrName>style.color</p:attrName>
                                        </p:attrNameLst>
                                      </p:cBhvr>
                                      <p:by>
                                        <p:hsl h="7200000" s="0" l="0"/>
                                      </p:by>
                                    </p:animClr>
                                    <p:animClr clrSpc="hsl" dir="cw">
                                      <p:cBhvr>
                                        <p:cTn id="12" dur="1000" fill="hold"/>
                                        <p:tgtEl>
                                          <p:spTgt spid="5"/>
                                        </p:tgtEl>
                                        <p:attrNameLst>
                                          <p:attrName>fillcolor</p:attrName>
                                        </p:attrNameLst>
                                      </p:cBhvr>
                                      <p:by>
                                        <p:hsl h="7200000" s="0" l="0"/>
                                      </p:by>
                                    </p:animClr>
                                    <p:animClr clrSpc="hsl" dir="cw">
                                      <p:cBhvr>
                                        <p:cTn id="13" dur="1000" fill="hold"/>
                                        <p:tgtEl>
                                          <p:spTgt spid="5"/>
                                        </p:tgtEl>
                                        <p:attrNameLst>
                                          <p:attrName>stroke.color</p:attrName>
                                        </p:attrNameLst>
                                      </p:cBhvr>
                                      <p:by>
                                        <p:hsl h="7200000" s="0" l="0"/>
                                      </p:by>
                                    </p:animClr>
                                    <p:set>
                                      <p:cBhvr>
                                        <p:cTn id="14"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12">
            <a:extLst>
              <a:ext uri="{FF2B5EF4-FFF2-40B4-BE49-F238E27FC236}">
                <a16:creationId xmlns:a16="http://schemas.microsoft.com/office/drawing/2014/main" id="{5D774FD3-7858-07AD-BFB7-FDE419FC9A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60415">
            <a:off x="11558341" y="6311640"/>
            <a:ext cx="693360" cy="816919"/>
          </a:xfrm>
          <a:prstGeom prst="rect">
            <a:avLst/>
          </a:prstGeom>
        </p:spPr>
      </p:pic>
      <p:grpSp>
        <p:nvGrpSpPr>
          <p:cNvPr id="12" name="Group 11">
            <a:extLst>
              <a:ext uri="{FF2B5EF4-FFF2-40B4-BE49-F238E27FC236}">
                <a16:creationId xmlns:a16="http://schemas.microsoft.com/office/drawing/2014/main" id="{424EB059-11B2-FCA3-6956-45FC59A26943}"/>
              </a:ext>
            </a:extLst>
          </p:cNvPr>
          <p:cNvGrpSpPr/>
          <p:nvPr/>
        </p:nvGrpSpPr>
        <p:grpSpPr>
          <a:xfrm>
            <a:off x="664676" y="1574800"/>
            <a:ext cx="3568197" cy="5372387"/>
            <a:chOff x="182076" y="1638300"/>
            <a:chExt cx="3568197" cy="5372387"/>
          </a:xfrm>
        </p:grpSpPr>
        <p:grpSp>
          <p:nvGrpSpPr>
            <p:cNvPr id="3" name="Group 8">
              <a:extLst>
                <a:ext uri="{FF2B5EF4-FFF2-40B4-BE49-F238E27FC236}">
                  <a16:creationId xmlns:a16="http://schemas.microsoft.com/office/drawing/2014/main" id="{F3F3843E-629C-385B-A640-5B7D83702499}"/>
                </a:ext>
              </a:extLst>
            </p:cNvPr>
            <p:cNvGrpSpPr/>
            <p:nvPr/>
          </p:nvGrpSpPr>
          <p:grpSpPr>
            <a:xfrm rot="5400000">
              <a:off x="-1258042" y="3256173"/>
              <a:ext cx="5372387" cy="2136641"/>
              <a:chOff x="0" y="0"/>
              <a:chExt cx="5216920" cy="4332646"/>
            </a:xfrm>
          </p:grpSpPr>
          <p:sp>
            <p:nvSpPr>
              <p:cNvPr id="4" name="Freeform 9">
                <a:extLst>
                  <a:ext uri="{FF2B5EF4-FFF2-40B4-BE49-F238E27FC236}">
                    <a16:creationId xmlns:a16="http://schemas.microsoft.com/office/drawing/2014/main" id="{6EC5B680-8490-7228-09B7-091A4EDD83F9}"/>
                  </a:ext>
                </a:extLst>
              </p:cNvPr>
              <p:cNvSpPr/>
              <p:nvPr/>
            </p:nvSpPr>
            <p:spPr>
              <a:xfrm>
                <a:off x="-9098" y="-6509"/>
                <a:ext cx="5231251" cy="4364699"/>
              </a:xfrm>
              <a:custGeom>
                <a:avLst/>
                <a:gdLst/>
                <a:ahLst/>
                <a:cxnLst/>
                <a:rect l="l" t="t" r="r" b="b"/>
                <a:pathLst>
                  <a:path w="5231251" h="4364699">
                    <a:moveTo>
                      <a:pt x="63030" y="3771146"/>
                    </a:moveTo>
                    <a:cubicBezTo>
                      <a:pt x="63030" y="3771146"/>
                      <a:pt x="0" y="3524582"/>
                      <a:pt x="10218" y="1214762"/>
                    </a:cubicBezTo>
                    <a:cubicBezTo>
                      <a:pt x="18651" y="990971"/>
                      <a:pt x="65033" y="645332"/>
                      <a:pt x="65033" y="645332"/>
                    </a:cubicBezTo>
                    <a:cubicBezTo>
                      <a:pt x="82233" y="502466"/>
                      <a:pt x="56685" y="337866"/>
                      <a:pt x="181385" y="223925"/>
                    </a:cubicBezTo>
                    <a:cubicBezTo>
                      <a:pt x="346794" y="72788"/>
                      <a:pt x="621643" y="0"/>
                      <a:pt x="4338178" y="6965"/>
                    </a:cubicBezTo>
                    <a:lnTo>
                      <a:pt x="4338179" y="6965"/>
                    </a:lnTo>
                    <a:cubicBezTo>
                      <a:pt x="4554926" y="16819"/>
                      <a:pt x="4759241" y="36481"/>
                      <a:pt x="4893430" y="101690"/>
                    </a:cubicBezTo>
                    <a:cubicBezTo>
                      <a:pt x="5149476" y="226120"/>
                      <a:pt x="5231251" y="459160"/>
                      <a:pt x="5225763" y="704684"/>
                    </a:cubicBezTo>
                    <a:cubicBezTo>
                      <a:pt x="5225763" y="704684"/>
                      <a:pt x="5182475" y="1013073"/>
                      <a:pt x="5189909" y="1248607"/>
                    </a:cubicBezTo>
                    <a:cubicBezTo>
                      <a:pt x="5197032" y="3512947"/>
                      <a:pt x="5204188" y="3708550"/>
                      <a:pt x="5204188" y="3708550"/>
                    </a:cubicBezTo>
                    <a:cubicBezTo>
                      <a:pt x="5187507" y="3924283"/>
                      <a:pt x="5072863" y="4134894"/>
                      <a:pt x="4875994" y="4246518"/>
                    </a:cubicBezTo>
                    <a:cubicBezTo>
                      <a:pt x="4725642" y="4331767"/>
                      <a:pt x="4527611" y="4346865"/>
                      <a:pt x="3593740" y="4336123"/>
                    </a:cubicBezTo>
                    <a:lnTo>
                      <a:pt x="3593695" y="4336123"/>
                    </a:lnTo>
                    <a:cubicBezTo>
                      <a:pt x="645952" y="4330847"/>
                      <a:pt x="384604" y="4364700"/>
                      <a:pt x="254278" y="4255542"/>
                    </a:cubicBezTo>
                    <a:cubicBezTo>
                      <a:pt x="145767" y="4164657"/>
                      <a:pt x="81795" y="3971345"/>
                      <a:pt x="63030" y="3771146"/>
                    </a:cubicBezTo>
                    <a:close/>
                  </a:path>
                </a:pathLst>
              </a:custGeom>
              <a:solidFill>
                <a:srgbClr val="EEC51D"/>
              </a:solidFill>
            </p:spPr>
          </p:sp>
        </p:grpSp>
        <p:sp>
          <p:nvSpPr>
            <p:cNvPr id="5" name="TextBox 10">
              <a:extLst>
                <a:ext uri="{FF2B5EF4-FFF2-40B4-BE49-F238E27FC236}">
                  <a16:creationId xmlns:a16="http://schemas.microsoft.com/office/drawing/2014/main" id="{D1022A9A-2249-B8E6-C26F-B902B5856A7C}"/>
                </a:ext>
              </a:extLst>
            </p:cNvPr>
            <p:cNvSpPr txBox="1"/>
            <p:nvPr/>
          </p:nvSpPr>
          <p:spPr>
            <a:xfrm>
              <a:off x="399371" y="1699113"/>
              <a:ext cx="2048171" cy="1554143"/>
            </a:xfrm>
            <a:prstGeom prst="rect">
              <a:avLst/>
            </a:prstGeom>
          </p:spPr>
          <p:txBody>
            <a:bodyPr wrap="square" lIns="0" tIns="0" rIns="0" bIns="0" rtlCol="0" anchor="t">
              <a:spAutoFit/>
            </a:bodyPr>
            <a:lstStyle/>
            <a:p>
              <a:pPr algn="ctr">
                <a:lnSpc>
                  <a:spcPct val="150000"/>
                </a:lnSpc>
              </a:pPr>
              <a:r>
                <a:rPr lang="vi-VN" sz="3600" b="1" dirty="0">
                  <a:solidFill>
                    <a:srgbClr val="1D1D1B"/>
                  </a:solidFill>
                  <a:latin typeface="UTM Avo" panose="02040603050506020204" pitchFamily="18"/>
                </a:rPr>
                <a:t>KHỞI </a:t>
              </a:r>
            </a:p>
            <a:p>
              <a:pPr algn="ctr">
                <a:lnSpc>
                  <a:spcPct val="150000"/>
                </a:lnSpc>
              </a:pPr>
              <a:r>
                <a:rPr lang="vi-VN" sz="3600" b="1" dirty="0">
                  <a:solidFill>
                    <a:srgbClr val="1D1D1B"/>
                  </a:solidFill>
                  <a:latin typeface="UTM Avo" panose="02040603050506020204" pitchFamily="18"/>
                </a:rPr>
                <a:t>ĐỘNG</a:t>
              </a:r>
              <a:endParaRPr lang="en-US" sz="3600" b="1" dirty="0">
                <a:solidFill>
                  <a:srgbClr val="1D1D1B"/>
                </a:solidFill>
                <a:latin typeface="UTM Avo" panose="02040603050506020204" pitchFamily="18"/>
              </a:endParaRPr>
            </a:p>
          </p:txBody>
        </p:sp>
        <p:pic>
          <p:nvPicPr>
            <p:cNvPr id="6" name="Picture 11">
              <a:extLst>
                <a:ext uri="{FF2B5EF4-FFF2-40B4-BE49-F238E27FC236}">
                  <a16:creationId xmlns:a16="http://schemas.microsoft.com/office/drawing/2014/main" id="{9D20BAAE-799D-4299-A4FB-506311BCC4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2076" y="3983979"/>
              <a:ext cx="3568197" cy="2874021"/>
            </a:xfrm>
            <a:prstGeom prst="rect">
              <a:avLst/>
            </a:prstGeom>
          </p:spPr>
        </p:pic>
        <p:pic>
          <p:nvPicPr>
            <p:cNvPr id="8" name="Picture 14">
              <a:extLst>
                <a:ext uri="{FF2B5EF4-FFF2-40B4-BE49-F238E27FC236}">
                  <a16:creationId xmlns:a16="http://schemas.microsoft.com/office/drawing/2014/main" id="{E7A9A2BD-2F83-9AC0-B079-3903569486B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2716502" y="4338403"/>
              <a:ext cx="326997" cy="410612"/>
            </a:xfrm>
            <a:prstGeom prst="rect">
              <a:avLst/>
            </a:prstGeom>
          </p:spPr>
        </p:pic>
        <p:pic>
          <p:nvPicPr>
            <p:cNvPr id="9" name="Picture 15">
              <a:extLst>
                <a:ext uri="{FF2B5EF4-FFF2-40B4-BE49-F238E27FC236}">
                  <a16:creationId xmlns:a16="http://schemas.microsoft.com/office/drawing/2014/main" id="{99440A0D-475F-4FF2-C7C2-F445005DC6C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46010" flipH="1">
              <a:off x="3282360" y="4776483"/>
              <a:ext cx="235350" cy="295531"/>
            </a:xfrm>
            <a:prstGeom prst="rect">
              <a:avLst/>
            </a:prstGeom>
          </p:spPr>
        </p:pic>
      </p:grpSp>
      <p:pic>
        <p:nvPicPr>
          <p:cNvPr id="10" name="Picture 9" descr="Text, table&#10;&#10;Description automatically generated">
            <a:extLst>
              <a:ext uri="{FF2B5EF4-FFF2-40B4-BE49-F238E27FC236}">
                <a16:creationId xmlns:a16="http://schemas.microsoft.com/office/drawing/2014/main" id="{A86740C1-9451-672E-B053-92468CEF9B95}"/>
              </a:ext>
            </a:extLst>
          </p:cNvPr>
          <p:cNvPicPr/>
          <p:nvPr/>
        </p:nvPicPr>
        <p:blipFill rotWithShape="1">
          <a:blip r:embed="rId9">
            <a:extLst>
              <a:ext uri="{28A0092B-C50C-407E-A947-70E740481C1C}">
                <a14:useLocalDpi xmlns:a14="http://schemas.microsoft.com/office/drawing/2010/main" val="0"/>
              </a:ext>
            </a:extLst>
          </a:blip>
          <a:srcRect l="4025" t="4896" r="5157" b="2938"/>
          <a:stretch/>
        </p:blipFill>
        <p:spPr>
          <a:xfrm>
            <a:off x="4419599" y="2185138"/>
            <a:ext cx="5073191" cy="4660162"/>
          </a:xfrm>
          <a:prstGeom prst="rect">
            <a:avLst/>
          </a:prstGeom>
        </p:spPr>
      </p:pic>
      <p:sp>
        <p:nvSpPr>
          <p:cNvPr id="11" name="Rectangle 10">
            <a:extLst>
              <a:ext uri="{FF2B5EF4-FFF2-40B4-BE49-F238E27FC236}">
                <a16:creationId xmlns:a16="http://schemas.microsoft.com/office/drawing/2014/main" id="{AB4FFB93-BE61-D1E6-AAEE-BF64945AB6EA}"/>
              </a:ext>
            </a:extLst>
          </p:cNvPr>
          <p:cNvSpPr/>
          <p:nvPr/>
        </p:nvSpPr>
        <p:spPr>
          <a:xfrm>
            <a:off x="3081717" y="653889"/>
            <a:ext cx="8030784" cy="1411990"/>
          </a:xfrm>
          <a:prstGeom prst="rect">
            <a:avLst/>
          </a:prstGeom>
        </p:spPr>
        <p:txBody>
          <a:bodyPr wrap="square">
            <a:spAutoFit/>
          </a:bodyPr>
          <a:lstStyle/>
          <a:p>
            <a:pPr algn="just">
              <a:lnSpc>
                <a:spcPct val="150000"/>
              </a:lnSpc>
            </a:pPr>
            <a:r>
              <a:rPr lang="vi-VN" sz="2000" i="1" dirty="0" err="1">
                <a:solidFill>
                  <a:srgbClr val="000000"/>
                </a:solidFill>
                <a:latin typeface="UTM Avo" panose="02040603050506020204" pitchFamily="18"/>
                <a:ea typeface="Calibri" panose="020F0502020204030204" pitchFamily="34" charset="0"/>
                <a:cs typeface="Arial" panose="020B0604020202020204" pitchFamily="34" charset="0"/>
              </a:rPr>
              <a:t>G</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hép</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các</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chữ</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cái</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đứng</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liền</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nhau</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trong</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bảng</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thành</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các</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từ</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cụm</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từ</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có</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nghĩa</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nói</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về</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thống</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quê</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hương</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Ai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ghép</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được</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các</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chữ</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cái</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nhanh</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nhất</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và</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chính</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xác</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sẽ</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là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người</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chiến</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i="1" dirty="0" err="1">
                <a:solidFill>
                  <a:srgbClr val="000000"/>
                </a:solidFill>
                <a:latin typeface="UTM Avo" panose="02040603050506020204" pitchFamily="18"/>
                <a:ea typeface="Calibri" panose="020F0502020204030204" pitchFamily="34" charset="0"/>
                <a:cs typeface="Arial" panose="020B0604020202020204" pitchFamily="34" charset="0"/>
              </a:rPr>
              <a:t>thắng</a:t>
            </a:r>
            <a:r>
              <a:rPr lang="fr-FR" sz="2000" i="1" dirty="0">
                <a:solidFill>
                  <a:srgbClr val="000000"/>
                </a:solidFill>
                <a:latin typeface="UTM Avo" panose="02040603050506020204" pitchFamily="18"/>
                <a:ea typeface="Calibri" panose="020F0502020204030204" pitchFamily="34" charset="0"/>
                <a:cs typeface="Arial" panose="020B0604020202020204" pitchFamily="34" charset="0"/>
              </a:rPr>
              <a:t>. </a:t>
            </a:r>
            <a:endParaRPr lang="en-US" sz="2000" i="1" dirty="0">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174440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144E836C-E128-C971-0D1B-4D35EDA2444A}"/>
              </a:ext>
            </a:extLst>
          </p:cNvPr>
          <p:cNvPicPr>
            <a:picLocks noChangeAspect="1"/>
          </p:cNvPicPr>
          <p:nvPr/>
        </p:nvPicPr>
        <p:blipFill>
          <a:blip r:embed="rId4"/>
          <a:stretch>
            <a:fillRect/>
          </a:stretch>
        </p:blipFill>
        <p:spPr>
          <a:xfrm>
            <a:off x="8790975" y="716752"/>
            <a:ext cx="3403163" cy="1882800"/>
          </a:xfrm>
          <a:prstGeom prst="rect">
            <a:avLst/>
          </a:prstGeom>
        </p:spPr>
      </p:pic>
    </p:spTree>
    <p:extLst>
      <p:ext uri="{BB962C8B-B14F-4D97-AF65-F5344CB8AC3E}">
        <p14:creationId xmlns:p14="http://schemas.microsoft.com/office/powerpoint/2010/main" val="382095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EFE-CC67-5B0D-FA16-C5B3067412A9}"/>
              </a:ext>
            </a:extLst>
          </p:cNvPr>
          <p:cNvSpPr txBox="1"/>
          <p:nvPr/>
        </p:nvSpPr>
        <p:spPr>
          <a:xfrm>
            <a:off x="644513" y="1539451"/>
            <a:ext cx="4055919" cy="430887"/>
          </a:xfrm>
          <a:prstGeom prst="rect">
            <a:avLst/>
          </a:prstGeom>
          <a:noFill/>
        </p:spPr>
        <p:txBody>
          <a:bodyPr wrap="none" rtlCol="0">
            <a:spAutoFit/>
          </a:bodyPr>
          <a:lstStyle/>
          <a:p>
            <a:r>
              <a:rPr lang="vi-VN" sz="2200" b="1" dirty="0">
                <a:latin typeface="UTM Avo" panose="02040603050506020204" pitchFamily="18"/>
              </a:rPr>
              <a:t>1. Truyền thống quê hương</a:t>
            </a:r>
            <a:endParaRPr lang="en-US" sz="2200" b="1" dirty="0">
              <a:latin typeface="UTM Avo" panose="02040603050506020204" pitchFamily="18"/>
            </a:endParaRPr>
          </a:p>
        </p:txBody>
      </p:sp>
      <p:sp>
        <p:nvSpPr>
          <p:cNvPr id="3" name="Rectangle 2">
            <a:extLst>
              <a:ext uri="{FF2B5EF4-FFF2-40B4-BE49-F238E27FC236}">
                <a16:creationId xmlns:a16="http://schemas.microsoft.com/office/drawing/2014/main" id="{95747A59-40D1-6286-5FC6-6897975BEF28}"/>
              </a:ext>
            </a:extLst>
          </p:cNvPr>
          <p:cNvSpPr/>
          <p:nvPr/>
        </p:nvSpPr>
        <p:spPr>
          <a:xfrm>
            <a:off x="644513" y="1957638"/>
            <a:ext cx="10769600" cy="494110"/>
          </a:xfrm>
          <a:prstGeom prst="rect">
            <a:avLst/>
          </a:prstGeom>
        </p:spPr>
        <p:txBody>
          <a:bodyPr wrap="square">
            <a:spAutoFit/>
          </a:bodyPr>
          <a:lstStyle/>
          <a:p>
            <a:pPr marL="381019" indent="-381019" algn="just">
              <a:lnSpc>
                <a:spcPct val="150000"/>
              </a:lnSpc>
              <a:buFont typeface="Wingdings" panose="05000000000000000000" pitchFamily="2" charset="2"/>
              <a:buChar char="Ø"/>
            </a:pP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HS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thảo</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luận</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theo</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cặp</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đôi</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quan</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sát</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Hình</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1- 6 SGK tr 5, 6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và</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trả</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lời</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câu</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000" b="1" dirty="0" err="1">
                <a:solidFill>
                  <a:srgbClr val="C00000"/>
                </a:solidFill>
                <a:latin typeface="UTM Avo" panose="02040603050506020204" pitchFamily="18"/>
                <a:ea typeface="Calibri" panose="020F0502020204030204" pitchFamily="34" charset="0"/>
                <a:cs typeface="Arial" panose="020B0604020202020204" pitchFamily="34" charset="0"/>
              </a:rPr>
              <a:t>hỏi</a:t>
            </a:r>
            <a:r>
              <a:rPr lang="fr-FR" sz="2000" b="1" dirty="0">
                <a:solidFill>
                  <a:srgbClr val="C00000"/>
                </a:solidFill>
                <a:latin typeface="UTM Avo" panose="02040603050506020204" pitchFamily="18"/>
                <a:ea typeface="Calibri" panose="020F0502020204030204" pitchFamily="34" charset="0"/>
                <a:cs typeface="Arial" panose="020B0604020202020204" pitchFamily="34" charset="0"/>
              </a:rPr>
              <a:t>: </a:t>
            </a:r>
            <a:endParaRPr lang="en-US" sz="2000" b="1" dirty="0">
              <a:solidFill>
                <a:srgbClr val="C00000"/>
              </a:solidFill>
              <a:latin typeface="UTM Avo" panose="02040603050506020204" pitchFamily="18"/>
              <a:cs typeface="Arial" panose="020B0604020202020204" pitchFamily="34" charset="0"/>
            </a:endParaRPr>
          </a:p>
        </p:txBody>
      </p:sp>
      <p:pic>
        <p:nvPicPr>
          <p:cNvPr id="4" name="Picture 3">
            <a:extLst>
              <a:ext uri="{FF2B5EF4-FFF2-40B4-BE49-F238E27FC236}">
                <a16:creationId xmlns:a16="http://schemas.microsoft.com/office/drawing/2014/main" id="{DE48C6BD-A808-74A0-15F6-0950E0EBE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6201" y="2603501"/>
            <a:ext cx="5495542" cy="3276600"/>
          </a:xfrm>
          <a:prstGeom prst="rect">
            <a:avLst/>
          </a:prstGeom>
        </p:spPr>
      </p:pic>
      <p:sp>
        <p:nvSpPr>
          <p:cNvPr id="5" name="Rectangle 4">
            <a:extLst>
              <a:ext uri="{FF2B5EF4-FFF2-40B4-BE49-F238E27FC236}">
                <a16:creationId xmlns:a16="http://schemas.microsoft.com/office/drawing/2014/main" id="{0242A5CE-D003-9A3B-6C91-83955B2E1B3C}"/>
              </a:ext>
            </a:extLst>
          </p:cNvPr>
          <p:cNvSpPr/>
          <p:nvPr/>
        </p:nvSpPr>
        <p:spPr>
          <a:xfrm>
            <a:off x="723477" y="2571772"/>
            <a:ext cx="5574506" cy="3361177"/>
          </a:xfrm>
          <a:prstGeom prst="rect">
            <a:avLst/>
          </a:prstGeom>
        </p:spPr>
        <p:txBody>
          <a:bodyPr wrap="square">
            <a:spAutoFit/>
          </a:bodyPr>
          <a:lstStyle/>
          <a:p>
            <a:pPr algn="just">
              <a:lnSpc>
                <a:spcPct val="150000"/>
              </a:lnSpc>
              <a:spcBef>
                <a:spcPts val="200"/>
              </a:spcBef>
              <a:spcAft>
                <a:spcPts val="200"/>
              </a:spcAft>
            </a:pP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a. Theo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em</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những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thống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tốt</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đẹp</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nào</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được</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thể</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hiện</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trong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các</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hình</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ảnh</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trên</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endParaRPr lang="en-US" sz="2000" dirty="0">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b.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Quê</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hương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em</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có</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những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thống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tốt</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đẹp</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nào</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Em</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hãy</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giới</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thiệu</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về</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những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thống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đó</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a:t>
            </a:r>
            <a:endParaRPr lang="en-US" sz="2000" dirty="0">
              <a:latin typeface="UTM Avo" panose="02040603050506020204" pitchFamily="18"/>
              <a:ea typeface="Calibri" panose="020F0502020204030204" pitchFamily="34" charset="0"/>
              <a:cs typeface="Arial" panose="020B0604020202020204" pitchFamily="34" charset="0"/>
            </a:endParaRPr>
          </a:p>
          <a:p>
            <a:pPr algn="just">
              <a:lnSpc>
                <a:spcPct val="150000"/>
              </a:lnSpc>
              <a:spcBef>
                <a:spcPts val="200"/>
              </a:spcBef>
              <a:spcAft>
                <a:spcPts val="200"/>
              </a:spcAft>
            </a:pP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c.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Em</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hiểu</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thế</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nào</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là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thống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tốt</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đẹp</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của</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quê</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000" dirty="0" err="1">
                <a:solidFill>
                  <a:srgbClr val="000000"/>
                </a:solidFill>
                <a:latin typeface="UTM Avo" panose="02040603050506020204" pitchFamily="18"/>
                <a:ea typeface="Calibri" panose="020F0502020204030204" pitchFamily="34" charset="0"/>
                <a:cs typeface="Arial" panose="020B0604020202020204" pitchFamily="34" charset="0"/>
              </a:rPr>
              <a:t>hương</a:t>
            </a:r>
            <a:r>
              <a:rPr lang="fr-FR" sz="2000" dirty="0">
                <a:solidFill>
                  <a:srgbClr val="000000"/>
                </a:solidFill>
                <a:latin typeface="UTM Avo" panose="02040603050506020204" pitchFamily="18"/>
                <a:ea typeface="Calibri" panose="020F0502020204030204" pitchFamily="34" charset="0"/>
                <a:cs typeface="Arial" panose="020B0604020202020204" pitchFamily="34" charset="0"/>
              </a:rPr>
              <a:t>. </a:t>
            </a:r>
            <a:endParaRPr lang="en-US" sz="2000" dirty="0">
              <a:latin typeface="UTM Avo" panose="02040603050506020204" pitchFamily="18"/>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687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p:cTn id="3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449BF9-7EC5-8F01-E908-64AE00E75C33}"/>
              </a:ext>
            </a:extLst>
          </p:cNvPr>
          <p:cNvSpPr txBox="1"/>
          <p:nvPr/>
        </p:nvSpPr>
        <p:spPr>
          <a:xfrm>
            <a:off x="689591" y="1607021"/>
            <a:ext cx="4232249" cy="446276"/>
          </a:xfrm>
          <a:prstGeom prst="rect">
            <a:avLst/>
          </a:prstGeom>
          <a:noFill/>
        </p:spPr>
        <p:txBody>
          <a:bodyPr wrap="none" rtlCol="0">
            <a:spAutoFit/>
          </a:bodyPr>
          <a:lstStyle/>
          <a:p>
            <a:r>
              <a:rPr lang="vi-VN" sz="2300" b="1" dirty="0">
                <a:latin typeface="UTM Avo" panose="02040603050506020204" pitchFamily="18"/>
              </a:rPr>
              <a:t>1. Truyền thống quê hương</a:t>
            </a:r>
            <a:endParaRPr lang="en-US" sz="2300" b="1" dirty="0">
              <a:latin typeface="UTM Avo" panose="02040603050506020204" pitchFamily="18"/>
            </a:endParaRPr>
          </a:p>
        </p:txBody>
      </p:sp>
      <p:pic>
        <p:nvPicPr>
          <p:cNvPr id="3" name="Picture 2">
            <a:extLst>
              <a:ext uri="{FF2B5EF4-FFF2-40B4-BE49-F238E27FC236}">
                <a16:creationId xmlns:a16="http://schemas.microsoft.com/office/drawing/2014/main" id="{0DFBECFC-2C32-EBAC-AE3B-8A4966003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14" y="2011604"/>
            <a:ext cx="3143187" cy="2320872"/>
          </a:xfrm>
          <a:prstGeom prst="rect">
            <a:avLst/>
          </a:prstGeom>
        </p:spPr>
      </p:pic>
      <p:pic>
        <p:nvPicPr>
          <p:cNvPr id="4" name="Picture 3">
            <a:extLst>
              <a:ext uri="{FF2B5EF4-FFF2-40B4-BE49-F238E27FC236}">
                <a16:creationId xmlns:a16="http://schemas.microsoft.com/office/drawing/2014/main" id="{0296AB6F-DDE6-03BE-7E5B-0AE2A7F20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91" y="4345774"/>
            <a:ext cx="2815610" cy="2512226"/>
          </a:xfrm>
          <a:prstGeom prst="rect">
            <a:avLst/>
          </a:prstGeom>
        </p:spPr>
      </p:pic>
      <p:sp>
        <p:nvSpPr>
          <p:cNvPr id="5" name="Rectangle 4">
            <a:extLst>
              <a:ext uri="{FF2B5EF4-FFF2-40B4-BE49-F238E27FC236}">
                <a16:creationId xmlns:a16="http://schemas.microsoft.com/office/drawing/2014/main" id="{90D3C9A3-23F6-6F52-6DCC-D0CB0B97682A}"/>
              </a:ext>
            </a:extLst>
          </p:cNvPr>
          <p:cNvSpPr/>
          <p:nvPr/>
        </p:nvSpPr>
        <p:spPr>
          <a:xfrm>
            <a:off x="3581401" y="2066595"/>
            <a:ext cx="8437604" cy="2051716"/>
          </a:xfrm>
          <a:prstGeom prst="rect">
            <a:avLst/>
          </a:prstGeom>
        </p:spPr>
        <p:txBody>
          <a:bodyPr wrap="square">
            <a:spAutoFit/>
          </a:bodyPr>
          <a:lstStyle/>
          <a:p>
            <a:pPr algn="just">
              <a:lnSpc>
                <a:spcPct val="150000"/>
              </a:lnSpc>
              <a:spcBef>
                <a:spcPts val="200"/>
              </a:spcBef>
              <a:spcAft>
                <a:spcPts val="200"/>
              </a:spcAft>
            </a:pP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Hình</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1 (Hai </a:t>
            </a: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Bà</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Trưng</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cưỡi</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voi</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dựng</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cờ</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khởi</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b="1" dirty="0" err="1">
                <a:solidFill>
                  <a:srgbClr val="C00000"/>
                </a:solidFill>
                <a:latin typeface="UTM Avo" panose="02040603050506020204" pitchFamily="18"/>
                <a:ea typeface="Calibri" panose="020F0502020204030204" pitchFamily="34" charset="0"/>
                <a:cs typeface="Arial" panose="020B0604020202020204" pitchFamily="34" charset="0"/>
              </a:rPr>
              <a:t>nghĩa</a:t>
            </a:r>
            <a:r>
              <a:rPr lang="fr-FR" sz="2200" b="1" dirty="0">
                <a:solidFill>
                  <a:srgbClr val="C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truyền</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thống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yêu</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nước</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chống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ách</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đô</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hộ</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bảo</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vệ</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nhân</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dân</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khôi</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phục</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lại</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nền</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độc</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lập</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tự</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chủ</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đã</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được</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thiết</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lập</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từ</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thời</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Hùng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Vương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dựng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nước</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a:t>
            </a:r>
            <a:endParaRPr lang="en-US" sz="2200" dirty="0">
              <a:latin typeface="UTM Avo" panose="02040603050506020204" pitchFamily="18"/>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C0D1FC0-5087-629D-AC54-2BD9A5579D02}"/>
              </a:ext>
            </a:extLst>
          </p:cNvPr>
          <p:cNvSpPr/>
          <p:nvPr/>
        </p:nvSpPr>
        <p:spPr>
          <a:xfrm>
            <a:off x="3581401" y="4829945"/>
            <a:ext cx="8315035" cy="1543884"/>
          </a:xfrm>
          <a:prstGeom prst="rect">
            <a:avLst/>
          </a:prstGeom>
        </p:spPr>
        <p:txBody>
          <a:bodyPr wrap="square">
            <a:spAutoFit/>
          </a:bodyPr>
          <a:lstStyle/>
          <a:p>
            <a:pPr algn="just">
              <a:lnSpc>
                <a:spcPct val="150000"/>
              </a:lnSpc>
              <a:spcBef>
                <a:spcPts val="200"/>
              </a:spcBef>
              <a:spcAft>
                <a:spcPts val="200"/>
              </a:spcAft>
            </a:pPr>
            <a:r>
              <a:rPr lang="vi-VN" sz="2200" b="1" dirty="0">
                <a:solidFill>
                  <a:srgbClr val="C00000"/>
                </a:solidFill>
                <a:latin typeface="UTM Avo" panose="02040603050506020204" pitchFamily="18"/>
                <a:ea typeface="Calibri" panose="020F0502020204030204" pitchFamily="34" charset="0"/>
                <a:cs typeface="Arial" panose="020B0604020202020204" pitchFamily="34" charset="0"/>
              </a:rPr>
              <a:t>Hình 2 (Nồi cháo yêu thương):</a:t>
            </a:r>
            <a:r>
              <a:rPr lang="vi-VN" sz="2200" b="1" dirty="0">
                <a:solidFill>
                  <a:srgbClr val="FF0000"/>
                </a:solidFill>
                <a:latin typeface="UTM Avo" panose="02040603050506020204" pitchFamily="18"/>
                <a:ea typeface="Calibri" panose="020F0502020204030204" pitchFamily="34" charset="0"/>
                <a:cs typeface="Arial" panose="020B0604020202020204" pitchFamily="34" charset="0"/>
              </a:rPr>
              <a:t> </a:t>
            </a:r>
            <a:r>
              <a:rPr lang="vi-VN" sz="2200" dirty="0">
                <a:solidFill>
                  <a:srgbClr val="000000"/>
                </a:solidFill>
                <a:latin typeface="UTM Avo" panose="02040603050506020204" pitchFamily="18"/>
                <a:ea typeface="Calibri" panose="020F0502020204030204" pitchFamily="34" charset="0"/>
                <a:cs typeface="Arial" panose="020B0604020202020204" pitchFamily="34" charset="0"/>
              </a:rPr>
              <a:t>truyền thống tương thân tương ái, nhường cơm sẻ áo, giúp đỡ, hỗ trợ những suất ăn tới người nghèo, người có hoàn cảnh khó khăn,….</a:t>
            </a:r>
            <a:endParaRPr lang="en-US" sz="2200" dirty="0">
              <a:latin typeface="UTM Avo" panose="02040603050506020204" pitchFamily="18"/>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065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449BF9-7EC5-8F01-E908-64AE00E75C33}"/>
              </a:ext>
            </a:extLst>
          </p:cNvPr>
          <p:cNvSpPr txBox="1"/>
          <p:nvPr/>
        </p:nvSpPr>
        <p:spPr>
          <a:xfrm>
            <a:off x="689591" y="1607021"/>
            <a:ext cx="4055919" cy="430887"/>
          </a:xfrm>
          <a:prstGeom prst="rect">
            <a:avLst/>
          </a:prstGeom>
          <a:noFill/>
        </p:spPr>
        <p:txBody>
          <a:bodyPr wrap="none" rtlCol="0">
            <a:spAutoFit/>
          </a:bodyPr>
          <a:lstStyle/>
          <a:p>
            <a:r>
              <a:rPr lang="vi-VN" sz="2200" b="1" dirty="0">
                <a:latin typeface="UTM Avo" panose="02040603050506020204" pitchFamily="18"/>
              </a:rPr>
              <a:t>1. Truyền thống quê hương</a:t>
            </a:r>
            <a:endParaRPr lang="en-US" sz="2200" b="1" dirty="0">
              <a:latin typeface="UTM Avo" panose="02040603050506020204" pitchFamily="18"/>
            </a:endParaRPr>
          </a:p>
        </p:txBody>
      </p:sp>
      <p:pic>
        <p:nvPicPr>
          <p:cNvPr id="7" name="Picture 6">
            <a:extLst>
              <a:ext uri="{FF2B5EF4-FFF2-40B4-BE49-F238E27FC236}">
                <a16:creationId xmlns:a16="http://schemas.microsoft.com/office/drawing/2014/main" id="{04C19677-E224-D41D-5C3B-30B4E3BB0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463" y="1944531"/>
            <a:ext cx="2926003" cy="2595453"/>
          </a:xfrm>
          <a:prstGeom prst="rect">
            <a:avLst/>
          </a:prstGeom>
        </p:spPr>
      </p:pic>
      <p:pic>
        <p:nvPicPr>
          <p:cNvPr id="8" name="Picture 7">
            <a:extLst>
              <a:ext uri="{FF2B5EF4-FFF2-40B4-BE49-F238E27FC236}">
                <a16:creationId xmlns:a16="http://schemas.microsoft.com/office/drawing/2014/main" id="{3C31A0B7-DE0A-EC22-400B-2E6FB2174B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050" y="4186819"/>
            <a:ext cx="3217749" cy="2562708"/>
          </a:xfrm>
          <a:prstGeom prst="rect">
            <a:avLst/>
          </a:prstGeom>
        </p:spPr>
      </p:pic>
      <p:sp>
        <p:nvSpPr>
          <p:cNvPr id="9" name="Rectangle 8">
            <a:extLst>
              <a:ext uri="{FF2B5EF4-FFF2-40B4-BE49-F238E27FC236}">
                <a16:creationId xmlns:a16="http://schemas.microsoft.com/office/drawing/2014/main" id="{5AF8A927-DF01-A02A-870D-0BAB67A17EFF}"/>
              </a:ext>
            </a:extLst>
          </p:cNvPr>
          <p:cNvSpPr/>
          <p:nvPr/>
        </p:nvSpPr>
        <p:spPr>
          <a:xfrm>
            <a:off x="4245729" y="2483993"/>
            <a:ext cx="7207362" cy="1036053"/>
          </a:xfrm>
          <a:prstGeom prst="rect">
            <a:avLst/>
          </a:prstGeom>
        </p:spPr>
        <p:txBody>
          <a:bodyPr wrap="square">
            <a:spAutoFit/>
          </a:bodyPr>
          <a:lstStyle/>
          <a:p>
            <a:pPr algn="just">
              <a:lnSpc>
                <a:spcPct val="150000"/>
              </a:lnSpc>
              <a:spcBef>
                <a:spcPts val="200"/>
              </a:spcBef>
              <a:spcAft>
                <a:spcPts val="200"/>
              </a:spcAft>
            </a:pPr>
            <a:r>
              <a:rPr lang="vi-VN" sz="2200" b="1" dirty="0">
                <a:solidFill>
                  <a:srgbClr val="C00000"/>
                </a:solidFill>
                <a:latin typeface="UTM Avo" panose="02040603050506020204" pitchFamily="18"/>
                <a:ea typeface="Calibri" panose="020F0502020204030204" pitchFamily="34" charset="0"/>
                <a:cs typeface="Arial" panose="020B0604020202020204" pitchFamily="34" charset="0"/>
              </a:rPr>
              <a:t>Hình 3 (Nông dân gặt lúa): </a:t>
            </a:r>
            <a:r>
              <a:rPr lang="vi-VN" sz="2200" dirty="0">
                <a:latin typeface="UTM Avo" panose="02040603050506020204" pitchFamily="18"/>
                <a:ea typeface="Calibri" panose="020F0502020204030204" pitchFamily="34" charset="0"/>
                <a:cs typeface="Arial" panose="020B0604020202020204" pitchFamily="34" charset="0"/>
              </a:rPr>
              <a:t>truyền thống lao động chăm chỉ, cần cù, chịu thương chịu khó. </a:t>
            </a:r>
            <a:endParaRPr lang="en-US" sz="2200" dirty="0">
              <a:latin typeface="UTM Avo" panose="02040603050506020204" pitchFamily="18"/>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D4F47F7-BA1A-1DF2-9A63-24DD733451B9}"/>
              </a:ext>
            </a:extLst>
          </p:cNvPr>
          <p:cNvSpPr/>
          <p:nvPr/>
        </p:nvSpPr>
        <p:spPr>
          <a:xfrm>
            <a:off x="4245729" y="4331478"/>
            <a:ext cx="7031871" cy="2051716"/>
          </a:xfrm>
          <a:prstGeom prst="rect">
            <a:avLst/>
          </a:prstGeom>
        </p:spPr>
        <p:txBody>
          <a:bodyPr wrap="square">
            <a:spAutoFit/>
          </a:bodyPr>
          <a:lstStyle/>
          <a:p>
            <a:pPr algn="just">
              <a:lnSpc>
                <a:spcPct val="150000"/>
              </a:lnSpc>
              <a:spcBef>
                <a:spcPts val="200"/>
              </a:spcBef>
              <a:spcAft>
                <a:spcPts val="200"/>
              </a:spcAft>
            </a:pPr>
            <a:r>
              <a:rPr lang="vi-VN" sz="2200" b="1" dirty="0">
                <a:solidFill>
                  <a:srgbClr val="C00000"/>
                </a:solidFill>
                <a:latin typeface="UTM Avo" panose="02040603050506020204" pitchFamily="18"/>
                <a:ea typeface="Calibri" panose="020F0502020204030204" pitchFamily="34" charset="0"/>
                <a:cs typeface="Arial" panose="020B0604020202020204" pitchFamily="34" charset="0"/>
              </a:rPr>
              <a:t>Hình 4 (Học sinh tặng hoa thầy, cô giáo): </a:t>
            </a:r>
            <a:r>
              <a:rPr lang="vi-VN" sz="2200" dirty="0">
                <a:latin typeface="UTM Avo" panose="02040603050506020204" pitchFamily="18"/>
                <a:ea typeface="Calibri" panose="020F0502020204030204" pitchFamily="34" charset="0"/>
                <a:cs typeface="Arial" panose="020B0604020202020204" pitchFamily="34" charset="0"/>
              </a:rPr>
              <a:t>truyền thống tôn sư trọng đạo, tri ân thầy cô giáo nhân các ngày lễ kỉ niệm như 20/11, 8/3, 20/10, ngày khai giảng, ngày bế giảng,…</a:t>
            </a:r>
            <a:endParaRPr lang="en-US" sz="2200" dirty="0">
              <a:latin typeface="UTM Avo" panose="02040603050506020204" pitchFamily="18"/>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21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449BF9-7EC5-8F01-E908-64AE00E75C33}"/>
              </a:ext>
            </a:extLst>
          </p:cNvPr>
          <p:cNvSpPr txBox="1"/>
          <p:nvPr/>
        </p:nvSpPr>
        <p:spPr>
          <a:xfrm>
            <a:off x="647076" y="1643357"/>
            <a:ext cx="4055919" cy="430887"/>
          </a:xfrm>
          <a:prstGeom prst="rect">
            <a:avLst/>
          </a:prstGeom>
          <a:noFill/>
        </p:spPr>
        <p:txBody>
          <a:bodyPr wrap="none" rtlCol="0">
            <a:spAutoFit/>
          </a:bodyPr>
          <a:lstStyle/>
          <a:p>
            <a:r>
              <a:rPr lang="vi-VN" sz="2200" b="1" dirty="0">
                <a:latin typeface="UTM Avo" panose="02040603050506020204" pitchFamily="18"/>
              </a:rPr>
              <a:t>1. Truyền thống quê hương</a:t>
            </a:r>
            <a:endParaRPr lang="en-US" sz="2200" b="1" dirty="0">
              <a:latin typeface="UTM Avo" panose="02040603050506020204" pitchFamily="18"/>
            </a:endParaRPr>
          </a:p>
        </p:txBody>
      </p:sp>
      <p:pic>
        <p:nvPicPr>
          <p:cNvPr id="3" name="Picture 2">
            <a:extLst>
              <a:ext uri="{FF2B5EF4-FFF2-40B4-BE49-F238E27FC236}">
                <a16:creationId xmlns:a16="http://schemas.microsoft.com/office/drawing/2014/main" id="{81B89E21-75D4-0D5F-84EA-2B8E10CA6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04" y="2201095"/>
            <a:ext cx="3342321" cy="2197320"/>
          </a:xfrm>
          <a:prstGeom prst="rect">
            <a:avLst/>
          </a:prstGeom>
        </p:spPr>
      </p:pic>
      <p:pic>
        <p:nvPicPr>
          <p:cNvPr id="4" name="Picture 3">
            <a:extLst>
              <a:ext uri="{FF2B5EF4-FFF2-40B4-BE49-F238E27FC236}">
                <a16:creationId xmlns:a16="http://schemas.microsoft.com/office/drawing/2014/main" id="{12D65F51-2D23-C80F-2E0B-1081A2A2D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076" y="4398415"/>
            <a:ext cx="3164349" cy="2365050"/>
          </a:xfrm>
          <a:prstGeom prst="rect">
            <a:avLst/>
          </a:prstGeom>
        </p:spPr>
      </p:pic>
      <p:sp>
        <p:nvSpPr>
          <p:cNvPr id="5" name="Rectangle 4">
            <a:extLst>
              <a:ext uri="{FF2B5EF4-FFF2-40B4-BE49-F238E27FC236}">
                <a16:creationId xmlns:a16="http://schemas.microsoft.com/office/drawing/2014/main" id="{2F27C75C-E963-2F5C-154A-1FD6C25A50B3}"/>
              </a:ext>
            </a:extLst>
          </p:cNvPr>
          <p:cNvSpPr/>
          <p:nvPr/>
        </p:nvSpPr>
        <p:spPr>
          <a:xfrm>
            <a:off x="3811425" y="2215762"/>
            <a:ext cx="7734030" cy="1543884"/>
          </a:xfrm>
          <a:prstGeom prst="rect">
            <a:avLst/>
          </a:prstGeom>
        </p:spPr>
        <p:txBody>
          <a:bodyPr wrap="square">
            <a:spAutoFit/>
          </a:bodyPr>
          <a:lstStyle/>
          <a:p>
            <a:pPr algn="just">
              <a:lnSpc>
                <a:spcPct val="150000"/>
              </a:lnSpc>
              <a:spcBef>
                <a:spcPts val="200"/>
              </a:spcBef>
              <a:spcAft>
                <a:spcPts val="200"/>
              </a:spcAft>
            </a:pPr>
            <a:r>
              <a:rPr lang="vi-VN" sz="2200" b="1" dirty="0">
                <a:solidFill>
                  <a:srgbClr val="C00000"/>
                </a:solidFill>
                <a:latin typeface="UTM Avo" panose="02040603050506020204" pitchFamily="18"/>
                <a:ea typeface="Calibri" panose="020F0502020204030204" pitchFamily="34" charset="0"/>
                <a:cs typeface="Arial" panose="020B0604020202020204" pitchFamily="34" charset="0"/>
              </a:rPr>
              <a:t>Hình 5 (Múa rối nước): </a:t>
            </a:r>
            <a:r>
              <a:rPr lang="vi-VN" sz="2200" dirty="0">
                <a:latin typeface="UTM Avo" panose="02040603050506020204" pitchFamily="18"/>
                <a:ea typeface="Calibri" panose="020F0502020204030204" pitchFamily="34" charset="0"/>
                <a:cs typeface="Arial" panose="020B0604020202020204" pitchFamily="34" charset="0"/>
              </a:rPr>
              <a:t>Loại hình nghệ thuật sân khấu dân gian truyền thống độc đáo, ra đời từ nền văn hóa lúa nước. </a:t>
            </a:r>
            <a:endParaRPr lang="en-US" sz="2200" dirty="0">
              <a:latin typeface="UTM Avo" panose="02040603050506020204" pitchFamily="18"/>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2155124-686A-297C-5F71-6D6D70504FDE}"/>
              </a:ext>
            </a:extLst>
          </p:cNvPr>
          <p:cNvSpPr/>
          <p:nvPr/>
        </p:nvSpPr>
        <p:spPr>
          <a:xfrm>
            <a:off x="3811424" y="4413082"/>
            <a:ext cx="7733499" cy="2051716"/>
          </a:xfrm>
          <a:prstGeom prst="rect">
            <a:avLst/>
          </a:prstGeom>
        </p:spPr>
        <p:txBody>
          <a:bodyPr wrap="square">
            <a:spAutoFit/>
          </a:bodyPr>
          <a:lstStyle/>
          <a:p>
            <a:pPr algn="just">
              <a:lnSpc>
                <a:spcPct val="150000"/>
              </a:lnSpc>
              <a:spcBef>
                <a:spcPts val="200"/>
              </a:spcBef>
              <a:spcAft>
                <a:spcPts val="200"/>
              </a:spcAft>
            </a:pPr>
            <a:r>
              <a:rPr lang="vi-VN" sz="2200" b="1" dirty="0">
                <a:solidFill>
                  <a:srgbClr val="C00000"/>
                </a:solidFill>
                <a:latin typeface="UTM Avo" panose="02040603050506020204" pitchFamily="18"/>
                <a:ea typeface="Calibri" panose="020F0502020204030204" pitchFamily="34" charset="0"/>
                <a:cs typeface="Arial" panose="020B0604020202020204" pitchFamily="34" charset="0"/>
              </a:rPr>
              <a:t>Hình 6 (Biểu diễn đờn ca tài tử): </a:t>
            </a:r>
            <a:r>
              <a:rPr lang="vi-VN" sz="2200" dirty="0">
                <a:latin typeface="UTM Avo" panose="02040603050506020204" pitchFamily="18"/>
                <a:ea typeface="Calibri" panose="020F0502020204030204" pitchFamily="34" charset="0"/>
                <a:cs typeface="Arial" panose="020B0604020202020204" pitchFamily="34" charset="0"/>
              </a:rPr>
              <a:t>Loại hình nghệ thuật dân gian đặc trưng của vùng Nam Bộ, do những người bình dân, thanh niên nam nữ nông thôn Nam Bộ hát ca sau những giờ lao động. </a:t>
            </a:r>
            <a:endParaRPr lang="en-US" sz="2200" dirty="0">
              <a:latin typeface="UTM Avo" panose="02040603050506020204" pitchFamily="18"/>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683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449BF9-7EC5-8F01-E908-64AE00E75C33}"/>
              </a:ext>
            </a:extLst>
          </p:cNvPr>
          <p:cNvSpPr txBox="1"/>
          <p:nvPr/>
        </p:nvSpPr>
        <p:spPr>
          <a:xfrm>
            <a:off x="610394" y="1579857"/>
            <a:ext cx="4055919" cy="430887"/>
          </a:xfrm>
          <a:prstGeom prst="rect">
            <a:avLst/>
          </a:prstGeom>
          <a:noFill/>
        </p:spPr>
        <p:txBody>
          <a:bodyPr wrap="none" rtlCol="0">
            <a:spAutoFit/>
          </a:bodyPr>
          <a:lstStyle/>
          <a:p>
            <a:r>
              <a:rPr lang="vi-VN" sz="2200" b="1" dirty="0">
                <a:latin typeface="UTM Avo" panose="02040603050506020204" pitchFamily="18"/>
              </a:rPr>
              <a:t>1. Truyền thống quê hương</a:t>
            </a:r>
            <a:endParaRPr lang="en-US" sz="2200" b="1" dirty="0">
              <a:latin typeface="UTM Avo" panose="02040603050506020204" pitchFamily="18"/>
            </a:endParaRPr>
          </a:p>
        </p:txBody>
      </p:sp>
      <p:sp>
        <p:nvSpPr>
          <p:cNvPr id="7" name="Rectangle 6">
            <a:extLst>
              <a:ext uri="{FF2B5EF4-FFF2-40B4-BE49-F238E27FC236}">
                <a16:creationId xmlns:a16="http://schemas.microsoft.com/office/drawing/2014/main" id="{197C000C-1812-1745-2F36-B74DC9D3C2F8}"/>
              </a:ext>
            </a:extLst>
          </p:cNvPr>
          <p:cNvSpPr/>
          <p:nvPr/>
        </p:nvSpPr>
        <p:spPr>
          <a:xfrm>
            <a:off x="610394" y="1873001"/>
            <a:ext cx="10769600" cy="534249"/>
          </a:xfrm>
          <a:prstGeom prst="rect">
            <a:avLst/>
          </a:prstGeom>
        </p:spPr>
        <p:txBody>
          <a:bodyPr wrap="square">
            <a:spAutoFit/>
          </a:bodyPr>
          <a:lstStyle/>
          <a:p>
            <a:pPr marL="381019" indent="-381019" algn="just">
              <a:lnSpc>
                <a:spcPct val="150000"/>
              </a:lnSpc>
              <a:buFont typeface="Wingdings" panose="05000000000000000000" pitchFamily="2" charset="2"/>
              <a:buChar char="Ø"/>
            </a:pPr>
            <a:r>
              <a:rPr lang="vi-VN" sz="2200" b="1" dirty="0">
                <a:solidFill>
                  <a:srgbClr val="C00000"/>
                </a:solidFill>
                <a:latin typeface="UTM Avo" panose="02040603050506020204" pitchFamily="18"/>
                <a:ea typeface="Calibri" panose="020F0502020204030204" pitchFamily="34" charset="0"/>
                <a:cs typeface="Arial" panose="020B0604020202020204" pitchFamily="34" charset="0"/>
              </a:rPr>
              <a:t>Những truyền thống tốt đẹp của quê hương:</a:t>
            </a:r>
            <a:endParaRPr lang="en-US" sz="2200" b="1" dirty="0">
              <a:solidFill>
                <a:srgbClr val="C00000"/>
              </a:solidFill>
              <a:latin typeface="UTM Avo" panose="02040603050506020204" pitchFamily="18"/>
              <a:cs typeface="Arial" panose="020B0604020202020204" pitchFamily="34" charset="0"/>
            </a:endParaRPr>
          </a:p>
        </p:txBody>
      </p:sp>
      <p:pic>
        <p:nvPicPr>
          <p:cNvPr id="8" name="Picture 7" descr="Tỉnh táo để lòng yêu nước không bị lợi dụng">
            <a:extLst>
              <a:ext uri="{FF2B5EF4-FFF2-40B4-BE49-F238E27FC236}">
                <a16:creationId xmlns:a16="http://schemas.microsoft.com/office/drawing/2014/main" id="{3CCF7C3C-6A24-BF9D-C164-4149B87077E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227076" y="2506041"/>
            <a:ext cx="4523440" cy="3140399"/>
          </a:xfrm>
          <a:prstGeom prst="rect">
            <a:avLst/>
          </a:prstGeom>
          <a:noFill/>
          <a:ln>
            <a:noFill/>
          </a:ln>
        </p:spPr>
      </p:pic>
      <p:sp>
        <p:nvSpPr>
          <p:cNvPr id="9" name="Rectangle 8">
            <a:extLst>
              <a:ext uri="{FF2B5EF4-FFF2-40B4-BE49-F238E27FC236}">
                <a16:creationId xmlns:a16="http://schemas.microsoft.com/office/drawing/2014/main" id="{B43934FA-C164-2412-AB46-3687C6744939}"/>
              </a:ext>
            </a:extLst>
          </p:cNvPr>
          <p:cNvSpPr/>
          <p:nvPr/>
        </p:nvSpPr>
        <p:spPr>
          <a:xfrm>
            <a:off x="1035800" y="5597813"/>
            <a:ext cx="4880591" cy="1096519"/>
          </a:xfrm>
          <a:prstGeom prst="rect">
            <a:avLst/>
          </a:prstGeom>
        </p:spPr>
        <p:txBody>
          <a:bodyPr wrap="square">
            <a:spAutoFit/>
          </a:bodyPr>
          <a:lstStyle/>
          <a:p>
            <a:pPr algn="ctr">
              <a:lnSpc>
                <a:spcPct val="150000"/>
              </a:lnSpc>
              <a:spcBef>
                <a:spcPts val="200"/>
              </a:spcBef>
              <a:spcAft>
                <a:spcPts val="200"/>
              </a:spcAft>
            </a:pPr>
            <a:r>
              <a:rPr lang="vi-VN" sz="2200" dirty="0">
                <a:solidFill>
                  <a:srgbClr val="000000"/>
                </a:solidFill>
                <a:latin typeface="UTM Avo" panose="02040603050506020204" pitchFamily="18"/>
                <a:ea typeface="Calibri" panose="020F0502020204030204" pitchFamily="34" charset="0"/>
                <a:cs typeface="Arial" panose="020B0604020202020204" pitchFamily="34" charset="0"/>
              </a:rPr>
              <a:t>Yê</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u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nước</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đoàn</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kết</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kiên</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cường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a:t>
            </a:r>
            <a:endParaRPr lang="en-US" sz="2200" dirty="0">
              <a:latin typeface="UTM Avo" panose="02040603050506020204" pitchFamily="18"/>
              <a:ea typeface="Calibri" panose="020F0502020204030204" pitchFamily="34" charset="0"/>
              <a:cs typeface="Arial" panose="020B0604020202020204" pitchFamily="34" charset="0"/>
            </a:endParaRPr>
          </a:p>
          <a:p>
            <a:pPr algn="ctr">
              <a:lnSpc>
                <a:spcPct val="150000"/>
              </a:lnSpc>
              <a:spcBef>
                <a:spcPts val="200"/>
              </a:spcBef>
              <a:spcAft>
                <a:spcPts val="200"/>
              </a:spcAft>
            </a:pP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bất</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khuất</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chống</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giặc</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ngoại</a:t>
            </a:r>
            <a:r>
              <a:rPr lang="fr-FR" sz="2200" dirty="0">
                <a:solidFill>
                  <a:srgbClr val="000000"/>
                </a:solidFill>
                <a:latin typeface="UTM Avo" panose="02040603050506020204" pitchFamily="18"/>
                <a:ea typeface="Calibri" panose="020F0502020204030204" pitchFamily="34" charset="0"/>
                <a:cs typeface="Arial" panose="020B0604020202020204" pitchFamily="34" charset="0"/>
              </a:rPr>
              <a:t> </a:t>
            </a:r>
            <a:r>
              <a:rPr lang="fr-FR" sz="2200" dirty="0" err="1">
                <a:solidFill>
                  <a:srgbClr val="000000"/>
                </a:solidFill>
                <a:latin typeface="UTM Avo" panose="02040603050506020204" pitchFamily="18"/>
                <a:ea typeface="Calibri" panose="020F0502020204030204" pitchFamily="34" charset="0"/>
                <a:cs typeface="Arial" panose="020B0604020202020204" pitchFamily="34" charset="0"/>
              </a:rPr>
              <a:t>xâm</a:t>
            </a:r>
            <a:endParaRPr lang="en-US" sz="2200" dirty="0">
              <a:latin typeface="UTM Avo" panose="02040603050506020204" pitchFamily="18"/>
              <a:ea typeface="Calibri" panose="020F0502020204030204" pitchFamily="34" charset="0"/>
              <a:cs typeface="Arial" panose="020B0604020202020204" pitchFamily="34" charset="0"/>
            </a:endParaRPr>
          </a:p>
        </p:txBody>
      </p:sp>
      <p:pic>
        <p:nvPicPr>
          <p:cNvPr id="10" name="Picture 9" descr="Vẻ đẹp người dân lao động trên khắp miền đất nước ta">
            <a:extLst>
              <a:ext uri="{FF2B5EF4-FFF2-40B4-BE49-F238E27FC236}">
                <a16:creationId xmlns:a16="http://schemas.microsoft.com/office/drawing/2014/main" id="{521319E2-9675-7AA5-7091-82EB2CB7091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9308" y="2506041"/>
            <a:ext cx="4418084" cy="3129872"/>
          </a:xfrm>
          <a:prstGeom prst="rect">
            <a:avLst/>
          </a:prstGeom>
          <a:noFill/>
          <a:ln>
            <a:noFill/>
          </a:ln>
        </p:spPr>
      </p:pic>
      <p:sp>
        <p:nvSpPr>
          <p:cNvPr id="11" name="Rectangle 10">
            <a:extLst>
              <a:ext uri="{FF2B5EF4-FFF2-40B4-BE49-F238E27FC236}">
                <a16:creationId xmlns:a16="http://schemas.microsoft.com/office/drawing/2014/main" id="{616CFA19-4975-716E-9BDF-B66A1BE0260B}"/>
              </a:ext>
            </a:extLst>
          </p:cNvPr>
          <p:cNvSpPr/>
          <p:nvPr/>
        </p:nvSpPr>
        <p:spPr>
          <a:xfrm>
            <a:off x="6298054" y="5711364"/>
            <a:ext cx="4880591" cy="537391"/>
          </a:xfrm>
          <a:prstGeom prst="rect">
            <a:avLst/>
          </a:prstGeom>
        </p:spPr>
        <p:txBody>
          <a:bodyPr wrap="square">
            <a:spAutoFit/>
          </a:bodyPr>
          <a:lstStyle/>
          <a:p>
            <a:pPr algn="ctr">
              <a:lnSpc>
                <a:spcPct val="150000"/>
              </a:lnSpc>
              <a:spcBef>
                <a:spcPts val="200"/>
              </a:spcBef>
              <a:spcAft>
                <a:spcPts val="200"/>
              </a:spcAft>
            </a:pPr>
            <a:r>
              <a:rPr lang="vi-VN" sz="2200" dirty="0">
                <a:solidFill>
                  <a:srgbClr val="000000"/>
                </a:solidFill>
                <a:latin typeface="UTM Avo" panose="02040603050506020204" pitchFamily="18"/>
                <a:ea typeface="Calibri" panose="020F0502020204030204" pitchFamily="34" charset="0"/>
                <a:cs typeface="Arial" panose="020B0604020202020204" pitchFamily="34" charset="0"/>
              </a:rPr>
              <a:t>Cần cù, sáng tạo trong lao động</a:t>
            </a:r>
            <a:endParaRPr lang="en-US" sz="2200" dirty="0">
              <a:latin typeface="UTM Avo" panose="02040603050506020204" pitchFamily="18"/>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56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1057</Words>
  <Application>Microsoft Office PowerPoint</Application>
  <PresentationFormat>Widescreen</PresentationFormat>
  <Paragraphs>68</Paragraphs>
  <Slides>20</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UTM Avo</vt:lpstr>
      <vt:lpstr>Arial</vt:lpstr>
      <vt:lpstr>Calibri</vt:lpstr>
      <vt:lpstr>Wingdings</vt:lpstr>
      <vt:lpstr>2_Office Theme</vt:lpstr>
      <vt:lpstr>1_Office Theme</vt:lpstr>
      <vt:lpstr>Tuần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Ziczac</cp:lastModifiedBy>
  <cp:revision>47</cp:revision>
  <dcterms:created xsi:type="dcterms:W3CDTF">2023-10-19T01:39:18Z</dcterms:created>
  <dcterms:modified xsi:type="dcterms:W3CDTF">2023-12-14T03:09:11Z</dcterms:modified>
</cp:coreProperties>
</file>