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30"/>
  </p:notesMasterIdLst>
  <p:sldIdLst>
    <p:sldId id="256" r:id="rId3"/>
    <p:sldId id="280" r:id="rId4"/>
    <p:sldId id="282" r:id="rId5"/>
    <p:sldId id="281" r:id="rId6"/>
    <p:sldId id="285" r:id="rId7"/>
    <p:sldId id="298" r:id="rId8"/>
    <p:sldId id="313" r:id="rId9"/>
    <p:sldId id="299" r:id="rId10"/>
    <p:sldId id="302" r:id="rId11"/>
    <p:sldId id="303" r:id="rId12"/>
    <p:sldId id="314" r:id="rId13"/>
    <p:sldId id="315" r:id="rId14"/>
    <p:sldId id="312" r:id="rId15"/>
    <p:sldId id="290" r:id="rId16"/>
    <p:sldId id="304" r:id="rId17"/>
    <p:sldId id="283" r:id="rId18"/>
    <p:sldId id="287" r:id="rId19"/>
    <p:sldId id="310" r:id="rId20"/>
    <p:sldId id="307" r:id="rId21"/>
    <p:sldId id="308" r:id="rId22"/>
    <p:sldId id="317" r:id="rId23"/>
    <p:sldId id="297" r:id="rId24"/>
    <p:sldId id="286" r:id="rId25"/>
    <p:sldId id="284" r:id="rId26"/>
    <p:sldId id="288" r:id="rId27"/>
    <p:sldId id="278" r:id="rId28"/>
    <p:sldId id="279"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UTM Avo" panose="02040603050506020204"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53"/>
  </p:normalViewPr>
  <p:slideViewPr>
    <p:cSldViewPr snapToGrid="0">
      <p:cViewPr varScale="1">
        <p:scale>
          <a:sx n="60" d="100"/>
          <a:sy n="60" d="100"/>
        </p:scale>
        <p:origin x="78" y="1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7" name="Google Shape;1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 name="Google Shape;190;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8" name="Google Shape;208;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5183188" y="987425"/>
            <a:ext cx="6172200" cy="4873625"/>
          </a:xfrm>
          <a:prstGeom prst="rect">
            <a:avLst/>
          </a:prstGeom>
          <a:noFill/>
          <a:ln>
            <a:noFill/>
          </a:ln>
        </p:spPr>
      </p:sp>
      <p:sp>
        <p:nvSpPr>
          <p:cNvPr id="215" name="Google Shape;215;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5183188" y="987425"/>
            <a:ext cx="6172200" cy="4873625"/>
          </a:xfrm>
          <a:prstGeom prst="rect">
            <a:avLst/>
          </a:prstGeom>
          <a:noFill/>
          <a:ln>
            <a:noFill/>
          </a:ln>
        </p:spPr>
      </p:sp>
      <p:sp>
        <p:nvSpPr>
          <p:cNvPr id="64" name="Google Shape;64;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0"/>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57" name="Google Shape;1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commons.wikimedia.org/wiki/File:YouTube_full-color_icon_(2017).svg" TargetMode="External"/><Relationship Id="rId5" Type="http://schemas.openxmlformats.org/officeDocument/2006/relationships/image" Target="../media/image23.png"/><Relationship Id="rId4" Type="http://schemas.openxmlformats.org/officeDocument/2006/relationships/hyperlink" Target="https://youtu.be/bKByToJzMa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hyperlink" Target="https://hoc10.vn/doc-sach/giao-duc-cong-dan-7/1/145/8/"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6.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hoc10.vn/doc-sach/giao-duc-cong-dan-7/1/145/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hoc10.vn/doc-sach/giao-duc-cong-dan-7/1/145/8/"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1.svg"/></Relationships>
</file>

<file path=ppt/slides/_rels/slide24.xml.rels><?xml version="1.0" encoding="UTF-8" standalone="yes"?>
<Relationships xmlns="http://schemas.openxmlformats.org/package/2006/relationships"><Relationship Id="rId3" Type="http://schemas.openxmlformats.org/officeDocument/2006/relationships/hyperlink" Target="https://hoc10.vn/doc-sach/giao-duc-cong-dan-7/1/145/6/" TargetMode="Externa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2.sv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1.png"/><Relationship Id="rId17" Type="http://schemas.openxmlformats.org/officeDocument/2006/relationships/image" Target="../media/image56.svg"/><Relationship Id="rId2" Type="http://schemas.openxmlformats.org/officeDocument/2006/relationships/image" Target="../media/image45.png"/><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image" Target="../media/image34.svg"/><Relationship Id="rId5" Type="http://schemas.openxmlformats.org/officeDocument/2006/relationships/image" Target="../media/image31.png"/><Relationship Id="rId15" Type="http://schemas.openxmlformats.org/officeDocument/2006/relationships/image" Target="../media/image54.svg"/><Relationship Id="rId10" Type="http://schemas.openxmlformats.org/officeDocument/2006/relationships/image" Target="../media/image33.png"/><Relationship Id="rId4" Type="http://schemas.openxmlformats.org/officeDocument/2006/relationships/image" Target="../media/image47.svg"/><Relationship Id="rId9" Type="http://schemas.openxmlformats.org/officeDocument/2006/relationships/image" Target="../media/image50.svg"/><Relationship Id="rId1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hyperlink" Target="https://www.facebook.com/hoc10fb/" TargetMode="Externa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giao-duc-cong-dan-7/1/145/6/"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10" name="Google Shape;235;p1">
            <a:extLst>
              <a:ext uri="{FF2B5EF4-FFF2-40B4-BE49-F238E27FC236}">
                <a16:creationId xmlns:a16="http://schemas.microsoft.com/office/drawing/2014/main" id="{7C1D0666-B4B4-4F5C-E27D-FA5E71E36059}"/>
              </a:ext>
            </a:extLst>
          </p:cNvPr>
          <p:cNvSpPr txBox="1">
            <a:spLocks noGrp="1"/>
          </p:cNvSpPr>
          <p:nvPr>
            <p:ph type="ctrTitle"/>
          </p:nvPr>
        </p:nvSpPr>
        <p:spPr>
          <a:xfrm>
            <a:off x="1524000" y="1315403"/>
            <a:ext cx="9144000" cy="12421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200"/>
              <a:buFont typeface="Calibri"/>
              <a:buNone/>
            </a:pPr>
            <a:r>
              <a:rPr lang="vi-VN" sz="5200" b="1" dirty="0">
                <a:solidFill>
                  <a:schemeClr val="accent5">
                    <a:lumMod val="50000"/>
                  </a:schemeClr>
                </a:solidFill>
                <a:latin typeface="UTM Avo" panose="02040603050506020204" pitchFamily="18"/>
                <a:ea typeface="Arial"/>
                <a:cs typeface="Arial"/>
                <a:sym typeface="Arial"/>
              </a:rPr>
              <a:t>Tuần 2</a:t>
            </a:r>
            <a:endParaRPr sz="5200" b="1" dirty="0">
              <a:solidFill>
                <a:schemeClr val="accent5">
                  <a:lumMod val="50000"/>
                </a:schemeClr>
              </a:solidFill>
              <a:latin typeface="UTM Avo" panose="02040603050506020204" pitchFamily="18"/>
              <a:ea typeface="Arial"/>
              <a:cs typeface="Arial"/>
              <a:sym typeface="Arial"/>
            </a:endParaRPr>
          </a:p>
        </p:txBody>
      </p:sp>
      <p:sp>
        <p:nvSpPr>
          <p:cNvPr id="11" name="Google Shape;236;p1">
            <a:extLst>
              <a:ext uri="{FF2B5EF4-FFF2-40B4-BE49-F238E27FC236}">
                <a16:creationId xmlns:a16="http://schemas.microsoft.com/office/drawing/2014/main" id="{6DEB06AB-0194-14E7-C618-41F618FB3B8C}"/>
              </a:ext>
            </a:extLst>
          </p:cNvPr>
          <p:cNvSpPr txBox="1">
            <a:spLocks noGrp="1"/>
          </p:cNvSpPr>
          <p:nvPr>
            <p:ph type="subTitle" idx="1"/>
          </p:nvPr>
        </p:nvSpPr>
        <p:spPr>
          <a:xfrm>
            <a:off x="1005840" y="2749573"/>
            <a:ext cx="10180320" cy="1655762"/>
          </a:xfrm>
          <a:prstGeom prst="rect">
            <a:avLst/>
          </a:prstGeom>
          <a:noFill/>
          <a:ln>
            <a:noFill/>
          </a:ln>
        </p:spPr>
        <p:txBody>
          <a:bodyPr spcFirstLastPara="1" wrap="square" lIns="91425" tIns="45700" rIns="91425" bIns="45700" anchor="t" anchorCtr="0">
            <a:noAutofit/>
          </a:bodyPr>
          <a:lstStyle/>
          <a:p>
            <a:pPr marL="0" lvl="0" indent="0" algn="ctr" rtl="0">
              <a:lnSpc>
                <a:spcPct val="160000"/>
              </a:lnSpc>
              <a:spcBef>
                <a:spcPts val="0"/>
              </a:spcBef>
              <a:spcAft>
                <a:spcPts val="0"/>
              </a:spcAft>
              <a:buClr>
                <a:schemeClr val="dk1"/>
              </a:buClr>
              <a:buSzPts val="6000"/>
              <a:buNone/>
            </a:pPr>
            <a:r>
              <a:rPr lang="vi-VN" sz="5200" b="1" dirty="0">
                <a:solidFill>
                  <a:srgbClr val="FF0000"/>
                </a:solidFill>
                <a:latin typeface="UTM Avo" panose="02040603050506020204" pitchFamily="18"/>
                <a:ea typeface="Arial"/>
                <a:cs typeface="Arial"/>
                <a:sym typeface="Arial"/>
              </a:rPr>
              <a:t>Bài 1: Tự hào về truyền thống quê hương (Tiết 2)</a:t>
            </a:r>
            <a:endParaRPr sz="5200" b="1" dirty="0">
              <a:solidFill>
                <a:srgbClr val="FF0000"/>
              </a:solidFill>
              <a:latin typeface="UTM Avo" panose="02040603050506020204" pitchFamily="18"/>
              <a:ea typeface="Arial"/>
              <a:cs typeface="Arial"/>
              <a:sym typeface="Arial"/>
            </a:endParaRPr>
          </a:p>
        </p:txBody>
      </p:sp>
      <p:sp>
        <p:nvSpPr>
          <p:cNvPr id="12" name="TextBox 11">
            <a:extLst>
              <a:ext uri="{FF2B5EF4-FFF2-40B4-BE49-F238E27FC236}">
                <a16:creationId xmlns:a16="http://schemas.microsoft.com/office/drawing/2014/main" id="{863367C8-FEF8-AE47-01EC-D6091693B781}"/>
              </a:ext>
            </a:extLst>
          </p:cNvPr>
          <p:cNvSpPr txBox="1"/>
          <p:nvPr/>
        </p:nvSpPr>
        <p:spPr>
          <a:xfrm>
            <a:off x="9185292" y="212535"/>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a:sym typeface="Arial"/>
              </a:rPr>
              <a:t>GDCD 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5E3FC5-C285-6D29-06D5-05C5A0395C4B}"/>
              </a:ext>
            </a:extLst>
          </p:cNvPr>
          <p:cNvSpPr/>
          <p:nvPr/>
        </p:nvSpPr>
        <p:spPr>
          <a:xfrm>
            <a:off x="1041400" y="1750072"/>
            <a:ext cx="7898606" cy="567848"/>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vi-VN" sz="2300" dirty="0" err="1">
                <a:solidFill>
                  <a:srgbClr val="C00000"/>
                </a:solidFill>
                <a:latin typeface="UTM Avo" panose="02040603050506020204" pitchFamily="18"/>
                <a:ea typeface="Calibri" panose="020F0502020204030204" pitchFamily="34" charset="0"/>
                <a:cs typeface="Arial" panose="020B0604020202020204" pitchFamily="34" charset="0"/>
              </a:rPr>
              <a:t>M</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ột</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số</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hình</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ảnh</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trong</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đoạn</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thông</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tin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nói</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đến</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a:t>
            </a:r>
            <a:endParaRPr lang="en-US" sz="2300" dirty="0">
              <a:solidFill>
                <a:srgbClr val="C00000"/>
              </a:solidFill>
              <a:latin typeface="UTM Avo" panose="02040603050506020204" pitchFamily="18"/>
              <a:cs typeface="Arial" panose="020B0604020202020204" pitchFamily="34" charset="0"/>
            </a:endParaRPr>
          </a:p>
        </p:txBody>
      </p:sp>
      <p:pic>
        <p:nvPicPr>
          <p:cNvPr id="4" name="Picture 3" descr="Tình người TP.HCM gửi đến đồng bào miền Trung gặp lũ lụt | Xã hội | PLO">
            <a:extLst>
              <a:ext uri="{FF2B5EF4-FFF2-40B4-BE49-F238E27FC236}">
                <a16:creationId xmlns:a16="http://schemas.microsoft.com/office/drawing/2014/main" id="{9F240FFE-027E-BC95-4DA3-F9DF5F51B72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600" y="2510490"/>
            <a:ext cx="5162040" cy="3095654"/>
          </a:xfrm>
          <a:prstGeom prst="rect">
            <a:avLst/>
          </a:prstGeom>
          <a:noFill/>
          <a:ln>
            <a:noFill/>
          </a:ln>
        </p:spPr>
      </p:pic>
      <p:pic>
        <p:nvPicPr>
          <p:cNvPr id="5" name="Picture 4" descr="Cảm động học sinh tiểu học đi quyên góp từng đồng cứu trợ miền Trung">
            <a:extLst>
              <a:ext uri="{FF2B5EF4-FFF2-40B4-BE49-F238E27FC236}">
                <a16:creationId xmlns:a16="http://schemas.microsoft.com/office/drawing/2014/main" id="{5E61E7DC-20C9-434C-7BEF-56A3F21CFF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2867" y="2510489"/>
            <a:ext cx="4422210" cy="3095655"/>
          </a:xfrm>
          <a:prstGeom prst="rect">
            <a:avLst/>
          </a:prstGeom>
          <a:noFill/>
          <a:ln>
            <a:noFill/>
          </a:ln>
        </p:spPr>
      </p:pic>
      <p:sp>
        <p:nvSpPr>
          <p:cNvPr id="2" name="TextBox 1">
            <a:extLst>
              <a:ext uri="{FF2B5EF4-FFF2-40B4-BE49-F238E27FC236}">
                <a16:creationId xmlns:a16="http://schemas.microsoft.com/office/drawing/2014/main" id="{85A2A3B5-1501-DCCA-0EE3-2518354E276B}"/>
              </a:ext>
            </a:extLst>
          </p:cNvPr>
          <p:cNvSpPr txBox="1"/>
          <p:nvPr/>
        </p:nvSpPr>
        <p:spPr>
          <a:xfrm>
            <a:off x="2663840" y="1195753"/>
            <a:ext cx="9241647" cy="554319"/>
          </a:xfrm>
          <a:prstGeom prst="rect">
            <a:avLst/>
          </a:prstGeom>
          <a:noFill/>
        </p:spPr>
        <p:txBody>
          <a:bodyPr wrap="square" rtlCol="0">
            <a:spAutoFit/>
          </a:bodyPr>
          <a:lstStyle/>
          <a:p>
            <a:pPr algn="ctr">
              <a:lnSpc>
                <a:spcPct val="150000"/>
              </a:lnSpc>
            </a:pPr>
            <a:r>
              <a:rPr lang="vi-VN" sz="2300" b="1" dirty="0">
                <a:latin typeface="UTM Avo" panose="02040603050506020204" pitchFamily="18"/>
              </a:rPr>
              <a:t>2</a:t>
            </a:r>
            <a:r>
              <a:rPr lang="vi-VN" sz="2300" b="1">
                <a:latin typeface="UTM Avo" panose="02040603050506020204" pitchFamily="18"/>
              </a:rPr>
              <a:t>. </a:t>
            </a:r>
            <a:r>
              <a:rPr lang="en-US" sz="2300" b="1">
                <a:latin typeface="UTM Avo" panose="02040603050506020204" pitchFamily="18"/>
              </a:rPr>
              <a:t>G</a:t>
            </a:r>
            <a:r>
              <a:rPr lang="vi-VN" sz="2300" b="1">
                <a:latin typeface="UTM Avo" panose="02040603050506020204" pitchFamily="18"/>
              </a:rPr>
              <a:t>iữ </a:t>
            </a:r>
            <a:r>
              <a:rPr lang="vi-VN" sz="2300" b="1" dirty="0">
                <a:latin typeface="UTM Avo" panose="02040603050506020204" pitchFamily="18"/>
              </a:rPr>
              <a:t>gìn và phát huy truyền thống tốt đẹp của quê hương</a:t>
            </a:r>
            <a:endParaRPr lang="en-US" sz="2300" b="1" dirty="0">
              <a:latin typeface="UTM Avo" panose="02040603050506020204" pitchFamily="18"/>
            </a:endParaRPr>
          </a:p>
        </p:txBody>
      </p:sp>
    </p:spTree>
    <p:extLst>
      <p:ext uri="{BB962C8B-B14F-4D97-AF65-F5344CB8AC3E}">
        <p14:creationId xmlns:p14="http://schemas.microsoft.com/office/powerpoint/2010/main" val="7641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2EFE6-7CB7-03B1-C844-BB7A43BDE55A}"/>
              </a:ext>
            </a:extLst>
          </p:cNvPr>
          <p:cNvSpPr/>
          <p:nvPr/>
        </p:nvSpPr>
        <p:spPr>
          <a:xfrm>
            <a:off x="388313" y="1994897"/>
            <a:ext cx="4128487" cy="2228302"/>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vi-VN" sz="1900" b="1" dirty="0">
                <a:solidFill>
                  <a:schemeClr val="tx1"/>
                </a:solidFill>
                <a:latin typeface="UTM Avo" panose="02040603050506020204" pitchFamily="18"/>
                <a:ea typeface="Calibri" panose="020F0502020204030204" pitchFamily="34" charset="0"/>
                <a:cs typeface="Arial" panose="020B0604020202020204" pitchFamily="34" charset="0"/>
              </a:rPr>
              <a:t>Chia HS thành 3 nhóm, đọc các trường hợp trong SGK/tr7, thảo luận và trả lời câu hỏi vào Phiếu học tập số 1:</a:t>
            </a:r>
            <a:endParaRPr lang="en-US" sz="1900" b="1" dirty="0">
              <a:solidFill>
                <a:schemeClr val="tx1"/>
              </a:solidFill>
              <a:latin typeface="UTM Avo" panose="02040603050506020204" pitchFamily="18"/>
              <a:cs typeface="Arial" panose="020B0604020202020204" pitchFamily="34" charset="0"/>
            </a:endParaRPr>
          </a:p>
        </p:txBody>
      </p:sp>
      <p:pic>
        <p:nvPicPr>
          <p:cNvPr id="6" name="Picture 5">
            <a:extLst>
              <a:ext uri="{FF2B5EF4-FFF2-40B4-BE49-F238E27FC236}">
                <a16:creationId xmlns:a16="http://schemas.microsoft.com/office/drawing/2014/main" id="{60DA799B-9698-080B-5037-D6A9EE529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13" y="3932442"/>
            <a:ext cx="4096074" cy="3204958"/>
          </a:xfrm>
          <a:prstGeom prst="rect">
            <a:avLst/>
          </a:prstGeom>
        </p:spPr>
      </p:pic>
      <p:sp>
        <p:nvSpPr>
          <p:cNvPr id="7" name="TextBox 6">
            <a:extLst>
              <a:ext uri="{FF2B5EF4-FFF2-40B4-BE49-F238E27FC236}">
                <a16:creationId xmlns:a16="http://schemas.microsoft.com/office/drawing/2014/main" id="{760535E8-E6D8-285E-3D3A-39DBBB07378A}"/>
              </a:ext>
            </a:extLst>
          </p:cNvPr>
          <p:cNvSpPr txBox="1"/>
          <p:nvPr/>
        </p:nvSpPr>
        <p:spPr>
          <a:xfrm>
            <a:off x="4768187" y="2102542"/>
            <a:ext cx="6893600" cy="4093428"/>
          </a:xfrm>
          <a:prstGeom prst="rect">
            <a:avLst/>
          </a:prstGeom>
          <a:noFill/>
        </p:spPr>
        <p:txBody>
          <a:bodyPr wrap="square" rtlCol="0">
            <a:spAutoFit/>
          </a:bodyPr>
          <a:lstStyle/>
          <a:p>
            <a:pPr marL="495325" indent="-495325" algn="just">
              <a:lnSpc>
                <a:spcPct val="150000"/>
              </a:lnSpc>
              <a:buAutoNum type="alphaLcPeriod"/>
            </a:pPr>
            <a:r>
              <a:rPr lang="vi-VN" sz="2000" dirty="0">
                <a:latin typeface="UTM Avo" panose="02040603050506020204" pitchFamily="18"/>
              </a:rPr>
              <a:t>Vân và Hùng </a:t>
            </a:r>
            <a:r>
              <a:rPr lang="fr-FR" sz="2000" dirty="0" err="1">
                <a:latin typeface="UTM Avo" panose="02040603050506020204" pitchFamily="18"/>
                <a:cs typeface="Arial" panose="020B0604020202020204" pitchFamily="34" charset="0"/>
              </a:rPr>
              <a:t>đã</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giữ</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gìn</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và</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phát</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huy</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những</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truyền</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thống</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tốt</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đẹp</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nào</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của</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quê</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hương</a:t>
            </a:r>
            <a:r>
              <a:rPr lang="fr-FR" sz="2000" dirty="0">
                <a:latin typeface="UTM Avo" panose="02040603050506020204" pitchFamily="18"/>
                <a:cs typeface="Arial" panose="020B0604020202020204" pitchFamily="34" charset="0"/>
              </a:rPr>
              <a:t>? </a:t>
            </a:r>
            <a:r>
              <a:rPr lang="vi-VN" sz="2000" dirty="0">
                <a:latin typeface="UTM Avo" panose="02040603050506020204" pitchFamily="18"/>
                <a:cs typeface="Arial" panose="020B0604020202020204" pitchFamily="34" charset="0"/>
              </a:rPr>
              <a:t>Hai bạn</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thể</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hiện</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niềm</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tự</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hào</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về</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truyền</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thống</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của</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quê</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hương</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mình</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bằng</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những</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hành</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động</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cụ</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thể</a:t>
            </a:r>
            <a:r>
              <a:rPr lang="fr-FR" sz="2000" dirty="0">
                <a:latin typeface="UTM Avo" panose="02040603050506020204" pitchFamily="18"/>
                <a:cs typeface="Arial" panose="020B0604020202020204" pitchFamily="34" charset="0"/>
              </a:rPr>
              <a:t> </a:t>
            </a:r>
            <a:r>
              <a:rPr lang="fr-FR" sz="2000" dirty="0" err="1">
                <a:latin typeface="UTM Avo" panose="02040603050506020204" pitchFamily="18"/>
                <a:cs typeface="Arial" panose="020B0604020202020204" pitchFamily="34" charset="0"/>
              </a:rPr>
              <a:t>nào</a:t>
            </a:r>
            <a:r>
              <a:rPr lang="fr-FR" sz="2000" dirty="0">
                <a:latin typeface="UTM Avo" panose="02040603050506020204" pitchFamily="18"/>
                <a:cs typeface="Arial" panose="020B0604020202020204" pitchFamily="34" charset="0"/>
              </a:rPr>
              <a:t>?</a:t>
            </a:r>
            <a:endParaRPr lang="vi-VN" sz="2000" dirty="0">
              <a:latin typeface="UTM Avo" panose="02040603050506020204" pitchFamily="18"/>
              <a:cs typeface="Arial" panose="020B0604020202020204" pitchFamily="34" charset="0"/>
            </a:endParaRPr>
          </a:p>
          <a:p>
            <a:pPr marL="495325" indent="-495325" algn="just">
              <a:lnSpc>
                <a:spcPct val="150000"/>
              </a:lnSpc>
              <a:buAutoNum type="alphaLcPeriod"/>
            </a:pPr>
            <a:r>
              <a:rPr lang="vi-VN" sz="2000" dirty="0">
                <a:latin typeface="UTM Avo" panose="02040603050506020204" pitchFamily="18"/>
                <a:cs typeface="Arial" panose="020B0604020202020204" pitchFamily="34" charset="0"/>
              </a:rPr>
              <a:t>Em có đồng ý với thái độ và hành vi của anh Q không? Vì sao?</a:t>
            </a:r>
          </a:p>
          <a:p>
            <a:pPr marL="495325" indent="-495325" algn="just">
              <a:lnSpc>
                <a:spcPct val="150000"/>
              </a:lnSpc>
              <a:buAutoNum type="alphaLcPeriod"/>
            </a:pPr>
            <a:r>
              <a:rPr lang="vi-VN" sz="2000" dirty="0">
                <a:latin typeface="UTM Avo" panose="02040603050506020204" pitchFamily="18"/>
                <a:cs typeface="Arial" panose="020B0604020202020204" pitchFamily="34" charset="0"/>
              </a:rPr>
              <a:t>Nêu những việc em có thể làm để gìn giữ, phát huy truyền thống tốt đẹp của quê hương.</a:t>
            </a:r>
            <a:endParaRPr lang="en-US" sz="2000" dirty="0">
              <a:latin typeface="UTM Avo" panose="02040603050506020204" pitchFamily="18"/>
              <a:cs typeface="Arial" panose="020B0604020202020204" pitchFamily="34" charset="0"/>
            </a:endParaRPr>
          </a:p>
          <a:p>
            <a:endParaRPr lang="en-US" sz="2000" dirty="0">
              <a:latin typeface="UTM Avo" panose="02040603050506020204" pitchFamily="18"/>
              <a:cs typeface="Arial" panose="020B0604020202020204" pitchFamily="34" charset="0"/>
            </a:endParaRPr>
          </a:p>
        </p:txBody>
      </p:sp>
      <p:grpSp>
        <p:nvGrpSpPr>
          <p:cNvPr id="2" name="Group 1">
            <a:extLst>
              <a:ext uri="{FF2B5EF4-FFF2-40B4-BE49-F238E27FC236}">
                <a16:creationId xmlns:a16="http://schemas.microsoft.com/office/drawing/2014/main" id="{4E989D23-635D-C662-90EE-4B30AA9EB19B}"/>
              </a:ext>
            </a:extLst>
          </p:cNvPr>
          <p:cNvGrpSpPr/>
          <p:nvPr/>
        </p:nvGrpSpPr>
        <p:grpSpPr>
          <a:xfrm>
            <a:off x="9741887" y="733391"/>
            <a:ext cx="2146300" cy="1262084"/>
            <a:chOff x="9386165" y="1083450"/>
            <a:chExt cx="2146300" cy="1262084"/>
          </a:xfrm>
        </p:grpSpPr>
        <p:sp>
          <p:nvSpPr>
            <p:cNvPr id="3" name="TextBox 2">
              <a:extLst>
                <a:ext uri="{FF2B5EF4-FFF2-40B4-BE49-F238E27FC236}">
                  <a16:creationId xmlns:a16="http://schemas.microsoft.com/office/drawing/2014/main" id="{6FDD1FC1-64EA-9FBF-0BAD-A77AA5DC6297}"/>
                </a:ext>
              </a:extLst>
            </p:cNvPr>
            <p:cNvSpPr txBox="1"/>
            <p:nvPr/>
          </p:nvSpPr>
          <p:spPr>
            <a:xfrm>
              <a:off x="9386165" y="2006980"/>
              <a:ext cx="2146300" cy="338554"/>
            </a:xfrm>
            <a:prstGeom prst="rect">
              <a:avLst/>
            </a:prstGeom>
            <a:noFill/>
          </p:spPr>
          <p:txBody>
            <a:bodyPr wrap="square">
              <a:spAutoFit/>
            </a:bodyPr>
            <a:lstStyle/>
            <a:p>
              <a:pPr algn="ctr"/>
              <a:r>
                <a:rPr lang="en-US" sz="1600" b="1" dirty="0" err="1">
                  <a:latin typeface="UTM Avo" panose="02040603050506020204" pitchFamily="18"/>
                </a:rPr>
                <a:t>Ấ</a:t>
              </a:r>
              <a:r>
                <a:rPr lang="en-US" sz="1600" b="1" dirty="0" err="1">
                  <a:solidFill>
                    <a:srgbClr val="000000"/>
                  </a:solidFill>
                  <a:effectLst/>
                  <a:latin typeface="UTM Avo" panose="02040603050506020204" pitchFamily="18"/>
                </a:rPr>
                <a:t>n</a:t>
              </a:r>
              <a:r>
                <a:rPr lang="en-US" sz="1600" b="1" dirty="0">
                  <a:solidFill>
                    <a:srgbClr val="000000"/>
                  </a:solidFill>
                  <a:effectLst/>
                  <a:latin typeface="UTM Avo" panose="02040603050506020204" pitchFamily="18"/>
                </a:rPr>
                <a:t> </a:t>
              </a:r>
              <a:r>
                <a:rPr lang="en-US" sz="1600" b="1" dirty="0" err="1">
                  <a:solidFill>
                    <a:srgbClr val="000000"/>
                  </a:solidFill>
                  <a:effectLst/>
                  <a:latin typeface="UTM Avo" panose="02040603050506020204" pitchFamily="18"/>
                </a:rPr>
                <a:t>để</a:t>
              </a:r>
              <a:r>
                <a:rPr lang="en-US" sz="1600" b="1" dirty="0">
                  <a:solidFill>
                    <a:srgbClr val="000000"/>
                  </a:solidFill>
                  <a:effectLst/>
                  <a:latin typeface="UTM Avo" panose="02040603050506020204" pitchFamily="18"/>
                </a:rPr>
                <a:t> </a:t>
              </a:r>
              <a:r>
                <a:rPr lang="en-US" sz="1600" b="1" dirty="0" err="1">
                  <a:solidFill>
                    <a:srgbClr val="000000"/>
                  </a:solidFill>
                  <a:effectLst/>
                  <a:latin typeface="UTM Avo" panose="02040603050506020204" pitchFamily="18"/>
                </a:rPr>
                <a:t>đến</a:t>
              </a:r>
              <a:r>
                <a:rPr lang="en-US" sz="1600" b="1" dirty="0">
                  <a:solidFill>
                    <a:srgbClr val="000000"/>
                  </a:solidFill>
                  <a:effectLst/>
                  <a:latin typeface="UTM Avo" panose="02040603050506020204" pitchFamily="18"/>
                </a:rPr>
                <a:t> video</a:t>
              </a:r>
            </a:p>
          </p:txBody>
        </p:sp>
        <p:pic>
          <p:nvPicPr>
            <p:cNvPr id="4" name="Picture 3">
              <a:hlinkClick r:id="rId4"/>
              <a:extLst>
                <a:ext uri="{FF2B5EF4-FFF2-40B4-BE49-F238E27FC236}">
                  <a16:creationId xmlns:a16="http://schemas.microsoft.com/office/drawing/2014/main" id="{C08BAC70-6630-AA2F-4B99-5E4EEF4005F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890678" y="1083450"/>
              <a:ext cx="1238874" cy="856565"/>
            </a:xfrm>
            <a:prstGeom prst="rect">
              <a:avLst/>
            </a:prstGeom>
          </p:spPr>
        </p:pic>
      </p:grpSp>
    </p:spTree>
    <p:extLst>
      <p:ext uri="{BB962C8B-B14F-4D97-AF65-F5344CB8AC3E}">
        <p14:creationId xmlns:p14="http://schemas.microsoft.com/office/powerpoint/2010/main" val="84222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0E28D-FAD1-7223-3DC0-B5DEBA267698}"/>
              </a:ext>
            </a:extLst>
          </p:cNvPr>
          <p:cNvSpPr txBox="1"/>
          <p:nvPr/>
        </p:nvSpPr>
        <p:spPr>
          <a:xfrm>
            <a:off x="2934927" y="776182"/>
            <a:ext cx="7845849" cy="955774"/>
          </a:xfrm>
          <a:prstGeom prst="rect">
            <a:avLst/>
          </a:prstGeom>
          <a:noFill/>
        </p:spPr>
        <p:txBody>
          <a:bodyPr wrap="square" rtlCol="0">
            <a:spAutoFit/>
          </a:bodyPr>
          <a:lstStyle/>
          <a:p>
            <a:pPr algn="just">
              <a:lnSpc>
                <a:spcPct val="150000"/>
              </a:lnSpc>
            </a:pPr>
            <a:r>
              <a:rPr lang="vi-VN" sz="2000" b="1" dirty="0">
                <a:solidFill>
                  <a:srgbClr val="C00000"/>
                </a:solidFill>
                <a:latin typeface="UTM Avo" panose="02040603050506020204" pitchFamily="18"/>
              </a:rPr>
              <a:t>a. Những việc làm thể hiện Vân và Hùng đã gìn giữ và phát huy những truyền thống tốt đẹp của quê hương:</a:t>
            </a:r>
            <a:endParaRPr lang="en-US" sz="2000" b="1" dirty="0">
              <a:solidFill>
                <a:srgbClr val="C00000"/>
              </a:solidFill>
              <a:latin typeface="UTM Avo" panose="02040603050506020204" pitchFamily="18"/>
            </a:endParaRPr>
          </a:p>
        </p:txBody>
      </p:sp>
      <p:cxnSp>
        <p:nvCxnSpPr>
          <p:cNvPr id="6" name="Straight Connector 5">
            <a:extLst>
              <a:ext uri="{FF2B5EF4-FFF2-40B4-BE49-F238E27FC236}">
                <a16:creationId xmlns:a16="http://schemas.microsoft.com/office/drawing/2014/main" id="{20E929F5-9EB3-2DD1-72E0-20D966C3A7D2}"/>
              </a:ext>
            </a:extLst>
          </p:cNvPr>
          <p:cNvCxnSpPr>
            <a:cxnSpLocks/>
          </p:cNvCxnSpPr>
          <p:nvPr/>
        </p:nvCxnSpPr>
        <p:spPr>
          <a:xfrm>
            <a:off x="6233270" y="2402350"/>
            <a:ext cx="0" cy="4064000"/>
          </a:xfrm>
          <a:prstGeom prst="line">
            <a:avLst/>
          </a:prstGeom>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52D4E21F-086E-E753-6285-2979AD305709}"/>
              </a:ext>
            </a:extLst>
          </p:cNvPr>
          <p:cNvSpPr txBox="1"/>
          <p:nvPr/>
        </p:nvSpPr>
        <p:spPr>
          <a:xfrm>
            <a:off x="2347076" y="2002240"/>
            <a:ext cx="1378903" cy="400110"/>
          </a:xfrm>
          <a:prstGeom prst="rect">
            <a:avLst/>
          </a:prstGeom>
          <a:noFill/>
        </p:spPr>
        <p:txBody>
          <a:bodyPr wrap="none" rtlCol="0">
            <a:spAutoFit/>
          </a:bodyPr>
          <a:lstStyle/>
          <a:p>
            <a:pPr algn="ctr"/>
            <a:r>
              <a:rPr lang="vi-VN" sz="2000" b="1" dirty="0">
                <a:latin typeface="UTM Avo" panose="02040603050506020204" pitchFamily="18"/>
              </a:rPr>
              <a:t>Bạn Vân </a:t>
            </a:r>
            <a:endParaRPr lang="en-US" sz="2000" b="1" dirty="0">
              <a:latin typeface="UTM Avo" panose="02040603050506020204" pitchFamily="18"/>
            </a:endParaRPr>
          </a:p>
        </p:txBody>
      </p:sp>
      <p:sp>
        <p:nvSpPr>
          <p:cNvPr id="8" name="TextBox 7">
            <a:extLst>
              <a:ext uri="{FF2B5EF4-FFF2-40B4-BE49-F238E27FC236}">
                <a16:creationId xmlns:a16="http://schemas.microsoft.com/office/drawing/2014/main" id="{185C6CC4-1810-4277-2E4B-5B142630A75C}"/>
              </a:ext>
            </a:extLst>
          </p:cNvPr>
          <p:cNvSpPr txBox="1"/>
          <p:nvPr/>
        </p:nvSpPr>
        <p:spPr>
          <a:xfrm>
            <a:off x="8411295" y="2002240"/>
            <a:ext cx="1468672" cy="400110"/>
          </a:xfrm>
          <a:prstGeom prst="rect">
            <a:avLst/>
          </a:prstGeom>
          <a:noFill/>
        </p:spPr>
        <p:txBody>
          <a:bodyPr wrap="none" rtlCol="0">
            <a:spAutoFit/>
          </a:bodyPr>
          <a:lstStyle/>
          <a:p>
            <a:pPr algn="ctr"/>
            <a:r>
              <a:rPr lang="vi-VN" sz="2000" b="1" dirty="0">
                <a:latin typeface="UTM Avo" panose="02040603050506020204" pitchFamily="18"/>
              </a:rPr>
              <a:t>Bạn Hùng</a:t>
            </a:r>
            <a:endParaRPr lang="en-US" sz="2000" b="1" dirty="0">
              <a:latin typeface="UTM Avo" panose="02040603050506020204" pitchFamily="18"/>
            </a:endParaRPr>
          </a:p>
        </p:txBody>
      </p:sp>
      <p:sp>
        <p:nvSpPr>
          <p:cNvPr id="9" name="Rectangle 8">
            <a:extLst>
              <a:ext uri="{FF2B5EF4-FFF2-40B4-BE49-F238E27FC236}">
                <a16:creationId xmlns:a16="http://schemas.microsoft.com/office/drawing/2014/main" id="{BA275002-5359-BDDD-7B70-F6D8CFFE4B1C}"/>
              </a:ext>
            </a:extLst>
          </p:cNvPr>
          <p:cNvSpPr/>
          <p:nvPr/>
        </p:nvSpPr>
        <p:spPr>
          <a:xfrm>
            <a:off x="8847" y="2457106"/>
            <a:ext cx="6221320" cy="3408818"/>
          </a:xfrm>
          <a:prstGeom prst="rect">
            <a:avLst/>
          </a:prstGeom>
        </p:spPr>
        <p:txBody>
          <a:bodyPr wrap="square">
            <a:spAutoFit/>
          </a:bodyPr>
          <a:lstStyle/>
          <a:p>
            <a:pPr marL="304815" indent="-304815" algn="just">
              <a:lnSpc>
                <a:spcPct val="150000"/>
              </a:lnSpc>
              <a:spcBef>
                <a:spcPts val="200"/>
              </a:spcBef>
              <a:spcAft>
                <a:spcPts val="200"/>
              </a:spcAft>
              <a:buFont typeface="Wingdings" panose="05000000000000000000" pitchFamily="2" charset="2"/>
              <a:buChar char="Ø"/>
            </a:pPr>
            <a:r>
              <a:rPr lang="vi-VN" sz="1800" dirty="0">
                <a:solidFill>
                  <a:srgbClr val="000000"/>
                </a:solidFill>
                <a:latin typeface="UTM Avo" panose="02040603050506020204" pitchFamily="18"/>
                <a:ea typeface="Calibri" panose="020F0502020204030204" pitchFamily="34" charset="0"/>
                <a:cs typeface="Arial" panose="020B0604020202020204" pitchFamily="34" charset="0"/>
              </a:rPr>
              <a:t>Vân đã giữ gìn và phát huy truyền thống yêu nước. </a:t>
            </a:r>
          </a:p>
          <a:p>
            <a:pPr marL="304815" indent="-304815" algn="just">
              <a:lnSpc>
                <a:spcPct val="150000"/>
              </a:lnSpc>
              <a:spcBef>
                <a:spcPts val="200"/>
              </a:spcBef>
              <a:spcAft>
                <a:spcPts val="200"/>
              </a:spcAft>
              <a:buFont typeface="Wingdings" panose="05000000000000000000" pitchFamily="2" charset="2"/>
              <a:buChar char="Ø"/>
            </a:pP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Vân</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thể</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hiện</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niềm</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tự</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hào</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về</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quê</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hương</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bằng</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hành</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động</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cụ</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thể</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luôn</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chăm</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chỉ</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học</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tập</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tích</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cực</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tham</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gia</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hoạt</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động</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trải</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nghiệm</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tìm</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hiểu</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về</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giá</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trị</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lịch</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sử</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văn</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hóa</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quê</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hương</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mình</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để</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biến</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ước</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mở</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trở</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thành</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hướng</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dẫn</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viên</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du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lịch</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giới</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thiệu</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với</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bạn</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bè</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trên</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thế</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giới</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về</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tốt</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đẹp</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quê</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hương</a:t>
            </a:r>
            <a:r>
              <a:rPr lang="fr-FR" sz="18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1800" dirty="0" err="1">
                <a:solidFill>
                  <a:srgbClr val="000000"/>
                </a:solidFill>
                <a:latin typeface="UTM Avo" panose="02040603050506020204" pitchFamily="18"/>
                <a:ea typeface="Calibri" panose="020F0502020204030204" pitchFamily="34" charset="0"/>
                <a:cs typeface="Arial" panose="020B0604020202020204" pitchFamily="34" charset="0"/>
              </a:rPr>
              <a:t>mình</a:t>
            </a:r>
            <a:r>
              <a:rPr lang="vi-VN" sz="1800" dirty="0">
                <a:solidFill>
                  <a:srgbClr val="000000"/>
                </a:solidFill>
                <a:latin typeface="UTM Avo" panose="02040603050506020204" pitchFamily="18"/>
                <a:ea typeface="Calibri" panose="020F0502020204030204" pitchFamily="34" charset="0"/>
                <a:cs typeface="Arial" panose="020B0604020202020204" pitchFamily="34" charset="0"/>
              </a:rPr>
              <a:t>.</a:t>
            </a:r>
            <a:endParaRPr lang="en-US" sz="1800" dirty="0">
              <a:latin typeface="UTM Avo" panose="02040603050506020204" pitchFamily="18"/>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D76E352-74AB-36F4-2D00-0AFC1118C1E9}"/>
              </a:ext>
            </a:extLst>
          </p:cNvPr>
          <p:cNvSpPr/>
          <p:nvPr/>
        </p:nvSpPr>
        <p:spPr>
          <a:xfrm>
            <a:off x="6211930" y="2422666"/>
            <a:ext cx="5980063" cy="3408818"/>
          </a:xfrm>
          <a:prstGeom prst="rect">
            <a:avLst/>
          </a:prstGeom>
        </p:spPr>
        <p:txBody>
          <a:bodyPr wrap="square">
            <a:spAutoFit/>
          </a:bodyPr>
          <a:lstStyle/>
          <a:p>
            <a:pPr marL="304815" indent="-304815" algn="just">
              <a:lnSpc>
                <a:spcPct val="150000"/>
              </a:lnSpc>
              <a:spcBef>
                <a:spcPts val="200"/>
              </a:spcBef>
              <a:spcAft>
                <a:spcPts val="200"/>
              </a:spcAft>
              <a:buFont typeface="Wingdings" panose="05000000000000000000" pitchFamily="2" charset="2"/>
              <a:buChar char="Ø"/>
            </a:pPr>
            <a:r>
              <a:rPr lang="vi-VN" sz="1800" dirty="0">
                <a:solidFill>
                  <a:srgbClr val="000000"/>
                </a:solidFill>
                <a:latin typeface="UTM Avo" panose="02040603050506020204" pitchFamily="18"/>
                <a:ea typeface="Calibri" panose="020F0502020204030204" pitchFamily="34" charset="0"/>
                <a:cs typeface="Arial" panose="020B0604020202020204" pitchFamily="34" charset="0"/>
              </a:rPr>
              <a:t>Hùng đã giữ gìn và phát huy truyền thống tương thân tương ái, nhường cơm sẻ áo, giúp đỡ, hỗ trợ những gia đình chính sách, gia đình có hoàn cảnh khó khăn. </a:t>
            </a:r>
          </a:p>
          <a:p>
            <a:pPr marL="304815" indent="-304815" algn="just">
              <a:lnSpc>
                <a:spcPct val="150000"/>
              </a:lnSpc>
              <a:spcBef>
                <a:spcPts val="200"/>
              </a:spcBef>
              <a:spcAft>
                <a:spcPts val="200"/>
              </a:spcAft>
              <a:buFont typeface="Wingdings" panose="05000000000000000000" pitchFamily="2" charset="2"/>
              <a:buChar char="Ø"/>
            </a:pPr>
            <a:r>
              <a:rPr lang="vi-VN" sz="1800" dirty="0">
                <a:solidFill>
                  <a:srgbClr val="000000"/>
                </a:solidFill>
                <a:latin typeface="UTM Avo" panose="02040603050506020204" pitchFamily="18"/>
                <a:ea typeface="Calibri" panose="020F0502020204030204" pitchFamily="34" charset="0"/>
                <a:cs typeface="Arial" panose="020B0604020202020204" pitchFamily="34" charset="0"/>
              </a:rPr>
              <a:t>Hùng đã thể hiện niềm tự hào về truyền thống của quê hương bằng những hành động cụ thể: kiên trì học tập, là học sinh năng động, tích cực tham gia các hoạt động thiện nguyện. </a:t>
            </a:r>
          </a:p>
        </p:txBody>
      </p:sp>
      <p:pic>
        <p:nvPicPr>
          <p:cNvPr id="13" name="Picture 7">
            <a:extLst>
              <a:ext uri="{FF2B5EF4-FFF2-40B4-BE49-F238E27FC236}">
                <a16:creationId xmlns:a16="http://schemas.microsoft.com/office/drawing/2014/main" id="{AD2ADAA7-6566-CE89-26CF-64A788C791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11288" y="6078262"/>
            <a:ext cx="637758" cy="776176"/>
          </a:xfrm>
          <a:prstGeom prst="rect">
            <a:avLst/>
          </a:prstGeom>
        </p:spPr>
      </p:pic>
    </p:spTree>
    <p:extLst>
      <p:ext uri="{BB962C8B-B14F-4D97-AF65-F5344CB8AC3E}">
        <p14:creationId xmlns:p14="http://schemas.microsoft.com/office/powerpoint/2010/main" val="289886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 calcmode="lin" valueType="num">
                                      <p:cBhvr additive="base">
                                        <p:cTn id="3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additive="base">
                                        <p:cTn id="3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94F01E-C8BF-6A05-4326-0AF0ED3A5478}"/>
              </a:ext>
            </a:extLst>
          </p:cNvPr>
          <p:cNvSpPr txBox="1"/>
          <p:nvPr/>
        </p:nvSpPr>
        <p:spPr>
          <a:xfrm>
            <a:off x="1231900" y="1532386"/>
            <a:ext cx="10184124" cy="554319"/>
          </a:xfrm>
          <a:prstGeom prst="rect">
            <a:avLst/>
          </a:prstGeom>
          <a:noFill/>
        </p:spPr>
        <p:txBody>
          <a:bodyPr wrap="square" rtlCol="0">
            <a:spAutoFit/>
          </a:bodyPr>
          <a:lstStyle/>
          <a:p>
            <a:pPr algn="just">
              <a:lnSpc>
                <a:spcPct val="150000"/>
              </a:lnSpc>
            </a:pPr>
            <a:r>
              <a:rPr lang="vi-VN" sz="2300" b="1" dirty="0">
                <a:solidFill>
                  <a:srgbClr val="C00000"/>
                </a:solidFill>
                <a:latin typeface="UTM Avo" panose="02040603050506020204" pitchFamily="18"/>
              </a:rPr>
              <a:t>b. Thái độ và hành vi của anh Q: </a:t>
            </a:r>
            <a:endParaRPr lang="en-US" sz="2300" b="1" dirty="0">
              <a:solidFill>
                <a:srgbClr val="C00000"/>
              </a:solidFill>
              <a:latin typeface="UTM Avo" panose="02040603050506020204" pitchFamily="18"/>
            </a:endParaRPr>
          </a:p>
        </p:txBody>
      </p:sp>
      <p:sp>
        <p:nvSpPr>
          <p:cNvPr id="3" name="Rectangle 2">
            <a:extLst>
              <a:ext uri="{FF2B5EF4-FFF2-40B4-BE49-F238E27FC236}">
                <a16:creationId xmlns:a16="http://schemas.microsoft.com/office/drawing/2014/main" id="{760C289F-DCD5-2604-1E5A-31248699D618}"/>
              </a:ext>
            </a:extLst>
          </p:cNvPr>
          <p:cNvSpPr/>
          <p:nvPr/>
        </p:nvSpPr>
        <p:spPr>
          <a:xfrm>
            <a:off x="1231900" y="2159000"/>
            <a:ext cx="9956800" cy="3253904"/>
          </a:xfrm>
          <a:prstGeom prst="rect">
            <a:avLst/>
          </a:prstGeom>
        </p:spPr>
        <p:txBody>
          <a:bodyPr wrap="square">
            <a:spAutoFit/>
          </a:bodyPr>
          <a:lstStyle/>
          <a:p>
            <a:pPr marL="381019" indent="-381019" algn="just">
              <a:lnSpc>
                <a:spcPct val="150000"/>
              </a:lnSpc>
              <a:spcBef>
                <a:spcPts val="200"/>
              </a:spcBef>
              <a:spcAft>
                <a:spcPts val="200"/>
              </a:spcAft>
              <a:buFont typeface="Wingdings" panose="05000000000000000000" pitchFamily="2" charset="2"/>
              <a:buChar char="§"/>
            </a:pP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Không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đồng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ý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với</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thái</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độ</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và</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hành</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vi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anh</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Q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ngăn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cản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con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mình</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không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được</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tham</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gia</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hoạt</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động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tuyên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quảng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bá</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về</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loại</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hình</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nghệ</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thuật</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dân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gian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địa</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phương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a:t>
            </a:r>
            <a:endParaRPr lang="vi-VN" sz="2300" dirty="0">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en-US" sz="2300" dirty="0">
                <a:solidFill>
                  <a:srgbClr val="000000"/>
                </a:solidFill>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a:t>
            </a:r>
            <a:r>
              <a:rPr lang="vi-VN" sz="2300" dirty="0">
                <a:solidFill>
                  <a:srgbClr val="000000"/>
                </a:solidFill>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 </a:t>
            </a:r>
            <a:r>
              <a:rPr lang="fr-FR" sz="2300" b="1" dirty="0" err="1">
                <a:solidFill>
                  <a:srgbClr val="000000"/>
                </a:solidFill>
                <a:latin typeface="UTM Avo" panose="02040603050506020204" pitchFamily="18"/>
                <a:ea typeface="Calibri" panose="020F0502020204030204" pitchFamily="34" charset="0"/>
                <a:cs typeface="Arial" panose="020B0604020202020204" pitchFamily="34" charset="0"/>
              </a:rPr>
              <a:t>Giải</a:t>
            </a:r>
            <a:r>
              <a:rPr lang="fr-FR" sz="23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b="1" dirty="0" err="1">
                <a:solidFill>
                  <a:srgbClr val="000000"/>
                </a:solidFill>
                <a:latin typeface="UTM Avo" panose="02040603050506020204" pitchFamily="18"/>
                <a:ea typeface="Calibri" panose="020F0502020204030204" pitchFamily="34" charset="0"/>
                <a:cs typeface="Arial" panose="020B0604020202020204" pitchFamily="34" charset="0"/>
              </a:rPr>
              <a:t>thích</a:t>
            </a:r>
            <a:r>
              <a:rPr lang="fr-FR" sz="23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Hành</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động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thể</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hiện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suy</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nghĩ</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thiển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cận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không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coi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trọng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và</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ngăn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cấm</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người</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khác</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tìm</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hiểu</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tham</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gia</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về</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nghệ</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thuật</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dân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gian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địa</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phương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endParaRPr lang="en-US" sz="2300" dirty="0">
              <a:latin typeface="UTM Avo" panose="02040603050506020204" pitchFamily="18"/>
              <a:ea typeface="Calibri" panose="020F0502020204030204" pitchFamily="34" charset="0"/>
              <a:cs typeface="Arial" panose="020B0604020202020204" pitchFamily="34" charset="0"/>
            </a:endParaRPr>
          </a:p>
        </p:txBody>
      </p:sp>
      <p:pic>
        <p:nvPicPr>
          <p:cNvPr id="5" name="Picture 11">
            <a:extLst>
              <a:ext uri="{FF2B5EF4-FFF2-40B4-BE49-F238E27FC236}">
                <a16:creationId xmlns:a16="http://schemas.microsoft.com/office/drawing/2014/main" id="{C7C7C5F9-65F5-5958-CA74-DAEF2B9F64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5325614"/>
            <a:ext cx="2085384" cy="1679682"/>
          </a:xfrm>
          <a:prstGeom prst="rect">
            <a:avLst/>
          </a:prstGeom>
        </p:spPr>
      </p:pic>
    </p:spTree>
    <p:extLst>
      <p:ext uri="{BB962C8B-B14F-4D97-AF65-F5344CB8AC3E}">
        <p14:creationId xmlns:p14="http://schemas.microsoft.com/office/powerpoint/2010/main" val="215426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315E-FE28-E979-8D28-2823BF435CD9}"/>
              </a:ext>
            </a:extLst>
          </p:cNvPr>
          <p:cNvSpPr txBox="1"/>
          <p:nvPr/>
        </p:nvSpPr>
        <p:spPr>
          <a:xfrm>
            <a:off x="1193799" y="1617015"/>
            <a:ext cx="9804400" cy="1121846"/>
          </a:xfrm>
          <a:prstGeom prst="rect">
            <a:avLst/>
          </a:prstGeom>
          <a:noFill/>
        </p:spPr>
        <p:txBody>
          <a:bodyPr wrap="square" rtlCol="0">
            <a:spAutoFit/>
          </a:bodyPr>
          <a:lstStyle/>
          <a:p>
            <a:pPr algn="just">
              <a:lnSpc>
                <a:spcPct val="150000"/>
              </a:lnSpc>
            </a:pPr>
            <a:r>
              <a:rPr lang="vi-VN" sz="2400" b="1" dirty="0">
                <a:solidFill>
                  <a:srgbClr val="C00000"/>
                </a:solidFill>
                <a:latin typeface="UTM Avo" panose="02040603050506020204" pitchFamily="18"/>
              </a:rPr>
              <a:t>c. Chia sẻ những việc em có thể làm để giữ gìn, phát huy truyền thống tốt đẹp của quê hương.</a:t>
            </a:r>
            <a:endParaRPr lang="en-US" sz="2400" b="1" dirty="0">
              <a:solidFill>
                <a:srgbClr val="C00000"/>
              </a:solidFill>
              <a:latin typeface="UTM Avo" panose="02040603050506020204" pitchFamily="18"/>
            </a:endParaRPr>
          </a:p>
        </p:txBody>
      </p:sp>
      <p:pic>
        <p:nvPicPr>
          <p:cNvPr id="3" name="Picture 23">
            <a:extLst>
              <a:ext uri="{FF2B5EF4-FFF2-40B4-BE49-F238E27FC236}">
                <a16:creationId xmlns:a16="http://schemas.microsoft.com/office/drawing/2014/main" id="{9860BAD9-D5EF-83FF-FB98-3B10B1DBCE43}"/>
              </a:ext>
            </a:extLst>
          </p:cNvPr>
          <p:cNvPicPr>
            <a:picLocks noChangeAspect="1"/>
          </p:cNvPicPr>
          <p:nvPr/>
        </p:nvPicPr>
        <p:blipFill>
          <a:blip r:embed="rId3"/>
          <a:srcRect/>
          <a:stretch>
            <a:fillRect/>
          </a:stretch>
        </p:blipFill>
        <p:spPr>
          <a:xfrm>
            <a:off x="2834770" y="2928554"/>
            <a:ext cx="6522459" cy="3929446"/>
          </a:xfrm>
          <a:prstGeom prst="rect">
            <a:avLst/>
          </a:prstGeom>
        </p:spPr>
      </p:pic>
    </p:spTree>
    <p:extLst>
      <p:ext uri="{BB962C8B-B14F-4D97-AF65-F5344CB8AC3E}">
        <p14:creationId xmlns:p14="http://schemas.microsoft.com/office/powerpoint/2010/main" val="131175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E8C0FF-3EDA-CB43-BEA8-A63CD5A6E61B}"/>
              </a:ext>
            </a:extLst>
          </p:cNvPr>
          <p:cNvSpPr txBox="1"/>
          <p:nvPr/>
        </p:nvSpPr>
        <p:spPr>
          <a:xfrm>
            <a:off x="716507" y="1521946"/>
            <a:ext cx="11475493" cy="554319"/>
          </a:xfrm>
          <a:prstGeom prst="rect">
            <a:avLst/>
          </a:prstGeom>
          <a:noFill/>
        </p:spPr>
        <p:txBody>
          <a:bodyPr wrap="square" rtlCol="0">
            <a:spAutoFit/>
          </a:bodyPr>
          <a:lstStyle/>
          <a:p>
            <a:pPr algn="just">
              <a:lnSpc>
                <a:spcPct val="150000"/>
              </a:lnSpc>
            </a:pPr>
            <a:r>
              <a:rPr lang="vi-VN" sz="2300" b="1" dirty="0">
                <a:latin typeface="UTM Avo" panose="02040603050506020204" pitchFamily="18"/>
              </a:rPr>
              <a:t>2. </a:t>
            </a:r>
            <a:r>
              <a:rPr lang="en-US" sz="2300" b="1" dirty="0" err="1">
                <a:latin typeface="UTM Avo" panose="02040603050506020204" pitchFamily="18"/>
              </a:rPr>
              <a:t>Giữ</a:t>
            </a:r>
            <a:r>
              <a:rPr lang="en-US" sz="2300" b="1" dirty="0">
                <a:latin typeface="UTM Avo" panose="02040603050506020204" pitchFamily="18"/>
              </a:rPr>
              <a:t> </a:t>
            </a:r>
            <a:r>
              <a:rPr lang="vi-VN" sz="2300" b="1" dirty="0">
                <a:latin typeface="UTM Avo" panose="02040603050506020204" pitchFamily="18"/>
              </a:rPr>
              <a:t>gìn và phát huy truyền thống tốt đẹp của quê hương</a:t>
            </a:r>
            <a:endParaRPr lang="en-US" sz="2300" b="1" dirty="0">
              <a:latin typeface="UTM Avo" panose="02040603050506020204" pitchFamily="18"/>
            </a:endParaRPr>
          </a:p>
        </p:txBody>
      </p:sp>
      <p:pic>
        <p:nvPicPr>
          <p:cNvPr id="3" name="Picture 22">
            <a:extLst>
              <a:ext uri="{FF2B5EF4-FFF2-40B4-BE49-F238E27FC236}">
                <a16:creationId xmlns:a16="http://schemas.microsoft.com/office/drawing/2014/main" id="{87129841-B249-6046-26EA-DDEF84707F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8331" y="2490970"/>
            <a:ext cx="3949066" cy="4367029"/>
          </a:xfrm>
          <a:prstGeom prst="rect">
            <a:avLst/>
          </a:prstGeom>
        </p:spPr>
      </p:pic>
      <p:sp>
        <p:nvSpPr>
          <p:cNvPr id="4" name="Rectangle 3">
            <a:extLst>
              <a:ext uri="{FF2B5EF4-FFF2-40B4-BE49-F238E27FC236}">
                <a16:creationId xmlns:a16="http://schemas.microsoft.com/office/drawing/2014/main" id="{DDF761A3-1BF0-739C-1810-12F10A3A7770}"/>
              </a:ext>
            </a:extLst>
          </p:cNvPr>
          <p:cNvSpPr/>
          <p:nvPr/>
        </p:nvSpPr>
        <p:spPr>
          <a:xfrm>
            <a:off x="4103459" y="2076265"/>
            <a:ext cx="7462292" cy="4367029"/>
          </a:xfrm>
          <a:prstGeom prst="rect">
            <a:avLst/>
          </a:prstGeom>
          <a:solidFill>
            <a:schemeClr val="accent6">
              <a:lumMod val="20000"/>
              <a:lumOff val="80000"/>
            </a:schemeClr>
          </a:solidFill>
        </p:spPr>
        <p:txBody>
          <a:bodyPr wrap="square">
            <a:spAutoFit/>
          </a:bodyPr>
          <a:lstStyle/>
          <a:p>
            <a:pPr algn="just">
              <a:lnSpc>
                <a:spcPct val="150000"/>
              </a:lnSpc>
              <a:spcBef>
                <a:spcPts val="200"/>
              </a:spcBef>
              <a:spcAft>
                <a:spcPts val="200"/>
              </a:spcAft>
            </a:pPr>
            <a:r>
              <a:rPr lang="fr-FR" sz="2300" b="1" dirty="0" err="1">
                <a:solidFill>
                  <a:srgbClr val="C00000"/>
                </a:solidFill>
                <a:latin typeface="UTM Avo" panose="02040603050506020204" pitchFamily="18"/>
                <a:ea typeface="Calibri" panose="020F0502020204030204" pitchFamily="34" charset="0"/>
                <a:cs typeface="Arial" panose="020B0604020202020204" pitchFamily="34" charset="0"/>
              </a:rPr>
              <a:t>Để</a:t>
            </a:r>
            <a:r>
              <a:rPr lang="fr-FR" sz="23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b="1" dirty="0" err="1">
                <a:solidFill>
                  <a:srgbClr val="C00000"/>
                </a:solidFill>
                <a:latin typeface="UTM Avo" panose="02040603050506020204" pitchFamily="18"/>
                <a:ea typeface="Calibri" panose="020F0502020204030204" pitchFamily="34" charset="0"/>
                <a:cs typeface="Arial" panose="020B0604020202020204" pitchFamily="34" charset="0"/>
              </a:rPr>
              <a:t>giữ</a:t>
            </a:r>
            <a:r>
              <a:rPr lang="fr-FR" sz="23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b="1" dirty="0" err="1">
                <a:solidFill>
                  <a:srgbClr val="C00000"/>
                </a:solidFill>
                <a:latin typeface="UTM Avo" panose="02040603050506020204" pitchFamily="18"/>
                <a:ea typeface="Calibri" panose="020F0502020204030204" pitchFamily="34" charset="0"/>
                <a:cs typeface="Arial" panose="020B0604020202020204" pitchFamily="34" charset="0"/>
              </a:rPr>
              <a:t>gìn</a:t>
            </a:r>
            <a:r>
              <a:rPr lang="fr-FR" sz="23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b="1" dirty="0" err="1">
                <a:solidFill>
                  <a:srgbClr val="C00000"/>
                </a:solidFill>
                <a:latin typeface="UTM Avo" panose="02040603050506020204" pitchFamily="18"/>
                <a:ea typeface="Calibri" panose="020F0502020204030204" pitchFamily="34" charset="0"/>
                <a:cs typeface="Arial" panose="020B0604020202020204" pitchFamily="34" charset="0"/>
              </a:rPr>
              <a:t>truyền</a:t>
            </a:r>
            <a:r>
              <a:rPr lang="fr-FR" sz="23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b="1" dirty="0" err="1">
                <a:solidFill>
                  <a:srgbClr val="C00000"/>
                </a:solidFill>
                <a:latin typeface="UTM Avo" panose="02040603050506020204" pitchFamily="18"/>
                <a:ea typeface="Calibri" panose="020F0502020204030204" pitchFamily="34" charset="0"/>
                <a:cs typeface="Arial" panose="020B0604020202020204" pitchFamily="34" charset="0"/>
              </a:rPr>
              <a:t>thống</a:t>
            </a:r>
            <a:r>
              <a:rPr lang="fr-FR" sz="23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b="1" dirty="0" err="1">
                <a:solidFill>
                  <a:srgbClr val="C00000"/>
                </a:solidFill>
                <a:latin typeface="UTM Avo" panose="02040603050506020204" pitchFamily="18"/>
                <a:ea typeface="Calibri" panose="020F0502020204030204" pitchFamily="34" charset="0"/>
                <a:cs typeface="Arial" panose="020B0604020202020204" pitchFamily="34" charset="0"/>
              </a:rPr>
              <a:t>tốt</a:t>
            </a:r>
            <a:r>
              <a:rPr lang="fr-FR" sz="23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b="1" dirty="0" err="1">
                <a:solidFill>
                  <a:srgbClr val="C00000"/>
                </a:solidFill>
                <a:latin typeface="UTM Avo" panose="02040603050506020204" pitchFamily="18"/>
                <a:ea typeface="Calibri" panose="020F0502020204030204" pitchFamily="34" charset="0"/>
                <a:cs typeface="Arial" panose="020B0604020202020204" pitchFamily="34" charset="0"/>
              </a:rPr>
              <a:t>đẹp</a:t>
            </a:r>
            <a:r>
              <a:rPr lang="fr-FR" sz="23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b="1" dirty="0" err="1">
                <a:solidFill>
                  <a:srgbClr val="C00000"/>
                </a:solidFill>
                <a:latin typeface="UTM Avo" panose="02040603050506020204" pitchFamily="18"/>
                <a:ea typeface="Calibri" panose="020F0502020204030204" pitchFamily="34" charset="0"/>
                <a:cs typeface="Arial" panose="020B0604020202020204" pitchFamily="34" charset="0"/>
              </a:rPr>
              <a:t>của</a:t>
            </a:r>
            <a:r>
              <a:rPr lang="fr-FR" sz="23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b="1" err="1">
                <a:solidFill>
                  <a:srgbClr val="C00000"/>
                </a:solidFill>
                <a:latin typeface="UTM Avo" panose="02040603050506020204" pitchFamily="18"/>
                <a:ea typeface="Calibri" panose="020F0502020204030204" pitchFamily="34" charset="0"/>
                <a:cs typeface="Arial" panose="020B0604020202020204" pitchFamily="34" charset="0"/>
              </a:rPr>
              <a:t>quê</a:t>
            </a:r>
            <a:r>
              <a:rPr lang="fr-FR" sz="2300" b="1">
                <a:solidFill>
                  <a:srgbClr val="C00000"/>
                </a:solidFill>
                <a:latin typeface="UTM Avo" panose="02040603050506020204" pitchFamily="18"/>
                <a:ea typeface="Calibri" panose="020F0502020204030204" pitchFamily="34" charset="0"/>
                <a:cs typeface="Arial" panose="020B0604020202020204" pitchFamily="34" charset="0"/>
              </a:rPr>
              <a:t> hương, mỗi người cần</a:t>
            </a:r>
            <a:r>
              <a:rPr lang="vi-VN" sz="2300" b="1" dirty="0">
                <a:solidFill>
                  <a:srgbClr val="C00000"/>
                </a:solidFill>
                <a:latin typeface="UTM Avo" panose="02040603050506020204" pitchFamily="18"/>
                <a:ea typeface="Calibri" panose="020F0502020204030204" pitchFamily="34" charset="0"/>
                <a:cs typeface="Arial" panose="020B0604020202020204" pitchFamily="34" charset="0"/>
              </a:rPr>
              <a:t>:</a:t>
            </a:r>
            <a:endParaRPr lang="en-US" sz="2300" b="1" dirty="0">
              <a:solidFill>
                <a:srgbClr val="C00000"/>
              </a:solidFill>
              <a:latin typeface="UTM Avo" panose="02040603050506020204" pitchFamily="18"/>
              <a:ea typeface="Calibri" panose="020F0502020204030204" pitchFamily="34" charset="0"/>
              <a:cs typeface="Arial" panose="020B0604020202020204" pitchFamily="34" charset="0"/>
            </a:endParaRPr>
          </a:p>
          <a:p>
            <a:pPr marL="685834" lvl="1" indent="-381019" algn="just">
              <a:lnSpc>
                <a:spcPct val="150000"/>
              </a:lnSpc>
              <a:spcBef>
                <a:spcPts val="200"/>
              </a:spcBef>
              <a:spcAft>
                <a:spcPts val="200"/>
              </a:spcAft>
              <a:buFont typeface="Wingdings" panose="05000000000000000000" pitchFamily="2" charset="2"/>
              <a:buChar char="v"/>
            </a:pP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Siêng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năng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kiên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trì</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học</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tập</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và</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rèn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luyện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đoàn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kết</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giúp</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đỡ</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nhau</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chủ</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động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và</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tích</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cực</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tham</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gia</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hoạt</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động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cộng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đồng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góp</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phần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vào</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sự</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phát</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triển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quê</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hương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endParaRPr lang="en-US" sz="2300" dirty="0">
              <a:latin typeface="UTM Avo" panose="02040603050506020204" pitchFamily="18"/>
              <a:ea typeface="Calibri" panose="020F0502020204030204" pitchFamily="34" charset="0"/>
              <a:cs typeface="Arial" panose="020B0604020202020204" pitchFamily="34" charset="0"/>
            </a:endParaRPr>
          </a:p>
          <a:p>
            <a:pPr marL="685834" lvl="1" indent="-381019" algn="just">
              <a:lnSpc>
                <a:spcPct val="150000"/>
              </a:lnSpc>
              <a:spcBef>
                <a:spcPts val="200"/>
              </a:spcBef>
              <a:spcAft>
                <a:spcPts val="200"/>
              </a:spcAft>
              <a:buFont typeface="Wingdings" panose="05000000000000000000" pitchFamily="2" charset="2"/>
              <a:buChar char="v"/>
            </a:pP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Phê</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phán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hành</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động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làm</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tổn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hại</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đến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tốt</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đẹp</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quê</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000000"/>
                </a:solidFill>
                <a:latin typeface="UTM Avo" panose="02040603050506020204" pitchFamily="18"/>
                <a:ea typeface="Calibri" panose="020F0502020204030204" pitchFamily="34" charset="0"/>
                <a:cs typeface="Arial" panose="020B0604020202020204" pitchFamily="34" charset="0"/>
              </a:rPr>
              <a:t>hương</a:t>
            </a:r>
            <a:r>
              <a:rPr lang="fr-FR" sz="2300" dirty="0">
                <a:solidFill>
                  <a:srgbClr val="000000"/>
                </a:solidFill>
                <a:latin typeface="UTM Avo" panose="02040603050506020204" pitchFamily="18"/>
                <a:ea typeface="Calibri" panose="020F0502020204030204" pitchFamily="34" charset="0"/>
                <a:cs typeface="Arial" panose="020B0604020202020204" pitchFamily="34" charset="0"/>
              </a:rPr>
              <a:t>. </a:t>
            </a:r>
            <a:endParaRPr lang="en-US" sz="2300" dirty="0">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259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D9F39701-7D53-CA9A-8087-1344BA87B639}"/>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248217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15">
            <a:extLst>
              <a:ext uri="{FF2B5EF4-FFF2-40B4-BE49-F238E27FC236}">
                <a16:creationId xmlns:a16="http://schemas.microsoft.com/office/drawing/2014/main" id="{861AD3AF-4CBB-7934-25F0-8C62DB2C19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914919">
            <a:off x="172801" y="5934854"/>
            <a:ext cx="735158" cy="935018"/>
          </a:xfrm>
          <a:prstGeom prst="rect">
            <a:avLst/>
          </a:prstGeom>
        </p:spPr>
      </p:pic>
      <p:grpSp>
        <p:nvGrpSpPr>
          <p:cNvPr id="10" name="Group 9">
            <a:extLst>
              <a:ext uri="{FF2B5EF4-FFF2-40B4-BE49-F238E27FC236}">
                <a16:creationId xmlns:a16="http://schemas.microsoft.com/office/drawing/2014/main" id="{402330B8-9B69-A54E-040E-BEF3712259CC}"/>
              </a:ext>
            </a:extLst>
          </p:cNvPr>
          <p:cNvGrpSpPr/>
          <p:nvPr/>
        </p:nvGrpSpPr>
        <p:grpSpPr>
          <a:xfrm>
            <a:off x="2298710" y="1591535"/>
            <a:ext cx="8465832" cy="927809"/>
            <a:chOff x="374738" y="348928"/>
            <a:chExt cx="8465832" cy="1215381"/>
          </a:xfrm>
        </p:grpSpPr>
        <p:grpSp>
          <p:nvGrpSpPr>
            <p:cNvPr id="2" name="Group 5">
              <a:extLst>
                <a:ext uri="{FF2B5EF4-FFF2-40B4-BE49-F238E27FC236}">
                  <a16:creationId xmlns:a16="http://schemas.microsoft.com/office/drawing/2014/main" id="{16D7DD02-A8DE-BA5C-5EA1-6B400DFF68B7}"/>
                </a:ext>
              </a:extLst>
            </p:cNvPr>
            <p:cNvGrpSpPr/>
            <p:nvPr/>
          </p:nvGrpSpPr>
          <p:grpSpPr>
            <a:xfrm rot="-5400000">
              <a:off x="3796674" y="-3073008"/>
              <a:ext cx="1215381" cy="8059254"/>
              <a:chOff x="196548" y="-6509"/>
              <a:chExt cx="1521623" cy="8375690"/>
            </a:xfrm>
            <a:solidFill>
              <a:srgbClr val="F7E0B7"/>
            </a:solidFill>
          </p:grpSpPr>
          <p:sp>
            <p:nvSpPr>
              <p:cNvPr id="3" name="Freeform 6">
                <a:extLst>
                  <a:ext uri="{FF2B5EF4-FFF2-40B4-BE49-F238E27FC236}">
                    <a16:creationId xmlns:a16="http://schemas.microsoft.com/office/drawing/2014/main" id="{DB17D38B-4CA6-1FEC-CBE7-D1606A40E02D}"/>
                  </a:ext>
                </a:extLst>
              </p:cNvPr>
              <p:cNvSpPr/>
              <p:nvPr/>
            </p:nvSpPr>
            <p:spPr>
              <a:xfrm>
                <a:off x="196548" y="-6509"/>
                <a:ext cx="1521623" cy="8375690"/>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grpFill/>
            </p:spPr>
          </p:sp>
        </p:grpSp>
        <p:sp>
          <p:nvSpPr>
            <p:cNvPr id="5" name="TextBox 14">
              <a:extLst>
                <a:ext uri="{FF2B5EF4-FFF2-40B4-BE49-F238E27FC236}">
                  <a16:creationId xmlns:a16="http://schemas.microsoft.com/office/drawing/2014/main" id="{29FBFA34-097C-76EE-7D9C-5ED4487B590A}"/>
                </a:ext>
              </a:extLst>
            </p:cNvPr>
            <p:cNvSpPr txBox="1"/>
            <p:nvPr/>
          </p:nvSpPr>
          <p:spPr>
            <a:xfrm>
              <a:off x="605113" y="354882"/>
              <a:ext cx="7625568" cy="1131062"/>
            </a:xfrm>
            <a:prstGeom prst="rect">
              <a:avLst/>
            </a:prstGeom>
          </p:spPr>
          <p:txBody>
            <a:bodyPr wrap="square" lIns="0" tIns="0" rIns="0" bIns="0" rtlCol="0" anchor="t">
              <a:spAutoFit/>
            </a:bodyPr>
            <a:lstStyle/>
            <a:p>
              <a:pPr algn="just">
                <a:lnSpc>
                  <a:spcPct val="150000"/>
                </a:lnSpc>
              </a:pPr>
              <a:r>
                <a:rPr lang="vi-VN" sz="2000" b="1" dirty="0">
                  <a:solidFill>
                    <a:sysClr val="windowText" lastClr="000000"/>
                  </a:solidFill>
                  <a:latin typeface="UTM Avo" panose="02040603050506020204" pitchFamily="18"/>
                  <a:cs typeface="Arial" panose="020B0604020202020204" pitchFamily="34" charset="0"/>
                </a:rPr>
                <a:t>2. Em đồng tình hay không đồng tình với những biểu hiện, việc làm nào dưới đây? Vì sao?</a:t>
              </a:r>
              <a:endParaRPr lang="en-US" sz="2000" b="1" dirty="0">
                <a:solidFill>
                  <a:sysClr val="windowText" lastClr="000000"/>
                </a:solidFill>
                <a:latin typeface="UTM Avo" panose="02040603050506020204" pitchFamily="18"/>
                <a:cs typeface="Arial" panose="020B0604020202020204" pitchFamily="34" charset="0"/>
              </a:endParaRPr>
            </a:p>
          </p:txBody>
        </p:sp>
        <p:pic>
          <p:nvPicPr>
            <p:cNvPr id="8" name="Picture 20">
              <a:extLst>
                <a:ext uri="{FF2B5EF4-FFF2-40B4-BE49-F238E27FC236}">
                  <a16:creationId xmlns:a16="http://schemas.microsoft.com/office/drawing/2014/main" id="{81DE6D06-F6C2-8309-1CAB-45BA4E7BDE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35814" flipH="1">
              <a:off x="8230725" y="451809"/>
              <a:ext cx="609845" cy="987463"/>
            </a:xfrm>
            <a:prstGeom prst="rect">
              <a:avLst/>
            </a:prstGeom>
          </p:spPr>
        </p:pic>
      </p:grpSp>
      <p:sp>
        <p:nvSpPr>
          <p:cNvPr id="9" name="TextBox 8">
            <a:extLst>
              <a:ext uri="{FF2B5EF4-FFF2-40B4-BE49-F238E27FC236}">
                <a16:creationId xmlns:a16="http://schemas.microsoft.com/office/drawing/2014/main" id="{2C2D4641-543E-1E71-D7CE-CE4298D00F6D}"/>
              </a:ext>
            </a:extLst>
          </p:cNvPr>
          <p:cNvSpPr txBox="1"/>
          <p:nvPr/>
        </p:nvSpPr>
        <p:spPr>
          <a:xfrm>
            <a:off x="576592" y="2416251"/>
            <a:ext cx="11252184" cy="3066224"/>
          </a:xfrm>
          <a:prstGeom prst="rect">
            <a:avLst/>
          </a:prstGeom>
          <a:noFill/>
        </p:spPr>
        <p:txBody>
          <a:bodyPr wrap="square" rtlCol="0">
            <a:spAutoFit/>
          </a:bodyPr>
          <a:lstStyle/>
          <a:p>
            <a:pPr marL="495325" indent="-495325">
              <a:lnSpc>
                <a:spcPct val="200000"/>
              </a:lnSpc>
              <a:buAutoNum type="alphaUcPeriod"/>
            </a:pPr>
            <a:r>
              <a:rPr lang="vi-VN" sz="2000" dirty="0">
                <a:latin typeface="UTM Avo" panose="02040603050506020204" pitchFamily="18"/>
              </a:rPr>
              <a:t>Giữ gìn mọi phong tục, tập quán, thói quen của quê hương mình.</a:t>
            </a:r>
          </a:p>
          <a:p>
            <a:pPr marL="495325" indent="-495325">
              <a:lnSpc>
                <a:spcPct val="200000"/>
              </a:lnSpc>
              <a:buAutoNum type="alphaUcPeriod"/>
            </a:pPr>
            <a:r>
              <a:rPr lang="vi-VN" sz="2000" dirty="0">
                <a:latin typeface="UTM Avo" panose="02040603050506020204" pitchFamily="18"/>
              </a:rPr>
              <a:t>Giới thiệu với mọi người về lễ hội, truyền thống của quê hương mình.</a:t>
            </a:r>
          </a:p>
          <a:p>
            <a:pPr marL="495325" indent="-495325">
              <a:lnSpc>
                <a:spcPct val="200000"/>
              </a:lnSpc>
              <a:buAutoNum type="alphaUcPeriod"/>
            </a:pPr>
            <a:r>
              <a:rPr lang="vi-VN" sz="2000" dirty="0">
                <a:latin typeface="UTM Avo" panose="02040603050506020204" pitchFamily="18"/>
              </a:rPr>
              <a:t>Không quan tâm đến truyền thống tốt đẹp của những vùng miền, địa phương khác.</a:t>
            </a:r>
          </a:p>
          <a:p>
            <a:pPr marL="495325" indent="-495325">
              <a:lnSpc>
                <a:spcPct val="200000"/>
              </a:lnSpc>
              <a:buAutoNum type="alphaUcPeriod"/>
            </a:pPr>
            <a:r>
              <a:rPr lang="vi-VN" sz="2000" dirty="0">
                <a:latin typeface="UTM Avo" panose="02040603050506020204" pitchFamily="18"/>
              </a:rPr>
              <a:t>Tích cực học tập và tham gia các hoạt động nhân đạo, từ thiện.</a:t>
            </a:r>
          </a:p>
          <a:p>
            <a:pPr marL="495325" indent="-495325">
              <a:lnSpc>
                <a:spcPct val="200000"/>
              </a:lnSpc>
              <a:buAutoNum type="alphaUcPeriod"/>
            </a:pPr>
            <a:r>
              <a:rPr lang="vi-VN" sz="2000" dirty="0">
                <a:latin typeface="UTM Avo" panose="02040603050506020204" pitchFamily="18"/>
              </a:rPr>
              <a:t>Giữ gìn và bảo vệ môi trường ở nhà, ở trường và những nơi công cộng.</a:t>
            </a:r>
            <a:endParaRPr lang="en-US" sz="2000" dirty="0">
              <a:latin typeface="UTM Avo" panose="02040603050506020204" pitchFamily="18"/>
            </a:endParaRPr>
          </a:p>
        </p:txBody>
      </p:sp>
    </p:spTree>
    <p:extLst>
      <p:ext uri="{BB962C8B-B14F-4D97-AF65-F5344CB8AC3E}">
        <p14:creationId xmlns:p14="http://schemas.microsoft.com/office/powerpoint/2010/main" val="56034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1BAB36E-719B-4D00-D93A-8148DBC58C9E}"/>
              </a:ext>
            </a:extLst>
          </p:cNvPr>
          <p:cNvCxnSpPr/>
          <p:nvPr/>
        </p:nvCxnSpPr>
        <p:spPr>
          <a:xfrm>
            <a:off x="6147594" y="1879600"/>
            <a:ext cx="0" cy="4470400"/>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269EF8E9-13F0-D6D5-5C8D-578B338FC3C1}"/>
              </a:ext>
            </a:extLst>
          </p:cNvPr>
          <p:cNvSpPr txBox="1"/>
          <p:nvPr/>
        </p:nvSpPr>
        <p:spPr>
          <a:xfrm>
            <a:off x="2173882" y="1925119"/>
            <a:ext cx="1693092" cy="400110"/>
          </a:xfrm>
          <a:prstGeom prst="rect">
            <a:avLst/>
          </a:prstGeom>
          <a:noFill/>
        </p:spPr>
        <p:txBody>
          <a:bodyPr wrap="none" rtlCol="0">
            <a:spAutoFit/>
          </a:bodyPr>
          <a:lstStyle/>
          <a:p>
            <a:r>
              <a:rPr lang="vi-VN" sz="2000" b="1" dirty="0">
                <a:latin typeface="UTM Avo" panose="02040603050506020204" pitchFamily="18"/>
              </a:rPr>
              <a:t>ĐỒNG TÌNH</a:t>
            </a:r>
            <a:endParaRPr lang="en-US" sz="2000" b="1" dirty="0">
              <a:latin typeface="UTM Avo" panose="02040603050506020204" pitchFamily="18"/>
            </a:endParaRPr>
          </a:p>
        </p:txBody>
      </p:sp>
      <p:sp>
        <p:nvSpPr>
          <p:cNvPr id="9" name="TextBox 8">
            <a:extLst>
              <a:ext uri="{FF2B5EF4-FFF2-40B4-BE49-F238E27FC236}">
                <a16:creationId xmlns:a16="http://schemas.microsoft.com/office/drawing/2014/main" id="{D8F40983-9C8C-5D4A-C3A6-D30E96D2A384}"/>
              </a:ext>
            </a:extLst>
          </p:cNvPr>
          <p:cNvSpPr txBox="1"/>
          <p:nvPr/>
        </p:nvSpPr>
        <p:spPr>
          <a:xfrm>
            <a:off x="7584061" y="1945920"/>
            <a:ext cx="2778325" cy="400110"/>
          </a:xfrm>
          <a:prstGeom prst="rect">
            <a:avLst/>
          </a:prstGeom>
          <a:noFill/>
        </p:spPr>
        <p:txBody>
          <a:bodyPr wrap="none" rtlCol="0">
            <a:spAutoFit/>
          </a:bodyPr>
          <a:lstStyle/>
          <a:p>
            <a:r>
              <a:rPr lang="vi-VN" sz="2000" b="1" dirty="0">
                <a:latin typeface="UTM Avo" panose="02040603050506020204" pitchFamily="18"/>
              </a:rPr>
              <a:t>KHÔNG ĐỒNG TÌNH</a:t>
            </a:r>
            <a:endParaRPr lang="en-US" sz="2000" b="1" dirty="0">
              <a:latin typeface="UTM Avo" panose="02040603050506020204" pitchFamily="18"/>
            </a:endParaRPr>
          </a:p>
        </p:txBody>
      </p:sp>
      <p:sp>
        <p:nvSpPr>
          <p:cNvPr id="10" name="Rectangle 9">
            <a:extLst>
              <a:ext uri="{FF2B5EF4-FFF2-40B4-BE49-F238E27FC236}">
                <a16:creationId xmlns:a16="http://schemas.microsoft.com/office/drawing/2014/main" id="{FD767243-521D-F69B-0B3B-0A5C99E57525}"/>
              </a:ext>
            </a:extLst>
          </p:cNvPr>
          <p:cNvSpPr/>
          <p:nvPr/>
        </p:nvSpPr>
        <p:spPr>
          <a:xfrm>
            <a:off x="374782" y="2377200"/>
            <a:ext cx="5568813" cy="4028732"/>
          </a:xfrm>
          <a:prstGeom prst="rect">
            <a:avLst/>
          </a:prstGeom>
        </p:spPr>
        <p:txBody>
          <a:bodyPr wrap="square">
            <a:spAutoFit/>
          </a:bodyPr>
          <a:lstStyle/>
          <a:p>
            <a:pPr algn="just">
              <a:lnSpc>
                <a:spcPct val="150000"/>
              </a:lnSpc>
              <a:spcBef>
                <a:spcPts val="200"/>
              </a:spcBef>
              <a:spcAft>
                <a:spcPts val="200"/>
              </a:spcAft>
            </a:pPr>
            <a:r>
              <a:rPr lang="nl-NL" sz="1900" b="1" dirty="0">
                <a:latin typeface="UTM Avo" panose="02040603050506020204" pitchFamily="18"/>
                <a:ea typeface="Calibri" panose="020F0502020204030204" pitchFamily="34" charset="0"/>
                <a:cs typeface="Arial" panose="020B0604020202020204" pitchFamily="34" charset="0"/>
              </a:rPr>
              <a:t>- A: Đồng tình. </a:t>
            </a:r>
            <a:r>
              <a:rPr lang="nl-NL" sz="1900" dirty="0">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a:t>
            </a:r>
            <a:r>
              <a:rPr lang="nl-NL" sz="1900" dirty="0">
                <a:latin typeface="UTM Avo" panose="02040603050506020204" pitchFamily="18"/>
                <a:ea typeface="Calibri" panose="020F0502020204030204" pitchFamily="34" charset="0"/>
                <a:cs typeface="Arial" panose="020B0604020202020204" pitchFamily="34" charset="0"/>
              </a:rPr>
              <a:t> Giữ gìn phong </a:t>
            </a:r>
            <a:r>
              <a:rPr lang="nl-NL" sz="1900">
                <a:latin typeface="UTM Avo" panose="02040603050506020204" pitchFamily="18"/>
                <a:ea typeface="Calibri" panose="020F0502020204030204" pitchFamily="34" charset="0"/>
                <a:cs typeface="Arial" panose="020B0604020202020204" pitchFamily="34" charset="0"/>
              </a:rPr>
              <a:t>tục, tập </a:t>
            </a:r>
            <a:r>
              <a:rPr lang="nl-NL" sz="1900" dirty="0">
                <a:latin typeface="UTM Avo" panose="02040603050506020204" pitchFamily="18"/>
                <a:ea typeface="Calibri" panose="020F0502020204030204" pitchFamily="34" charset="0"/>
                <a:cs typeface="Arial" panose="020B0604020202020204" pitchFamily="34" charset="0"/>
              </a:rPr>
              <a:t>quán, thói quen quê hương mình thể hiện việc làm phù hợp, góp phần giữ gìn và phát huy truyền thống tốt đẹp của dân tộc. </a:t>
            </a:r>
            <a:endParaRPr lang="en-US" sz="1900" dirty="0">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nl-NL" sz="1900" b="1" dirty="0">
                <a:latin typeface="UTM Avo" panose="02040603050506020204" pitchFamily="18"/>
                <a:ea typeface="Calibri" panose="020F0502020204030204" pitchFamily="34" charset="0"/>
                <a:cs typeface="Arial" panose="020B0604020202020204" pitchFamily="34" charset="0"/>
              </a:rPr>
              <a:t>- B: Đồng tình. </a:t>
            </a:r>
            <a:r>
              <a:rPr lang="nl-NL" sz="1900" dirty="0">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a:t>
            </a:r>
            <a:r>
              <a:rPr lang="nl-NL" sz="1900" dirty="0">
                <a:latin typeface="UTM Avo" panose="02040603050506020204" pitchFamily="18"/>
                <a:ea typeface="Calibri" panose="020F0502020204030204" pitchFamily="34" charset="0"/>
                <a:cs typeface="Arial" panose="020B0604020202020204" pitchFamily="34" charset="0"/>
              </a:rPr>
              <a:t> Giới thiệu với mọi người về lễ hội truyền thống quê hương mình thể hiện việc làm phù hợp, góp phần tuyên tuyền, giới thiệu, quảng bá, đưa lễ hội truyền thống của quê hương đến với nhiều người. </a:t>
            </a:r>
            <a:endParaRPr lang="en-US" sz="1900" dirty="0">
              <a:latin typeface="UTM Avo" panose="02040603050506020204" pitchFamily="18"/>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886D714-6798-29D7-B9E4-52B2E0E246BF}"/>
              </a:ext>
            </a:extLst>
          </p:cNvPr>
          <p:cNvSpPr/>
          <p:nvPr/>
        </p:nvSpPr>
        <p:spPr>
          <a:xfrm>
            <a:off x="6260918" y="2388165"/>
            <a:ext cx="5637995" cy="2223109"/>
          </a:xfrm>
          <a:prstGeom prst="rect">
            <a:avLst/>
          </a:prstGeom>
        </p:spPr>
        <p:txBody>
          <a:bodyPr wrap="square">
            <a:spAutoFit/>
          </a:bodyPr>
          <a:lstStyle/>
          <a:p>
            <a:pPr algn="just">
              <a:lnSpc>
                <a:spcPct val="150000"/>
              </a:lnSpc>
              <a:spcBef>
                <a:spcPts val="200"/>
              </a:spcBef>
              <a:spcAft>
                <a:spcPts val="200"/>
              </a:spcAft>
            </a:pPr>
            <a:r>
              <a:rPr lang="vi-VN" sz="1900" b="1" dirty="0">
                <a:latin typeface="UTM Avo" panose="02040603050506020204" pitchFamily="18"/>
                <a:ea typeface="Calibri" panose="020F0502020204030204" pitchFamily="34" charset="0"/>
                <a:cs typeface="Arial" panose="020B0604020202020204" pitchFamily="34" charset="0"/>
              </a:rPr>
              <a:t>- C: Không đồng tình. </a:t>
            </a:r>
            <a:r>
              <a:rPr lang="nl-NL" sz="1900" dirty="0">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a:t>
            </a:r>
            <a:r>
              <a:rPr lang="vi-VN" sz="1900" dirty="0">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 </a:t>
            </a:r>
            <a:r>
              <a:rPr lang="vi-VN" sz="1900" dirty="0">
                <a:latin typeface="UTM Avo" panose="02040603050506020204" pitchFamily="18"/>
                <a:ea typeface="Calibri" panose="020F0502020204030204" pitchFamily="34" charset="0"/>
                <a:cs typeface="Arial" panose="020B0604020202020204" pitchFamily="34" charset="0"/>
              </a:rPr>
              <a:t>Không quan tâm đến những truyền thống tốt đẹp của những vùng miền, địa phương khác là hành động cần phê phán, lên án, thể hiện sự ích kỉ, thờ ơ với những truyền thống tốt đẹp của đất nước. </a:t>
            </a:r>
          </a:p>
        </p:txBody>
      </p:sp>
      <p:pic>
        <p:nvPicPr>
          <p:cNvPr id="12" name="Picture 7">
            <a:extLst>
              <a:ext uri="{FF2B5EF4-FFF2-40B4-BE49-F238E27FC236}">
                <a16:creationId xmlns:a16="http://schemas.microsoft.com/office/drawing/2014/main" id="{24E046EF-3AA0-C234-E57D-2031AC1DB7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19456" y="5572471"/>
            <a:ext cx="1056276" cy="1285529"/>
          </a:xfrm>
          <a:prstGeom prst="rect">
            <a:avLst/>
          </a:prstGeom>
        </p:spPr>
      </p:pic>
      <p:grpSp>
        <p:nvGrpSpPr>
          <p:cNvPr id="13" name="Group 12">
            <a:extLst>
              <a:ext uri="{FF2B5EF4-FFF2-40B4-BE49-F238E27FC236}">
                <a16:creationId xmlns:a16="http://schemas.microsoft.com/office/drawing/2014/main" id="{40325798-BA96-2C10-44C7-571E0E4F9258}"/>
              </a:ext>
            </a:extLst>
          </p:cNvPr>
          <p:cNvGrpSpPr/>
          <p:nvPr/>
        </p:nvGrpSpPr>
        <p:grpSpPr>
          <a:xfrm>
            <a:off x="3020428" y="813718"/>
            <a:ext cx="8631668" cy="927809"/>
            <a:chOff x="374738" y="348928"/>
            <a:chExt cx="8631668" cy="1215381"/>
          </a:xfrm>
        </p:grpSpPr>
        <p:grpSp>
          <p:nvGrpSpPr>
            <p:cNvPr id="14" name="Group 5">
              <a:extLst>
                <a:ext uri="{FF2B5EF4-FFF2-40B4-BE49-F238E27FC236}">
                  <a16:creationId xmlns:a16="http://schemas.microsoft.com/office/drawing/2014/main" id="{BD734898-9E89-1271-D1D5-4DDEC8C83323}"/>
                </a:ext>
              </a:extLst>
            </p:cNvPr>
            <p:cNvGrpSpPr/>
            <p:nvPr/>
          </p:nvGrpSpPr>
          <p:grpSpPr>
            <a:xfrm rot="-5400000">
              <a:off x="3796674" y="-3073008"/>
              <a:ext cx="1215381" cy="8059254"/>
              <a:chOff x="196548" y="-6509"/>
              <a:chExt cx="1521623" cy="8375690"/>
            </a:xfrm>
            <a:solidFill>
              <a:srgbClr val="F7E0B7"/>
            </a:solidFill>
          </p:grpSpPr>
          <p:sp>
            <p:nvSpPr>
              <p:cNvPr id="17" name="Freeform 6">
                <a:extLst>
                  <a:ext uri="{FF2B5EF4-FFF2-40B4-BE49-F238E27FC236}">
                    <a16:creationId xmlns:a16="http://schemas.microsoft.com/office/drawing/2014/main" id="{419752C0-D84F-B36E-A9BB-52ABBCC4B730}"/>
                  </a:ext>
                </a:extLst>
              </p:cNvPr>
              <p:cNvSpPr/>
              <p:nvPr/>
            </p:nvSpPr>
            <p:spPr>
              <a:xfrm>
                <a:off x="196548" y="-6509"/>
                <a:ext cx="1521623" cy="8375690"/>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grpFill/>
            </p:spPr>
          </p:sp>
        </p:grpSp>
        <p:sp>
          <p:nvSpPr>
            <p:cNvPr id="15" name="TextBox 14">
              <a:extLst>
                <a:ext uri="{FF2B5EF4-FFF2-40B4-BE49-F238E27FC236}">
                  <a16:creationId xmlns:a16="http://schemas.microsoft.com/office/drawing/2014/main" id="{A90F9B36-4425-232B-465A-AF7CB7721B7B}"/>
                </a:ext>
              </a:extLst>
            </p:cNvPr>
            <p:cNvSpPr txBox="1"/>
            <p:nvPr/>
          </p:nvSpPr>
          <p:spPr>
            <a:xfrm>
              <a:off x="605113" y="354882"/>
              <a:ext cx="7685664" cy="1123839"/>
            </a:xfrm>
            <a:prstGeom prst="rect">
              <a:avLst/>
            </a:prstGeom>
          </p:spPr>
          <p:txBody>
            <a:bodyPr wrap="square" lIns="0" tIns="0" rIns="0" bIns="0" rtlCol="0" anchor="t">
              <a:spAutoFit/>
            </a:bodyPr>
            <a:lstStyle/>
            <a:p>
              <a:pPr algn="just">
                <a:lnSpc>
                  <a:spcPct val="150000"/>
                </a:lnSpc>
              </a:pPr>
              <a:r>
                <a:rPr lang="vi-VN" sz="2000" b="1" dirty="0">
                  <a:solidFill>
                    <a:sysClr val="windowText" lastClr="000000"/>
                  </a:solidFill>
                  <a:latin typeface="UTM Avo" panose="02040603050506020204" pitchFamily="18"/>
                  <a:cs typeface="Arial" panose="020B0604020202020204" pitchFamily="34" charset="0"/>
                </a:rPr>
                <a:t>2. Em đồng tình hay không đồng tình với những biểu hiện, việc làm nào dưới đây? Vì sao?</a:t>
              </a:r>
              <a:endParaRPr lang="en-US" sz="2000" b="1" dirty="0">
                <a:solidFill>
                  <a:sysClr val="windowText" lastClr="000000"/>
                </a:solidFill>
                <a:latin typeface="UTM Avo" panose="02040603050506020204" pitchFamily="18"/>
                <a:cs typeface="Arial" panose="020B0604020202020204" pitchFamily="34" charset="0"/>
              </a:endParaRPr>
            </a:p>
          </p:txBody>
        </p:sp>
        <p:pic>
          <p:nvPicPr>
            <p:cNvPr id="16" name="Picture 20">
              <a:extLst>
                <a:ext uri="{FF2B5EF4-FFF2-40B4-BE49-F238E27FC236}">
                  <a16:creationId xmlns:a16="http://schemas.microsoft.com/office/drawing/2014/main" id="{4467F373-F771-78C2-59C9-8F8FE644E7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35814" flipH="1">
              <a:off x="8396561" y="423070"/>
              <a:ext cx="609845" cy="987463"/>
            </a:xfrm>
            <a:prstGeom prst="rect">
              <a:avLst/>
            </a:prstGeom>
          </p:spPr>
        </p:pic>
      </p:grpSp>
    </p:spTree>
    <p:extLst>
      <p:ext uri="{BB962C8B-B14F-4D97-AF65-F5344CB8AC3E}">
        <p14:creationId xmlns:p14="http://schemas.microsoft.com/office/powerpoint/2010/main" val="307711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barn(inVertical)">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barn(inVertical)">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barn(inVertical)">
                                      <p:cBhvr>
                                        <p:cTn id="3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13">
            <a:extLst>
              <a:ext uri="{FF2B5EF4-FFF2-40B4-BE49-F238E27FC236}">
                <a16:creationId xmlns:a16="http://schemas.microsoft.com/office/drawing/2014/main" id="{3D841E39-A0FF-6CA4-0448-F6EEDF2B109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3272" t="32416"/>
          <a:stretch>
            <a:fillRect/>
          </a:stretch>
        </p:blipFill>
        <p:spPr>
          <a:xfrm rot="8800367">
            <a:off x="58295" y="165581"/>
            <a:ext cx="632976" cy="615453"/>
          </a:xfrm>
          <a:prstGeom prst="rect">
            <a:avLst/>
          </a:prstGeom>
        </p:spPr>
      </p:pic>
      <p:cxnSp>
        <p:nvCxnSpPr>
          <p:cNvPr id="7" name="Straight Connector 6">
            <a:extLst>
              <a:ext uri="{FF2B5EF4-FFF2-40B4-BE49-F238E27FC236}">
                <a16:creationId xmlns:a16="http://schemas.microsoft.com/office/drawing/2014/main" id="{BF490823-E9BF-0517-A536-A90917B8EFC2}"/>
              </a:ext>
            </a:extLst>
          </p:cNvPr>
          <p:cNvCxnSpPr/>
          <p:nvPr/>
        </p:nvCxnSpPr>
        <p:spPr>
          <a:xfrm>
            <a:off x="6147594" y="2260600"/>
            <a:ext cx="0" cy="4470400"/>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A40FA33B-2DB4-F417-E3B9-882138B35452}"/>
              </a:ext>
            </a:extLst>
          </p:cNvPr>
          <p:cNvSpPr txBox="1"/>
          <p:nvPr/>
        </p:nvSpPr>
        <p:spPr>
          <a:xfrm>
            <a:off x="2194494" y="1866677"/>
            <a:ext cx="1693092" cy="400110"/>
          </a:xfrm>
          <a:prstGeom prst="rect">
            <a:avLst/>
          </a:prstGeom>
          <a:noFill/>
        </p:spPr>
        <p:txBody>
          <a:bodyPr wrap="none" rtlCol="0">
            <a:spAutoFit/>
          </a:bodyPr>
          <a:lstStyle/>
          <a:p>
            <a:r>
              <a:rPr lang="vi-VN" sz="2000" b="1" dirty="0">
                <a:latin typeface="UTM Avo" panose="02040603050506020204" pitchFamily="18"/>
              </a:rPr>
              <a:t>ĐỒNG TÌNH</a:t>
            </a:r>
            <a:endParaRPr lang="en-US" sz="2000" b="1" dirty="0">
              <a:latin typeface="UTM Avo" panose="02040603050506020204" pitchFamily="18"/>
            </a:endParaRPr>
          </a:p>
        </p:txBody>
      </p:sp>
      <p:sp>
        <p:nvSpPr>
          <p:cNvPr id="9" name="TextBox 8">
            <a:extLst>
              <a:ext uri="{FF2B5EF4-FFF2-40B4-BE49-F238E27FC236}">
                <a16:creationId xmlns:a16="http://schemas.microsoft.com/office/drawing/2014/main" id="{9C6A58E3-FAA2-A579-A707-FF557F9175D6}"/>
              </a:ext>
            </a:extLst>
          </p:cNvPr>
          <p:cNvSpPr txBox="1"/>
          <p:nvPr/>
        </p:nvSpPr>
        <p:spPr>
          <a:xfrm>
            <a:off x="7372239" y="1882665"/>
            <a:ext cx="2778325" cy="400110"/>
          </a:xfrm>
          <a:prstGeom prst="rect">
            <a:avLst/>
          </a:prstGeom>
          <a:noFill/>
        </p:spPr>
        <p:txBody>
          <a:bodyPr wrap="none" rtlCol="0">
            <a:spAutoFit/>
          </a:bodyPr>
          <a:lstStyle/>
          <a:p>
            <a:r>
              <a:rPr lang="vi-VN" sz="2000" b="1" dirty="0">
                <a:latin typeface="UTM Avo" panose="02040603050506020204" pitchFamily="18"/>
              </a:rPr>
              <a:t>KHÔNG ĐỒNG TÌNH</a:t>
            </a:r>
            <a:endParaRPr lang="en-US" sz="2000" b="1" dirty="0">
              <a:latin typeface="UTM Avo" panose="02040603050506020204" pitchFamily="18"/>
            </a:endParaRPr>
          </a:p>
        </p:txBody>
      </p:sp>
      <p:sp>
        <p:nvSpPr>
          <p:cNvPr id="10" name="Rectangle 9">
            <a:extLst>
              <a:ext uri="{FF2B5EF4-FFF2-40B4-BE49-F238E27FC236}">
                <a16:creationId xmlns:a16="http://schemas.microsoft.com/office/drawing/2014/main" id="{7F875247-3A5A-2738-3391-7BE89D8354F3}"/>
              </a:ext>
            </a:extLst>
          </p:cNvPr>
          <p:cNvSpPr/>
          <p:nvPr/>
        </p:nvSpPr>
        <p:spPr>
          <a:xfrm>
            <a:off x="395395" y="2293358"/>
            <a:ext cx="5441928" cy="3961726"/>
          </a:xfrm>
          <a:prstGeom prst="rect">
            <a:avLst/>
          </a:prstGeom>
        </p:spPr>
        <p:txBody>
          <a:bodyPr wrap="square">
            <a:spAutoFit/>
          </a:bodyPr>
          <a:lstStyle/>
          <a:p>
            <a:pPr algn="just">
              <a:lnSpc>
                <a:spcPct val="150000"/>
              </a:lnSpc>
              <a:spcBef>
                <a:spcPts val="200"/>
              </a:spcBef>
              <a:spcAft>
                <a:spcPts val="200"/>
              </a:spcAft>
            </a:pPr>
            <a:r>
              <a:rPr lang="vi-VN" sz="1867" b="1" dirty="0">
                <a:latin typeface="UTM Avo" panose="02040603050506020204" pitchFamily="18"/>
                <a:ea typeface="Calibri" panose="020F0502020204030204" pitchFamily="34" charset="0"/>
                <a:cs typeface="Arial" panose="020B0604020202020204" pitchFamily="34" charset="0"/>
              </a:rPr>
              <a:t>- D: Đồng tình. </a:t>
            </a:r>
            <a:r>
              <a:rPr lang="nl-NL" sz="1867" dirty="0">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 </a:t>
            </a:r>
            <a:r>
              <a:rPr lang="vi-VN" sz="1867" dirty="0">
                <a:latin typeface="UTM Avo" panose="02040603050506020204" pitchFamily="18"/>
                <a:ea typeface="Calibri" panose="020F0502020204030204" pitchFamily="34" charset="0"/>
                <a:cs typeface="Arial" panose="020B0604020202020204" pitchFamily="34" charset="0"/>
              </a:rPr>
              <a:t>Tích cực học tập và tham gia các hoạt động nhân đạo, từ thiện thể hiện việc làm phù hợp, góp phần xây dựng đất nước, giúp đỡ được những người có hoàn cảnh khó khăn,...</a:t>
            </a:r>
          </a:p>
          <a:p>
            <a:pPr algn="just">
              <a:lnSpc>
                <a:spcPct val="150000"/>
              </a:lnSpc>
              <a:spcBef>
                <a:spcPts val="200"/>
              </a:spcBef>
              <a:spcAft>
                <a:spcPts val="200"/>
              </a:spcAft>
            </a:pPr>
            <a:r>
              <a:rPr lang="vi-VN" sz="1867" b="1" dirty="0">
                <a:latin typeface="UTM Avo" panose="02040603050506020204" pitchFamily="18"/>
                <a:ea typeface="Calibri" panose="020F0502020204030204" pitchFamily="34" charset="0"/>
                <a:cs typeface="Arial" panose="020B0604020202020204" pitchFamily="34" charset="0"/>
              </a:rPr>
              <a:t>- E: Đồng tình. </a:t>
            </a:r>
            <a:r>
              <a:rPr lang="nl-NL" sz="1867">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 </a:t>
            </a:r>
            <a:r>
              <a:rPr lang="vi-VN" sz="1867">
                <a:latin typeface="UTM Avo" panose="02040603050506020204" pitchFamily="18"/>
                <a:ea typeface="Calibri" panose="020F0502020204030204" pitchFamily="34" charset="0"/>
                <a:cs typeface="Arial" panose="020B0604020202020204" pitchFamily="34" charset="0"/>
              </a:rPr>
              <a:t>Giữ </a:t>
            </a:r>
            <a:r>
              <a:rPr lang="vi-VN" sz="1867" dirty="0">
                <a:latin typeface="UTM Avo" panose="02040603050506020204" pitchFamily="18"/>
                <a:ea typeface="Calibri" panose="020F0502020204030204" pitchFamily="34" charset="0"/>
                <a:cs typeface="Arial" panose="020B0604020202020204" pitchFamily="34" charset="0"/>
              </a:rPr>
              <a:t>gìn và bảo vệ môi trường cả ở nhà, ở trường và những nơi công cộng thể hiện việc làm phù hợp, góp phần xây dựng địa phương xanh sạch đẹp. </a:t>
            </a:r>
          </a:p>
        </p:txBody>
      </p:sp>
      <p:pic>
        <p:nvPicPr>
          <p:cNvPr id="11" name="Picture 7">
            <a:extLst>
              <a:ext uri="{FF2B5EF4-FFF2-40B4-BE49-F238E27FC236}">
                <a16:creationId xmlns:a16="http://schemas.microsoft.com/office/drawing/2014/main" id="{3AE8710D-D551-3249-D4E4-7285C735D6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19456" y="5572473"/>
            <a:ext cx="1056276" cy="1285529"/>
          </a:xfrm>
          <a:prstGeom prst="rect">
            <a:avLst/>
          </a:prstGeom>
        </p:spPr>
      </p:pic>
      <p:grpSp>
        <p:nvGrpSpPr>
          <p:cNvPr id="12" name="Group 11">
            <a:extLst>
              <a:ext uri="{FF2B5EF4-FFF2-40B4-BE49-F238E27FC236}">
                <a16:creationId xmlns:a16="http://schemas.microsoft.com/office/drawing/2014/main" id="{C2EA93A3-854C-CD49-B55A-73EFB5B26EB5}"/>
              </a:ext>
            </a:extLst>
          </p:cNvPr>
          <p:cNvGrpSpPr/>
          <p:nvPr/>
        </p:nvGrpSpPr>
        <p:grpSpPr>
          <a:xfrm>
            <a:off x="3011041" y="804574"/>
            <a:ext cx="8242471" cy="927809"/>
            <a:chOff x="374738" y="348928"/>
            <a:chExt cx="8242471" cy="1215381"/>
          </a:xfrm>
        </p:grpSpPr>
        <p:grpSp>
          <p:nvGrpSpPr>
            <p:cNvPr id="13" name="Group 5">
              <a:extLst>
                <a:ext uri="{FF2B5EF4-FFF2-40B4-BE49-F238E27FC236}">
                  <a16:creationId xmlns:a16="http://schemas.microsoft.com/office/drawing/2014/main" id="{3C532E8C-68DC-89ED-921B-515E87F45E8C}"/>
                </a:ext>
              </a:extLst>
            </p:cNvPr>
            <p:cNvGrpSpPr/>
            <p:nvPr/>
          </p:nvGrpSpPr>
          <p:grpSpPr>
            <a:xfrm rot="-5400000">
              <a:off x="3796674" y="-3073008"/>
              <a:ext cx="1215381" cy="8059254"/>
              <a:chOff x="196548" y="-6509"/>
              <a:chExt cx="1521623" cy="8375690"/>
            </a:xfrm>
            <a:solidFill>
              <a:srgbClr val="F7E0B7"/>
            </a:solidFill>
          </p:grpSpPr>
          <p:sp>
            <p:nvSpPr>
              <p:cNvPr id="16" name="Freeform 6">
                <a:extLst>
                  <a:ext uri="{FF2B5EF4-FFF2-40B4-BE49-F238E27FC236}">
                    <a16:creationId xmlns:a16="http://schemas.microsoft.com/office/drawing/2014/main" id="{AC05D78F-5985-240D-024D-F160A2553B98}"/>
                  </a:ext>
                </a:extLst>
              </p:cNvPr>
              <p:cNvSpPr/>
              <p:nvPr/>
            </p:nvSpPr>
            <p:spPr>
              <a:xfrm>
                <a:off x="196548" y="-6509"/>
                <a:ext cx="1521623" cy="8375690"/>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grpFill/>
            </p:spPr>
          </p:sp>
        </p:grpSp>
        <p:sp>
          <p:nvSpPr>
            <p:cNvPr id="14" name="TextBox 13">
              <a:extLst>
                <a:ext uri="{FF2B5EF4-FFF2-40B4-BE49-F238E27FC236}">
                  <a16:creationId xmlns:a16="http://schemas.microsoft.com/office/drawing/2014/main" id="{C591A4CF-7B05-2406-F06D-3987AE918E4E}"/>
                </a:ext>
              </a:extLst>
            </p:cNvPr>
            <p:cNvSpPr txBox="1"/>
            <p:nvPr/>
          </p:nvSpPr>
          <p:spPr>
            <a:xfrm>
              <a:off x="605113" y="354882"/>
              <a:ext cx="7347199" cy="1123839"/>
            </a:xfrm>
            <a:prstGeom prst="rect">
              <a:avLst/>
            </a:prstGeom>
          </p:spPr>
          <p:txBody>
            <a:bodyPr wrap="square" lIns="0" tIns="0" rIns="0" bIns="0" rtlCol="0" anchor="t">
              <a:spAutoFit/>
            </a:bodyPr>
            <a:lstStyle/>
            <a:p>
              <a:pPr algn="just">
                <a:lnSpc>
                  <a:spcPct val="150000"/>
                </a:lnSpc>
              </a:pPr>
              <a:r>
                <a:rPr lang="vi-VN" sz="2000" dirty="0">
                  <a:solidFill>
                    <a:sysClr val="windowText" lastClr="000000"/>
                  </a:solidFill>
                  <a:latin typeface="UTM Avo" panose="02040603050506020204" pitchFamily="18"/>
                  <a:cs typeface="Arial" panose="020B0604020202020204" pitchFamily="34" charset="0"/>
                </a:rPr>
                <a:t>2. Em đồng tình hay không đồng tình với những biểu hiện, việc làm nào dưới đây? Vì sao?</a:t>
              </a:r>
              <a:endParaRPr lang="en-US" sz="2000" dirty="0">
                <a:solidFill>
                  <a:sysClr val="windowText" lastClr="000000"/>
                </a:solidFill>
                <a:latin typeface="UTM Avo" panose="02040603050506020204" pitchFamily="18"/>
                <a:cs typeface="Arial" panose="020B0604020202020204" pitchFamily="34" charset="0"/>
              </a:endParaRPr>
            </a:p>
          </p:txBody>
        </p:sp>
        <p:pic>
          <p:nvPicPr>
            <p:cNvPr id="15" name="Picture 20">
              <a:extLst>
                <a:ext uri="{FF2B5EF4-FFF2-40B4-BE49-F238E27FC236}">
                  <a16:creationId xmlns:a16="http://schemas.microsoft.com/office/drawing/2014/main" id="{02580E1C-9D4E-6E7F-AACF-7F7D112EEC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35814" flipH="1">
              <a:off x="8007364" y="532590"/>
              <a:ext cx="609845" cy="987463"/>
            </a:xfrm>
            <a:prstGeom prst="rect">
              <a:avLst/>
            </a:prstGeom>
          </p:spPr>
        </p:pic>
      </p:grpSp>
    </p:spTree>
    <p:extLst>
      <p:ext uri="{BB962C8B-B14F-4D97-AF65-F5344CB8AC3E}">
        <p14:creationId xmlns:p14="http://schemas.microsoft.com/office/powerpoint/2010/main" val="357849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EDD2D5-BA03-97C4-A8ED-922EE434B340}"/>
              </a:ext>
            </a:extLst>
          </p:cNvPr>
          <p:cNvPicPr>
            <a:picLocks noChangeAspect="1"/>
          </p:cNvPicPr>
          <p:nvPr/>
        </p:nvPicPr>
        <p:blipFill>
          <a:blip r:embed="rId3"/>
          <a:stretch>
            <a:fillRect/>
          </a:stretch>
        </p:blipFill>
        <p:spPr>
          <a:xfrm>
            <a:off x="2708" y="0"/>
            <a:ext cx="12186584" cy="6858000"/>
          </a:xfrm>
          <a:prstGeom prst="rect">
            <a:avLst/>
          </a:prstGeom>
        </p:spPr>
      </p:pic>
      <p:pic>
        <p:nvPicPr>
          <p:cNvPr id="2" name="Picture 1">
            <a:hlinkClick r:id="rId4"/>
            <a:extLst>
              <a:ext uri="{FF2B5EF4-FFF2-40B4-BE49-F238E27FC236}">
                <a16:creationId xmlns:a16="http://schemas.microsoft.com/office/drawing/2014/main" id="{F821C3BF-AE62-7100-6F0D-CD8298323009}"/>
              </a:ext>
            </a:extLst>
          </p:cNvPr>
          <p:cNvPicPr>
            <a:picLocks noChangeAspect="1"/>
          </p:cNvPicPr>
          <p:nvPr/>
        </p:nvPicPr>
        <p:blipFill>
          <a:blip r:embed="rId5"/>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40126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5">
            <a:extLst>
              <a:ext uri="{FF2B5EF4-FFF2-40B4-BE49-F238E27FC236}">
                <a16:creationId xmlns:a16="http://schemas.microsoft.com/office/drawing/2014/main" id="{6EEADCE4-34C1-E4C5-03C6-EAF6F9E193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914919">
            <a:off x="172801" y="5934854"/>
            <a:ext cx="735158" cy="935018"/>
          </a:xfrm>
          <a:prstGeom prst="rect">
            <a:avLst/>
          </a:prstGeom>
        </p:spPr>
      </p:pic>
      <p:grpSp>
        <p:nvGrpSpPr>
          <p:cNvPr id="11" name="Group 10">
            <a:extLst>
              <a:ext uri="{FF2B5EF4-FFF2-40B4-BE49-F238E27FC236}">
                <a16:creationId xmlns:a16="http://schemas.microsoft.com/office/drawing/2014/main" id="{4189CB6D-92E0-B7AA-DF80-34B31D5A9BCD}"/>
              </a:ext>
            </a:extLst>
          </p:cNvPr>
          <p:cNvGrpSpPr/>
          <p:nvPr/>
        </p:nvGrpSpPr>
        <p:grpSpPr>
          <a:xfrm>
            <a:off x="944864" y="1526363"/>
            <a:ext cx="10146811" cy="3942406"/>
            <a:chOff x="2053830" y="635839"/>
            <a:chExt cx="10146811" cy="3942406"/>
          </a:xfrm>
        </p:grpSpPr>
        <p:grpSp>
          <p:nvGrpSpPr>
            <p:cNvPr id="12" name="Group 11">
              <a:extLst>
                <a:ext uri="{FF2B5EF4-FFF2-40B4-BE49-F238E27FC236}">
                  <a16:creationId xmlns:a16="http://schemas.microsoft.com/office/drawing/2014/main" id="{18F21B46-40C6-7758-F256-8928A5E9138D}"/>
                </a:ext>
              </a:extLst>
            </p:cNvPr>
            <p:cNvGrpSpPr/>
            <p:nvPr/>
          </p:nvGrpSpPr>
          <p:grpSpPr>
            <a:xfrm>
              <a:off x="2053830" y="635839"/>
              <a:ext cx="10146811" cy="3214370"/>
              <a:chOff x="2053830" y="635839"/>
              <a:chExt cx="10146811" cy="3214370"/>
            </a:xfrm>
          </p:grpSpPr>
          <p:grpSp>
            <p:nvGrpSpPr>
              <p:cNvPr id="14" name="Group 5">
                <a:extLst>
                  <a:ext uri="{FF2B5EF4-FFF2-40B4-BE49-F238E27FC236}">
                    <a16:creationId xmlns:a16="http://schemas.microsoft.com/office/drawing/2014/main" id="{954E3DF4-C866-13D0-BABB-36C39F0B8690}"/>
                  </a:ext>
                </a:extLst>
              </p:cNvPr>
              <p:cNvGrpSpPr/>
              <p:nvPr/>
            </p:nvGrpSpPr>
            <p:grpSpPr>
              <a:xfrm rot="-5400000">
                <a:off x="5520051" y="-2830382"/>
                <a:ext cx="3214370" cy="10146811"/>
                <a:chOff x="-1133" y="-16026"/>
                <a:chExt cx="1727269" cy="9994775"/>
              </a:xfrm>
              <a:solidFill>
                <a:srgbClr val="F7E0B7"/>
              </a:solidFill>
            </p:grpSpPr>
            <p:sp>
              <p:nvSpPr>
                <p:cNvPr id="16" name="Freeform 6">
                  <a:extLst>
                    <a:ext uri="{FF2B5EF4-FFF2-40B4-BE49-F238E27FC236}">
                      <a16:creationId xmlns:a16="http://schemas.microsoft.com/office/drawing/2014/main" id="{C49EBC68-E61C-926D-9978-17026EFE9381}"/>
                    </a:ext>
                  </a:extLst>
                </p:cNvPr>
                <p:cNvSpPr/>
                <p:nvPr/>
              </p:nvSpPr>
              <p:spPr>
                <a:xfrm>
                  <a:off x="-1133" y="-16026"/>
                  <a:ext cx="1727269" cy="999477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grpFill/>
              </p:spPr>
            </p:sp>
          </p:grpSp>
          <p:sp>
            <p:nvSpPr>
              <p:cNvPr id="15" name="TextBox 14">
                <a:extLst>
                  <a:ext uri="{FF2B5EF4-FFF2-40B4-BE49-F238E27FC236}">
                    <a16:creationId xmlns:a16="http://schemas.microsoft.com/office/drawing/2014/main" id="{C5C50C43-4668-3BAA-5A87-56F7802C8EDB}"/>
                  </a:ext>
                </a:extLst>
              </p:cNvPr>
              <p:cNvSpPr txBox="1"/>
              <p:nvPr/>
            </p:nvSpPr>
            <p:spPr>
              <a:xfrm>
                <a:off x="2311856" y="862670"/>
                <a:ext cx="9278146" cy="2710101"/>
              </a:xfrm>
              <a:prstGeom prst="rect">
                <a:avLst/>
              </a:prstGeom>
            </p:spPr>
            <p:txBody>
              <a:bodyPr wrap="square" lIns="0" tIns="0" rIns="0" bIns="0" rtlCol="0" anchor="t">
                <a:spAutoFit/>
              </a:bodyPr>
              <a:lstStyle/>
              <a:p>
                <a:pPr algn="just">
                  <a:lnSpc>
                    <a:spcPct val="150000"/>
                  </a:lnSpc>
                </a:pPr>
                <a:r>
                  <a:rPr lang="vi-VN" sz="2000" b="1" dirty="0">
                    <a:solidFill>
                      <a:schemeClr val="tx1"/>
                    </a:solidFill>
                    <a:latin typeface="UTM Avo" panose="02040603050506020204" pitchFamily="18"/>
                    <a:cs typeface="Arial" panose="020B0604020202020204" pitchFamily="34" charset="0"/>
                  </a:rPr>
                  <a:t>3. Qua lời kể của ông nội, S được biết đến phong trào “Ba sẵn sàng” và rất tự hào về tinh thần sẵn sàng khi Tổ quốc cần, dù trong thời chiến hay thời bình của người dân quê hương mình. Những mấy hôm trước, anh trai của S nhận được lệnh gọi nhập ngũ, S thấy anh có vẻ do dự, tâm trạng nặng nề không vui. S rất muốn nói những suy nghĩ của mình với anh trai.</a:t>
                </a:r>
                <a:endParaRPr lang="en-US" sz="2000" b="1" dirty="0">
                  <a:solidFill>
                    <a:schemeClr val="tx1"/>
                  </a:solidFill>
                  <a:latin typeface="UTM Avo" panose="02040603050506020204" pitchFamily="18"/>
                  <a:cs typeface="Arial" panose="020B0604020202020204" pitchFamily="34" charset="0"/>
                </a:endParaRPr>
              </a:p>
            </p:txBody>
          </p:sp>
        </p:grpSp>
        <p:pic>
          <p:nvPicPr>
            <p:cNvPr id="13" name="Picture 20">
              <a:extLst>
                <a:ext uri="{FF2B5EF4-FFF2-40B4-BE49-F238E27FC236}">
                  <a16:creationId xmlns:a16="http://schemas.microsoft.com/office/drawing/2014/main" id="{C8F96424-F83D-71DF-ED60-A3CAF7CCB3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35814" flipH="1">
              <a:off x="9998436" y="3122173"/>
              <a:ext cx="1278696" cy="1456072"/>
            </a:xfrm>
            <a:prstGeom prst="rect">
              <a:avLst/>
            </a:prstGeom>
          </p:spPr>
        </p:pic>
      </p:grpSp>
      <p:sp>
        <p:nvSpPr>
          <p:cNvPr id="17" name="TextBox 16">
            <a:extLst>
              <a:ext uri="{FF2B5EF4-FFF2-40B4-BE49-F238E27FC236}">
                <a16:creationId xmlns:a16="http://schemas.microsoft.com/office/drawing/2014/main" id="{ECFA9FDB-3B1F-DAF8-4CE5-CAA68F9517A5}"/>
              </a:ext>
            </a:extLst>
          </p:cNvPr>
          <p:cNvSpPr txBox="1"/>
          <p:nvPr/>
        </p:nvSpPr>
        <p:spPr>
          <a:xfrm>
            <a:off x="1693479" y="4807573"/>
            <a:ext cx="7279557" cy="950260"/>
          </a:xfrm>
          <a:prstGeom prst="rect">
            <a:avLst/>
          </a:prstGeom>
          <a:noFill/>
        </p:spPr>
        <p:txBody>
          <a:bodyPr wrap="none" rtlCol="0">
            <a:spAutoFit/>
          </a:bodyPr>
          <a:lstStyle/>
          <a:p>
            <a:pPr marL="228611" indent="-228611">
              <a:lnSpc>
                <a:spcPct val="150000"/>
              </a:lnSpc>
              <a:buAutoNum type="alphaLcPeriod"/>
            </a:pPr>
            <a:r>
              <a:rPr lang="vi-VN" sz="2000" dirty="0">
                <a:latin typeface="UTM Avo" panose="02040603050506020204" pitchFamily="18"/>
              </a:rPr>
              <a:t> Em hãy nhận xét suy nghĩ của S.</a:t>
            </a:r>
          </a:p>
          <a:p>
            <a:pPr marL="228611" indent="-228611">
              <a:lnSpc>
                <a:spcPct val="150000"/>
              </a:lnSpc>
              <a:buAutoNum type="alphaLcPeriod"/>
            </a:pPr>
            <a:r>
              <a:rPr lang="vi-VN" sz="2000" dirty="0">
                <a:latin typeface="UTM Avo" panose="02040603050506020204" pitchFamily="18"/>
              </a:rPr>
              <a:t> Nếu là S, em sẽ nói như thế nào với anh trai của mình?</a:t>
            </a:r>
            <a:endParaRPr lang="en-US" sz="2000" dirty="0">
              <a:latin typeface="UTM Avo" panose="02040603050506020204" pitchFamily="18"/>
            </a:endParaRPr>
          </a:p>
        </p:txBody>
      </p:sp>
    </p:spTree>
    <p:extLst>
      <p:ext uri="{BB962C8B-B14F-4D97-AF65-F5344CB8AC3E}">
        <p14:creationId xmlns:p14="http://schemas.microsoft.com/office/powerpoint/2010/main" val="154966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A20C8-8276-BEB2-9239-56DA608C04B9}"/>
              </a:ext>
            </a:extLst>
          </p:cNvPr>
          <p:cNvSpPr txBox="1"/>
          <p:nvPr/>
        </p:nvSpPr>
        <p:spPr>
          <a:xfrm>
            <a:off x="717184" y="1765050"/>
            <a:ext cx="10356200" cy="3327899"/>
          </a:xfrm>
          <a:prstGeom prst="rect">
            <a:avLst/>
          </a:prstGeom>
          <a:noFill/>
        </p:spPr>
        <p:txBody>
          <a:bodyPr wrap="square" rtlCol="0">
            <a:spAutoFit/>
          </a:bodyPr>
          <a:lstStyle/>
          <a:p>
            <a:pPr algn="just">
              <a:lnSpc>
                <a:spcPct val="150000"/>
              </a:lnSpc>
            </a:pPr>
            <a:r>
              <a:rPr lang="vi-VN" sz="2300" b="1">
                <a:solidFill>
                  <a:srgbClr val="C00000"/>
                </a:solidFill>
                <a:latin typeface="UTM Avo" panose="02040603050506020204" pitchFamily="18"/>
                <a:cs typeface="Arial" panose="020B0604020202020204" pitchFamily="34" charset="0"/>
              </a:rPr>
              <a:t> </a:t>
            </a:r>
            <a:r>
              <a:rPr lang="vi-VN" sz="2300" b="1" dirty="0">
                <a:solidFill>
                  <a:srgbClr val="C00000"/>
                </a:solidFill>
                <a:latin typeface="UTM Avo" panose="02040603050506020204" pitchFamily="18"/>
                <a:cs typeface="Arial" panose="020B0604020202020204" pitchFamily="34" charset="0"/>
              </a:rPr>
              <a:t>Đáp án:</a:t>
            </a:r>
          </a:p>
          <a:p>
            <a:pPr algn="just">
              <a:lnSpc>
                <a:spcPct val="150000"/>
              </a:lnSpc>
            </a:pPr>
            <a:r>
              <a:rPr lang="nl-NL" sz="2000" dirty="0">
                <a:latin typeface="UTM Avo" panose="02040603050506020204" pitchFamily="18"/>
                <a:cs typeface="Arial" panose="020B0604020202020204" pitchFamily="34" charset="0"/>
              </a:rPr>
              <a:t>a. </a:t>
            </a:r>
            <a:r>
              <a:rPr lang="vi-VN" sz="2000" dirty="0">
                <a:latin typeface="UTM Avo" panose="02040603050506020204" pitchFamily="18"/>
                <a:cs typeface="Arial" panose="020B0604020202020204" pitchFamily="34" charset="0"/>
              </a:rPr>
              <a:t>S</a:t>
            </a:r>
            <a:r>
              <a:rPr lang="nl-NL" sz="2000" dirty="0">
                <a:latin typeface="UTM Avo" panose="02040603050506020204" pitchFamily="18"/>
                <a:cs typeface="Arial" panose="020B0604020202020204" pitchFamily="34" charset="0"/>
              </a:rPr>
              <a:t>uy nghĩ của S là đúng đắn.</a:t>
            </a:r>
            <a:endParaRPr lang="en-US" sz="2000" dirty="0">
              <a:latin typeface="UTM Avo" panose="02040603050506020204" pitchFamily="18"/>
              <a:cs typeface="Arial" panose="020B0604020202020204" pitchFamily="34" charset="0"/>
            </a:endParaRPr>
          </a:p>
          <a:p>
            <a:pPr algn="just">
              <a:lnSpc>
                <a:spcPct val="150000"/>
              </a:lnSpc>
            </a:pPr>
            <a:r>
              <a:rPr lang="nl-NL" sz="2000" dirty="0">
                <a:latin typeface="UTM Avo" panose="02040603050506020204" pitchFamily="18"/>
                <a:cs typeface="Arial" panose="020B0604020202020204" pitchFamily="34" charset="0"/>
              </a:rPr>
              <a:t>b. Nếu là S, em sẽ nói với anh trai mình: Phong </a:t>
            </a:r>
            <a:r>
              <a:rPr lang="nl-NL" sz="2000">
                <a:latin typeface="UTM Avo" panose="02040603050506020204" pitchFamily="18"/>
                <a:cs typeface="Arial" panose="020B0604020202020204" pitchFamily="34" charset="0"/>
              </a:rPr>
              <a:t>trào “Ba sẵn sàng” </a:t>
            </a:r>
            <a:r>
              <a:rPr lang="nl-NL" sz="2000" dirty="0">
                <a:latin typeface="UTM Avo" panose="02040603050506020204" pitchFamily="18"/>
                <a:cs typeface="Arial" panose="020B0604020202020204" pitchFamily="34" charset="0"/>
              </a:rPr>
              <a:t>là phong trào thể hiện tinh thần sẵn sàng khi Tổ quốc cần dù trong thời chiến hay thời bình của người dân. Nhận được lệnh gọi nhập cũ chính là thể hiện sự yêu nước, sẵn sàng phục vụ đất nước khi Tổ quốc cần. Vì vậy, anh đừng do dự mà nên sẵn sàng nhập ngũ, rèn luyện để phục vụ đất nước ngay cả trong thời bình. </a:t>
            </a:r>
            <a:endParaRPr lang="en-US" sz="2000" dirty="0">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325754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CA49ECA-B773-6B1A-2DF4-603665D9BB80}"/>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427683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54C5122-D92D-409C-BB96-B8C79B5CC422}"/>
              </a:ext>
            </a:extLst>
          </p:cNvPr>
          <p:cNvGrpSpPr/>
          <p:nvPr/>
        </p:nvGrpSpPr>
        <p:grpSpPr>
          <a:xfrm>
            <a:off x="484086" y="1803399"/>
            <a:ext cx="3994016" cy="3585765"/>
            <a:chOff x="221249" y="2451099"/>
            <a:chExt cx="3994016" cy="3585765"/>
          </a:xfrm>
        </p:grpSpPr>
        <p:grpSp>
          <p:nvGrpSpPr>
            <p:cNvPr id="2" name="Group 11">
              <a:extLst>
                <a:ext uri="{FF2B5EF4-FFF2-40B4-BE49-F238E27FC236}">
                  <a16:creationId xmlns:a16="http://schemas.microsoft.com/office/drawing/2014/main" id="{040F4592-4136-3457-91E4-B1819CE2D802}"/>
                </a:ext>
              </a:extLst>
            </p:cNvPr>
            <p:cNvGrpSpPr/>
            <p:nvPr/>
          </p:nvGrpSpPr>
          <p:grpSpPr>
            <a:xfrm rot="-5400000">
              <a:off x="257966" y="2414382"/>
              <a:ext cx="3531189" cy="3604623"/>
              <a:chOff x="0" y="0"/>
              <a:chExt cx="3935688" cy="4123429"/>
            </a:xfrm>
            <a:solidFill>
              <a:srgbClr val="F7E0B7"/>
            </a:solidFill>
          </p:grpSpPr>
          <p:sp>
            <p:nvSpPr>
              <p:cNvPr id="3" name="Freeform 12">
                <a:extLst>
                  <a:ext uri="{FF2B5EF4-FFF2-40B4-BE49-F238E27FC236}">
                    <a16:creationId xmlns:a16="http://schemas.microsoft.com/office/drawing/2014/main" id="{FA4E2895-5972-9CC1-552F-E9DAA6B99D4B}"/>
                  </a:ext>
                </a:extLst>
              </p:cNvPr>
              <p:cNvSpPr/>
              <p:nvPr/>
            </p:nvSpPr>
            <p:spPr>
              <a:xfrm>
                <a:off x="-9098" y="-6509"/>
                <a:ext cx="3950018" cy="4155483"/>
              </a:xfrm>
              <a:custGeom>
                <a:avLst/>
                <a:gdLst/>
                <a:ahLst/>
                <a:cxnLst/>
                <a:rect l="l" t="t" r="r" b="b"/>
                <a:pathLst>
                  <a:path w="3950018" h="4155483">
                    <a:moveTo>
                      <a:pt x="63030" y="3561929"/>
                    </a:moveTo>
                    <a:cubicBezTo>
                      <a:pt x="63030" y="3561929"/>
                      <a:pt x="0" y="3315365"/>
                      <a:pt x="10218" y="1214762"/>
                    </a:cubicBezTo>
                    <a:cubicBezTo>
                      <a:pt x="18651" y="990971"/>
                      <a:pt x="65033" y="645332"/>
                      <a:pt x="65033" y="645332"/>
                    </a:cubicBezTo>
                    <a:cubicBezTo>
                      <a:pt x="82233" y="502466"/>
                      <a:pt x="56685" y="337866"/>
                      <a:pt x="181385" y="223925"/>
                    </a:cubicBezTo>
                    <a:cubicBezTo>
                      <a:pt x="346794" y="72788"/>
                      <a:pt x="621643" y="0"/>
                      <a:pt x="3056945" y="6965"/>
                    </a:cubicBezTo>
                    <a:lnTo>
                      <a:pt x="3056946" y="6965"/>
                    </a:lnTo>
                    <a:cubicBezTo>
                      <a:pt x="3273694" y="16819"/>
                      <a:pt x="3478009" y="36481"/>
                      <a:pt x="3612197" y="101690"/>
                    </a:cubicBezTo>
                    <a:cubicBezTo>
                      <a:pt x="3868243" y="226120"/>
                      <a:pt x="3950018" y="459160"/>
                      <a:pt x="3944530" y="704684"/>
                    </a:cubicBezTo>
                    <a:cubicBezTo>
                      <a:pt x="3944530" y="704684"/>
                      <a:pt x="3901243" y="1013073"/>
                      <a:pt x="3908676" y="1248607"/>
                    </a:cubicBezTo>
                    <a:cubicBezTo>
                      <a:pt x="3915799" y="3303731"/>
                      <a:pt x="3922956" y="3499333"/>
                      <a:pt x="3922956" y="3499333"/>
                    </a:cubicBezTo>
                    <a:cubicBezTo>
                      <a:pt x="3906274" y="3715066"/>
                      <a:pt x="3791630" y="3925678"/>
                      <a:pt x="3594761" y="4037302"/>
                    </a:cubicBezTo>
                    <a:cubicBezTo>
                      <a:pt x="3444410" y="4122550"/>
                      <a:pt x="3246379" y="4137648"/>
                      <a:pt x="2573366" y="4126907"/>
                    </a:cubicBezTo>
                    <a:lnTo>
                      <a:pt x="2573337" y="4126907"/>
                    </a:lnTo>
                    <a:cubicBezTo>
                      <a:pt x="645952" y="4121630"/>
                      <a:pt x="384604" y="4155483"/>
                      <a:pt x="254278" y="4046325"/>
                    </a:cubicBezTo>
                    <a:cubicBezTo>
                      <a:pt x="145767" y="3955440"/>
                      <a:pt x="81795" y="3762128"/>
                      <a:pt x="63030" y="3561929"/>
                    </a:cubicBezTo>
                    <a:close/>
                  </a:path>
                </a:pathLst>
              </a:custGeom>
              <a:grpFill/>
            </p:spPr>
          </p:sp>
        </p:grpSp>
        <p:pic>
          <p:nvPicPr>
            <p:cNvPr id="4" name="Picture 13">
              <a:extLst>
                <a:ext uri="{FF2B5EF4-FFF2-40B4-BE49-F238E27FC236}">
                  <a16:creationId xmlns:a16="http://schemas.microsoft.com/office/drawing/2014/main" id="{0C191647-B61C-0C54-CD03-57516EF880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3388" flipH="1">
              <a:off x="632562" y="3152299"/>
              <a:ext cx="2944293" cy="2884565"/>
            </a:xfrm>
            <a:prstGeom prst="rect">
              <a:avLst/>
            </a:prstGeom>
          </p:spPr>
        </p:pic>
        <p:pic>
          <p:nvPicPr>
            <p:cNvPr id="6" name="Picture 15">
              <a:extLst>
                <a:ext uri="{FF2B5EF4-FFF2-40B4-BE49-F238E27FC236}">
                  <a16:creationId xmlns:a16="http://schemas.microsoft.com/office/drawing/2014/main" id="{D1984DE9-8542-C1AE-3ADE-FF5E8BBC9B1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0161">
              <a:off x="4035436" y="5134460"/>
              <a:ext cx="179829" cy="225813"/>
            </a:xfrm>
            <a:prstGeom prst="rect">
              <a:avLst/>
            </a:prstGeom>
          </p:spPr>
        </p:pic>
        <p:pic>
          <p:nvPicPr>
            <p:cNvPr id="7" name="Picture 16">
              <a:extLst>
                <a:ext uri="{FF2B5EF4-FFF2-40B4-BE49-F238E27FC236}">
                  <a16:creationId xmlns:a16="http://schemas.microsoft.com/office/drawing/2014/main" id="{04BA93C4-6861-09FC-E90B-8C51B9DA680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3883265" y="5377215"/>
              <a:ext cx="241879" cy="303729"/>
            </a:xfrm>
            <a:prstGeom prst="rect">
              <a:avLst/>
            </a:prstGeom>
          </p:spPr>
        </p:pic>
      </p:grpSp>
      <p:pic>
        <p:nvPicPr>
          <p:cNvPr id="8" name="Picture 17">
            <a:extLst>
              <a:ext uri="{FF2B5EF4-FFF2-40B4-BE49-F238E27FC236}">
                <a16:creationId xmlns:a16="http://schemas.microsoft.com/office/drawing/2014/main" id="{3609E1CD-5561-518E-6511-51DB1583BB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90541">
            <a:off x="3162707" y="4372983"/>
            <a:ext cx="455816" cy="443197"/>
          </a:xfrm>
          <a:prstGeom prst="rect">
            <a:avLst/>
          </a:prstGeom>
        </p:spPr>
      </p:pic>
      <p:pic>
        <p:nvPicPr>
          <p:cNvPr id="9" name="Picture 18">
            <a:extLst>
              <a:ext uri="{FF2B5EF4-FFF2-40B4-BE49-F238E27FC236}">
                <a16:creationId xmlns:a16="http://schemas.microsoft.com/office/drawing/2014/main" id="{ADD14412-8622-4385-64B2-594F796E45E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800000">
            <a:off x="256178" y="611811"/>
            <a:ext cx="455816" cy="443197"/>
          </a:xfrm>
          <a:prstGeom prst="rect">
            <a:avLst/>
          </a:prstGeom>
        </p:spPr>
      </p:pic>
      <p:sp>
        <p:nvSpPr>
          <p:cNvPr id="10" name="TextBox 9">
            <a:extLst>
              <a:ext uri="{FF2B5EF4-FFF2-40B4-BE49-F238E27FC236}">
                <a16:creationId xmlns:a16="http://schemas.microsoft.com/office/drawing/2014/main" id="{F291C2FB-6FB1-24FD-07A7-60569B9D7073}"/>
              </a:ext>
            </a:extLst>
          </p:cNvPr>
          <p:cNvSpPr txBox="1"/>
          <p:nvPr/>
        </p:nvSpPr>
        <p:spPr>
          <a:xfrm>
            <a:off x="4307416" y="2037080"/>
            <a:ext cx="7305464" cy="2783839"/>
          </a:xfrm>
          <a:prstGeom prst="rect">
            <a:avLst/>
          </a:prstGeom>
          <a:noFill/>
        </p:spPr>
        <p:txBody>
          <a:bodyPr wrap="square" rtlCol="0">
            <a:spAutoFit/>
          </a:bodyPr>
          <a:lstStyle/>
          <a:p>
            <a:pPr marL="495325" indent="-495325" algn="just">
              <a:lnSpc>
                <a:spcPct val="150000"/>
              </a:lnSpc>
              <a:buAutoNum type="arabicPeriod"/>
            </a:pPr>
            <a:r>
              <a:rPr lang="vi-VN" sz="2400" dirty="0">
                <a:latin typeface="UTM Avo" panose="02040603050506020204" pitchFamily="18"/>
              </a:rPr>
              <a:t>Em hãy viết một đoạn thông điệp thể hiện niềm tự hào về truyền thống tốt đẹp của quê hương em và chia sẻ trước lớp.</a:t>
            </a:r>
          </a:p>
          <a:p>
            <a:pPr marL="495325" indent="-495325" algn="just">
              <a:lnSpc>
                <a:spcPct val="150000"/>
              </a:lnSpc>
              <a:buAutoNum type="arabicPeriod"/>
            </a:pPr>
            <a:r>
              <a:rPr lang="vi-VN" sz="2400" dirty="0">
                <a:latin typeface="UTM Avo" panose="02040603050506020204" pitchFamily="18"/>
              </a:rPr>
              <a:t>Em hãy cùng bạn thiết kế tập san về chủ đề “Tự hào truyền thống quê hương”.</a:t>
            </a:r>
            <a:endParaRPr lang="en-US" sz="2400" dirty="0">
              <a:latin typeface="UTM Avo" panose="02040603050506020204" pitchFamily="18"/>
            </a:endParaRPr>
          </a:p>
        </p:txBody>
      </p:sp>
    </p:spTree>
    <p:extLst>
      <p:ext uri="{BB962C8B-B14F-4D97-AF65-F5344CB8AC3E}">
        <p14:creationId xmlns:p14="http://schemas.microsoft.com/office/powerpoint/2010/main" val="377619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464C4469-265E-CEAE-26F6-250D49F3E8E3}"/>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113493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A5E0C848-2AB7-2720-D310-42BD7962D5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60415">
            <a:off x="10145734" y="4927006"/>
            <a:ext cx="372175" cy="438499"/>
          </a:xfrm>
          <a:prstGeom prst="rect">
            <a:avLst/>
          </a:prstGeom>
        </p:spPr>
      </p:pic>
      <p:pic>
        <p:nvPicPr>
          <p:cNvPr id="3" name="Picture 15">
            <a:extLst>
              <a:ext uri="{FF2B5EF4-FFF2-40B4-BE49-F238E27FC236}">
                <a16:creationId xmlns:a16="http://schemas.microsoft.com/office/drawing/2014/main" id="{6E7C99A0-EB0B-C4F1-4599-88D739121F4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914919">
            <a:off x="1505765" y="1876311"/>
            <a:ext cx="378287" cy="481128"/>
          </a:xfrm>
          <a:prstGeom prst="rect">
            <a:avLst/>
          </a:prstGeom>
        </p:spPr>
      </p:pic>
      <p:pic>
        <p:nvPicPr>
          <p:cNvPr id="5" name="Picture 2">
            <a:extLst>
              <a:ext uri="{FF2B5EF4-FFF2-40B4-BE49-F238E27FC236}">
                <a16:creationId xmlns:a16="http://schemas.microsoft.com/office/drawing/2014/main" id="{894A4A1F-12A5-7198-B4BF-7FEACB8B8601}"/>
              </a:ext>
            </a:extLst>
          </p:cNvPr>
          <p:cNvPicPr>
            <a:picLocks noChangeAspect="1"/>
          </p:cNvPicPr>
          <p:nvPr/>
        </p:nvPicPr>
        <p:blipFill>
          <a:blip r:embed="rId7"/>
          <a:srcRect l="4699" t="29275" r="5082" b="31859"/>
          <a:stretch>
            <a:fillRect/>
          </a:stretch>
        </p:blipFill>
        <p:spPr>
          <a:xfrm>
            <a:off x="2263787" y="1739186"/>
            <a:ext cx="7657306" cy="4307235"/>
          </a:xfrm>
          <a:prstGeom prst="rect">
            <a:avLst/>
          </a:prstGeom>
        </p:spPr>
      </p:pic>
      <p:grpSp>
        <p:nvGrpSpPr>
          <p:cNvPr id="6" name="Group 6">
            <a:extLst>
              <a:ext uri="{FF2B5EF4-FFF2-40B4-BE49-F238E27FC236}">
                <a16:creationId xmlns:a16="http://schemas.microsoft.com/office/drawing/2014/main" id="{07EB01AF-16A8-D5EA-E8AC-513F2E82B4B5}"/>
              </a:ext>
            </a:extLst>
          </p:cNvPr>
          <p:cNvGrpSpPr/>
          <p:nvPr/>
        </p:nvGrpSpPr>
        <p:grpSpPr>
          <a:xfrm rot="5400000">
            <a:off x="4222422" y="324568"/>
            <a:ext cx="3691608" cy="7136738"/>
            <a:chOff x="-9098" y="-6509"/>
            <a:chExt cx="2265345" cy="6110459"/>
          </a:xfrm>
        </p:grpSpPr>
        <p:sp>
          <p:nvSpPr>
            <p:cNvPr id="8" name="Freeform 7">
              <a:extLst>
                <a:ext uri="{FF2B5EF4-FFF2-40B4-BE49-F238E27FC236}">
                  <a16:creationId xmlns:a16="http://schemas.microsoft.com/office/drawing/2014/main" id="{94865DA5-FEEB-93C0-6CEE-14D2C4F5191F}"/>
                </a:ext>
              </a:extLst>
            </p:cNvPr>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pic>
        <p:nvPicPr>
          <p:cNvPr id="9" name="Picture 11">
            <a:extLst>
              <a:ext uri="{FF2B5EF4-FFF2-40B4-BE49-F238E27FC236}">
                <a16:creationId xmlns:a16="http://schemas.microsoft.com/office/drawing/2014/main" id="{CA507BA0-C642-7FCE-E8D3-0D5F0E1483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06150">
            <a:off x="9402071" y="1450511"/>
            <a:ext cx="912094" cy="890536"/>
          </a:xfrm>
          <a:prstGeom prst="rect">
            <a:avLst/>
          </a:prstGeom>
        </p:spPr>
      </p:pic>
      <p:pic>
        <p:nvPicPr>
          <p:cNvPr id="10" name="Picture 10">
            <a:extLst>
              <a:ext uri="{FF2B5EF4-FFF2-40B4-BE49-F238E27FC236}">
                <a16:creationId xmlns:a16="http://schemas.microsoft.com/office/drawing/2014/main" id="{F9878377-3A16-A716-B73B-FD538D418B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58776">
            <a:off x="2057693" y="1580995"/>
            <a:ext cx="818706" cy="932274"/>
          </a:xfrm>
          <a:prstGeom prst="rect">
            <a:avLst/>
          </a:prstGeom>
        </p:spPr>
      </p:pic>
      <p:pic>
        <p:nvPicPr>
          <p:cNvPr id="12" name="Picture 12">
            <a:extLst>
              <a:ext uri="{FF2B5EF4-FFF2-40B4-BE49-F238E27FC236}">
                <a16:creationId xmlns:a16="http://schemas.microsoft.com/office/drawing/2014/main" id="{58FCB27A-4529-D358-756E-063D3F1D2FA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55362">
            <a:off x="9324754" y="5280316"/>
            <a:ext cx="853115" cy="932829"/>
          </a:xfrm>
          <a:prstGeom prst="rect">
            <a:avLst/>
          </a:prstGeom>
        </p:spPr>
      </p:pic>
      <p:pic>
        <p:nvPicPr>
          <p:cNvPr id="13" name="Picture 14">
            <a:extLst>
              <a:ext uri="{FF2B5EF4-FFF2-40B4-BE49-F238E27FC236}">
                <a16:creationId xmlns:a16="http://schemas.microsoft.com/office/drawing/2014/main" id="{0407D12D-B4B1-FB06-5B20-5F52BEB7B24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40987">
            <a:off x="3419244" y="5846534"/>
            <a:ext cx="674961" cy="290233"/>
          </a:xfrm>
          <a:prstGeom prst="rect">
            <a:avLst/>
          </a:prstGeom>
        </p:spPr>
      </p:pic>
      <p:sp>
        <p:nvSpPr>
          <p:cNvPr id="14" name="TextBox 13">
            <a:extLst>
              <a:ext uri="{FF2B5EF4-FFF2-40B4-BE49-F238E27FC236}">
                <a16:creationId xmlns:a16="http://schemas.microsoft.com/office/drawing/2014/main" id="{B97071A9-F11E-8F63-A2FD-12822525F6A3}"/>
              </a:ext>
            </a:extLst>
          </p:cNvPr>
          <p:cNvSpPr txBox="1"/>
          <p:nvPr/>
        </p:nvSpPr>
        <p:spPr>
          <a:xfrm>
            <a:off x="2652235" y="2675256"/>
            <a:ext cx="6880410" cy="2105961"/>
          </a:xfrm>
          <a:prstGeom prst="rect">
            <a:avLst/>
          </a:prstGeom>
          <a:noFill/>
        </p:spPr>
        <p:txBody>
          <a:bodyPr wrap="none" rtlCol="0">
            <a:spAutoFit/>
          </a:bodyPr>
          <a:lstStyle/>
          <a:p>
            <a:pPr marL="571500" indent="-571500">
              <a:lnSpc>
                <a:spcPct val="200000"/>
              </a:lnSpc>
              <a:buFont typeface="Wingdings" panose="05000000000000000000" pitchFamily="2" charset="2"/>
              <a:buChar char="ü"/>
            </a:pPr>
            <a:r>
              <a:rPr lang="vi-VN" sz="2300" dirty="0">
                <a:latin typeface="UTM Avo" panose="02040603050506020204" pitchFamily="18"/>
              </a:rPr>
              <a:t>Hoàn thành bài tập phần vận dụng</a:t>
            </a:r>
          </a:p>
          <a:p>
            <a:pPr marL="571500" indent="-571500">
              <a:lnSpc>
                <a:spcPct val="200000"/>
              </a:lnSpc>
              <a:buFont typeface="Wingdings" panose="05000000000000000000" pitchFamily="2" charset="2"/>
              <a:buChar char="ü"/>
            </a:pPr>
            <a:r>
              <a:rPr lang="vi-VN" sz="2300" dirty="0">
                <a:latin typeface="UTM Avo" panose="02040603050506020204" pitchFamily="18"/>
              </a:rPr>
              <a:t>Ôn lại kiến thức bài học</a:t>
            </a:r>
          </a:p>
          <a:p>
            <a:pPr marL="571500" indent="-571500">
              <a:lnSpc>
                <a:spcPct val="200000"/>
              </a:lnSpc>
              <a:buFont typeface="Wingdings" panose="05000000000000000000" pitchFamily="2" charset="2"/>
              <a:buChar char="ü"/>
            </a:pPr>
            <a:r>
              <a:rPr lang="en-US" sz="2300" dirty="0" err="1">
                <a:latin typeface="UTM Avo" panose="02040603050506020204" pitchFamily="18"/>
              </a:rPr>
              <a:t>Chuẩn</a:t>
            </a:r>
            <a:r>
              <a:rPr lang="en-US" sz="2300" dirty="0">
                <a:latin typeface="UTM Avo" panose="02040603050506020204" pitchFamily="18"/>
              </a:rPr>
              <a:t> </a:t>
            </a:r>
            <a:r>
              <a:rPr lang="vi-VN" sz="2300">
                <a:latin typeface="UTM Avo" panose="02040603050506020204" pitchFamily="18"/>
              </a:rPr>
              <a:t>bị </a:t>
            </a:r>
            <a:r>
              <a:rPr lang="en-US" sz="2300" b="1" dirty="0">
                <a:latin typeface="UTM Avo" panose="02040603050506020204" pitchFamily="18"/>
              </a:rPr>
              <a:t>B</a:t>
            </a:r>
            <a:r>
              <a:rPr lang="vi-VN" sz="2300" b="1">
                <a:latin typeface="UTM Avo" panose="02040603050506020204" pitchFamily="18"/>
              </a:rPr>
              <a:t>ài </a:t>
            </a:r>
            <a:r>
              <a:rPr lang="vi-VN" sz="2300" b="1" dirty="0">
                <a:latin typeface="UTM Avo" panose="02040603050506020204" pitchFamily="18"/>
              </a:rPr>
              <a:t>2 – Bảo tồn di sản </a:t>
            </a:r>
            <a:r>
              <a:rPr lang="vi-VN" sz="2300" b="1">
                <a:latin typeface="UTM Avo" panose="02040603050506020204" pitchFamily="18"/>
              </a:rPr>
              <a:t>văn hóa</a:t>
            </a:r>
            <a:endParaRPr lang="en-US" sz="2300" b="1" dirty="0">
              <a:latin typeface="UTM Avo" panose="02040603050506020204" pitchFamily="18"/>
            </a:endParaRPr>
          </a:p>
        </p:txBody>
      </p:sp>
      <p:pic>
        <p:nvPicPr>
          <p:cNvPr id="15" name="Picture 6">
            <a:extLst>
              <a:ext uri="{FF2B5EF4-FFF2-40B4-BE49-F238E27FC236}">
                <a16:creationId xmlns:a16="http://schemas.microsoft.com/office/drawing/2014/main" id="{00E98BE6-3B29-A3C6-7C32-378FBABCCE6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b="37772"/>
          <a:stretch>
            <a:fillRect/>
          </a:stretch>
        </p:blipFill>
        <p:spPr>
          <a:xfrm>
            <a:off x="571212" y="3801517"/>
            <a:ext cx="3081047" cy="3056483"/>
          </a:xfrm>
          <a:prstGeom prst="rect">
            <a:avLst/>
          </a:prstGeom>
        </p:spPr>
      </p:pic>
    </p:spTree>
    <p:extLst>
      <p:ext uri="{BB962C8B-B14F-4D97-AF65-F5344CB8AC3E}">
        <p14:creationId xmlns:p14="http://schemas.microsoft.com/office/powerpoint/2010/main" val="262771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4" name="Google Shape;354;p24"/>
          <p:cNvSpPr txBox="1"/>
          <p:nvPr/>
        </p:nvSpPr>
        <p:spPr>
          <a:xfrm>
            <a:off x="4011326" y="2381351"/>
            <a:ext cx="4321723" cy="48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Hoặc truy cập qua QR code</a:t>
            </a:r>
            <a:endParaRPr/>
          </a:p>
        </p:txBody>
      </p:sp>
      <p:pic>
        <p:nvPicPr>
          <p:cNvPr id="355" name="Google Shape;355;p24" descr="Ngón Trỏ, ngón tay, Máy tính Biểu tượng Tay - tay png tải về - Miễn phí  trong suốt Tay png Tải về."/>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sp>
        <p:nvSpPr>
          <p:cNvPr id="3" name="TextBox 2">
            <a:extLst>
              <a:ext uri="{FF2B5EF4-FFF2-40B4-BE49-F238E27FC236}">
                <a16:creationId xmlns:a16="http://schemas.microsoft.com/office/drawing/2014/main" id="{A752605B-BA11-7A09-FE05-0AC140D5821C}"/>
              </a:ext>
            </a:extLst>
          </p:cNvPr>
          <p:cNvSpPr txBox="1"/>
          <p:nvPr/>
        </p:nvSpPr>
        <p:spPr>
          <a:xfrm>
            <a:off x="462105" y="912740"/>
            <a:ext cx="11367083" cy="95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Like fanpage Hoc10 - Học 1 biết 10 để nhận thêm nhiều tài liệu giảng dạy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theo đường link:  </a:t>
            </a:r>
          </a:p>
        </p:txBody>
      </p:sp>
      <p:sp>
        <p:nvSpPr>
          <p:cNvPr id="4" name="TextBox 3">
            <a:hlinkClick r:id="rId5"/>
            <a:extLst>
              <a:ext uri="{FF2B5EF4-FFF2-40B4-BE49-F238E27FC236}">
                <a16:creationId xmlns:a16="http://schemas.microsoft.com/office/drawing/2014/main" id="{E1240BE0-2DC3-C2B3-E2C1-15E02559380B}"/>
              </a:ext>
            </a:extLst>
          </p:cNvPr>
          <p:cNvSpPr txBox="1"/>
          <p:nvPr/>
        </p:nvSpPr>
        <p:spPr>
          <a:xfrm>
            <a:off x="2534873" y="1891375"/>
            <a:ext cx="71222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843C0C"/>
                </a:solidFill>
                <a:effectLst/>
                <a:uLnTx/>
                <a:uFillTx/>
                <a:latin typeface="UTM Avo" panose="02040603050506020204" pitchFamily="18" charset="0"/>
                <a:ea typeface="+mn-ea"/>
                <a:cs typeface="Arial"/>
                <a:sym typeface="Arial"/>
                <a:hlinkClick r:id="rId5">
                  <a:extLst>
                    <a:ext uri="{A12FA001-AC4F-418D-AE19-62706E023703}">
                      <ahyp:hlinkClr xmlns:ahyp="http://schemas.microsoft.com/office/drawing/2018/hyperlinkcolor" val="tx"/>
                    </a:ext>
                  </a:extLst>
                </a:hlinkClick>
              </a:rPr>
              <a:t>Hoc10 – Học 1 biết 10</a:t>
            </a:r>
            <a:endParaRPr kumimoji="0" lang="en-US" sz="2400" b="1" i="0" u="sng" strike="noStrike" kern="1200" cap="none" spc="0" normalizeH="0" baseline="0" noProof="0">
              <a:ln>
                <a:noFill/>
              </a:ln>
              <a:solidFill>
                <a:srgbClr val="843C0C"/>
              </a:solidFill>
              <a:effectLst/>
              <a:uLnTx/>
              <a:uFillTx/>
              <a:latin typeface="UTM Avo" panose="02040603050506020204" pitchFamily="18" charset="0"/>
              <a:ea typeface="+mn-ea"/>
              <a:cs typeface="Arial"/>
              <a:sym typeface="Arial"/>
            </a:endParaRPr>
          </a:p>
        </p:txBody>
      </p:sp>
      <p:sp>
        <p:nvSpPr>
          <p:cNvPr id="5" name="Rectangle: Rounded Corners 4">
            <a:extLst>
              <a:ext uri="{FF2B5EF4-FFF2-40B4-BE49-F238E27FC236}">
                <a16:creationId xmlns:a16="http://schemas.microsoft.com/office/drawing/2014/main" id="{BC9207F1-2383-72ED-4C2C-2746CE55C47F}"/>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6" name="Picture 5">
            <a:extLst>
              <a:ext uri="{FF2B5EF4-FFF2-40B4-BE49-F238E27FC236}">
                <a16:creationId xmlns:a16="http://schemas.microsoft.com/office/drawing/2014/main" id="{CD5498BF-0427-B25F-5C78-2A85CFF960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4"/>
                                        </p:tgtEl>
                                        <p:attrNameLst>
                                          <p:attrName>style.color</p:attrName>
                                        </p:attrNameLst>
                                      </p:cBhvr>
                                      <p:by>
                                        <p:hsl h="7200000" s="0" l="0"/>
                                      </p:by>
                                    </p:animClr>
                                    <p:animClr clrSpc="hsl" dir="cw">
                                      <p:cBhvr>
                                        <p:cTn id="7" dur="1000" fill="hold"/>
                                        <p:tgtEl>
                                          <p:spTgt spid="4"/>
                                        </p:tgtEl>
                                        <p:attrNameLst>
                                          <p:attrName>fillcolor</p:attrName>
                                        </p:attrNameLst>
                                      </p:cBhvr>
                                      <p:by>
                                        <p:hsl h="7200000" s="0" l="0"/>
                                      </p:by>
                                    </p:animClr>
                                    <p:animClr clrSpc="hsl" dir="cw">
                                      <p:cBhvr>
                                        <p:cTn id="8" dur="1000" fill="hold"/>
                                        <p:tgtEl>
                                          <p:spTgt spid="4"/>
                                        </p:tgtEl>
                                        <p:attrNameLst>
                                          <p:attrName>stroke.color</p:attrName>
                                        </p:attrNameLst>
                                      </p:cBhvr>
                                      <p:by>
                                        <p:hsl h="7200000" s="0" l="0"/>
                                      </p:by>
                                    </p:animClr>
                                    <p:set>
                                      <p:cBhvr>
                                        <p:cTn id="9" dur="1000" fill="hold"/>
                                        <p:tgtEl>
                                          <p:spTgt spid="4"/>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1000" fill="hold"/>
                                        <p:tgtEl>
                                          <p:spTgt spid="5"/>
                                        </p:tgtEl>
                                        <p:attrNameLst>
                                          <p:attrName>style.color</p:attrName>
                                        </p:attrNameLst>
                                      </p:cBhvr>
                                      <p:by>
                                        <p:hsl h="7200000" s="0" l="0"/>
                                      </p:by>
                                    </p:animClr>
                                    <p:animClr clrSpc="hsl" dir="cw">
                                      <p:cBhvr>
                                        <p:cTn id="12" dur="1000" fill="hold"/>
                                        <p:tgtEl>
                                          <p:spTgt spid="5"/>
                                        </p:tgtEl>
                                        <p:attrNameLst>
                                          <p:attrName>fillcolor</p:attrName>
                                        </p:attrNameLst>
                                      </p:cBhvr>
                                      <p:by>
                                        <p:hsl h="7200000" s="0" l="0"/>
                                      </p:by>
                                    </p:animClr>
                                    <p:animClr clrSpc="hsl" dir="cw">
                                      <p:cBhvr>
                                        <p:cTn id="13" dur="1000" fill="hold"/>
                                        <p:tgtEl>
                                          <p:spTgt spid="5"/>
                                        </p:tgtEl>
                                        <p:attrNameLst>
                                          <p:attrName>stroke.color</p:attrName>
                                        </p:attrNameLst>
                                      </p:cBhvr>
                                      <p:by>
                                        <p:hsl h="7200000" s="0" l="0"/>
                                      </p:by>
                                    </p:animClr>
                                    <p:set>
                                      <p:cBhvr>
                                        <p:cTn id="14"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8">
            <a:extLst>
              <a:ext uri="{FF2B5EF4-FFF2-40B4-BE49-F238E27FC236}">
                <a16:creationId xmlns:a16="http://schemas.microsoft.com/office/drawing/2014/main" id="{CA2570F5-33AF-2E35-4814-BAEFF3FC7233}"/>
              </a:ext>
            </a:extLst>
          </p:cNvPr>
          <p:cNvGrpSpPr/>
          <p:nvPr/>
        </p:nvGrpSpPr>
        <p:grpSpPr>
          <a:xfrm rot="5400000">
            <a:off x="-788723" y="3286751"/>
            <a:ext cx="5357344" cy="2136641"/>
            <a:chOff x="0" y="0"/>
            <a:chExt cx="5216920" cy="4332646"/>
          </a:xfrm>
        </p:grpSpPr>
        <p:sp>
          <p:nvSpPr>
            <p:cNvPr id="12" name="Freeform 9">
              <a:extLst>
                <a:ext uri="{FF2B5EF4-FFF2-40B4-BE49-F238E27FC236}">
                  <a16:creationId xmlns:a16="http://schemas.microsoft.com/office/drawing/2014/main" id="{EF11F783-908A-9263-924E-029F4441BB32}"/>
                </a:ext>
              </a:extLst>
            </p:cNvPr>
            <p:cNvSpPr/>
            <p:nvPr/>
          </p:nvSpPr>
          <p:spPr>
            <a:xfrm>
              <a:off x="-9098" y="-6509"/>
              <a:ext cx="5231251" cy="4364699"/>
            </a:xfrm>
            <a:custGeom>
              <a:avLst/>
              <a:gdLst/>
              <a:ahLst/>
              <a:cxnLst/>
              <a:rect l="l" t="t" r="r" b="b"/>
              <a:pathLst>
                <a:path w="5231251"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4338178" y="6965"/>
                  </a:cubicBezTo>
                  <a:lnTo>
                    <a:pt x="4338179" y="6965"/>
                  </a:lnTo>
                  <a:cubicBezTo>
                    <a:pt x="4554926" y="16819"/>
                    <a:pt x="4759241" y="36481"/>
                    <a:pt x="4893430" y="101690"/>
                  </a:cubicBezTo>
                  <a:cubicBezTo>
                    <a:pt x="5149476" y="226120"/>
                    <a:pt x="5231251" y="459160"/>
                    <a:pt x="5225763" y="704684"/>
                  </a:cubicBezTo>
                  <a:cubicBezTo>
                    <a:pt x="5225763" y="704684"/>
                    <a:pt x="5182475" y="1013073"/>
                    <a:pt x="5189909" y="1248607"/>
                  </a:cubicBezTo>
                  <a:cubicBezTo>
                    <a:pt x="5197032" y="3512947"/>
                    <a:pt x="5204188" y="3708550"/>
                    <a:pt x="5204188" y="3708550"/>
                  </a:cubicBezTo>
                  <a:cubicBezTo>
                    <a:pt x="5187507" y="3924283"/>
                    <a:pt x="5072863" y="4134894"/>
                    <a:pt x="4875994" y="4246518"/>
                  </a:cubicBezTo>
                  <a:cubicBezTo>
                    <a:pt x="4725642" y="4331767"/>
                    <a:pt x="4527611" y="4346865"/>
                    <a:pt x="3593740" y="4336123"/>
                  </a:cubicBezTo>
                  <a:lnTo>
                    <a:pt x="3593695" y="4336123"/>
                  </a:lnTo>
                  <a:cubicBezTo>
                    <a:pt x="645952" y="4330847"/>
                    <a:pt x="384604" y="4364700"/>
                    <a:pt x="254278" y="4255542"/>
                  </a:cubicBezTo>
                  <a:cubicBezTo>
                    <a:pt x="145767" y="4164657"/>
                    <a:pt x="81795" y="3971345"/>
                    <a:pt x="63030" y="3771146"/>
                  </a:cubicBezTo>
                  <a:close/>
                </a:path>
              </a:pathLst>
            </a:custGeom>
            <a:solidFill>
              <a:srgbClr val="EEC51D"/>
            </a:solidFill>
          </p:spPr>
        </p:sp>
      </p:grpSp>
      <p:pic>
        <p:nvPicPr>
          <p:cNvPr id="13" name="Picture 11">
            <a:extLst>
              <a:ext uri="{FF2B5EF4-FFF2-40B4-BE49-F238E27FC236}">
                <a16:creationId xmlns:a16="http://schemas.microsoft.com/office/drawing/2014/main" id="{07B0A28E-98B5-F6EE-8E15-AFF2DEE09E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6516" y="3640659"/>
            <a:ext cx="3849466" cy="3100570"/>
          </a:xfrm>
          <a:prstGeom prst="rect">
            <a:avLst/>
          </a:prstGeom>
        </p:spPr>
      </p:pic>
      <p:pic>
        <p:nvPicPr>
          <p:cNvPr id="14" name="Picture 12">
            <a:extLst>
              <a:ext uri="{FF2B5EF4-FFF2-40B4-BE49-F238E27FC236}">
                <a16:creationId xmlns:a16="http://schemas.microsoft.com/office/drawing/2014/main" id="{F5139E97-67F7-6835-2D45-E2C3CBDECD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60415">
            <a:off x="11558341" y="6311640"/>
            <a:ext cx="693360" cy="816919"/>
          </a:xfrm>
          <a:prstGeom prst="rect">
            <a:avLst/>
          </a:prstGeom>
        </p:spPr>
      </p:pic>
      <p:pic>
        <p:nvPicPr>
          <p:cNvPr id="15" name="Picture 14">
            <a:extLst>
              <a:ext uri="{FF2B5EF4-FFF2-40B4-BE49-F238E27FC236}">
                <a16:creationId xmlns:a16="http://schemas.microsoft.com/office/drawing/2014/main" id="{DDF0C15F-97EA-95BA-A5B9-514E3CEC6A6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3072789" y="4236092"/>
            <a:ext cx="396093" cy="497376"/>
          </a:xfrm>
          <a:prstGeom prst="rect">
            <a:avLst/>
          </a:prstGeom>
        </p:spPr>
      </p:pic>
      <p:pic>
        <p:nvPicPr>
          <p:cNvPr id="16" name="Picture 15">
            <a:extLst>
              <a:ext uri="{FF2B5EF4-FFF2-40B4-BE49-F238E27FC236}">
                <a16:creationId xmlns:a16="http://schemas.microsoft.com/office/drawing/2014/main" id="{0A086198-2131-FF86-D6B6-23B5ACE4633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46010" flipH="1">
            <a:off x="3515335" y="4763785"/>
            <a:ext cx="235350" cy="295531"/>
          </a:xfrm>
          <a:prstGeom prst="rect">
            <a:avLst/>
          </a:prstGeom>
        </p:spPr>
      </p:pic>
      <p:sp>
        <p:nvSpPr>
          <p:cNvPr id="17" name="Rectangle 16">
            <a:extLst>
              <a:ext uri="{FF2B5EF4-FFF2-40B4-BE49-F238E27FC236}">
                <a16:creationId xmlns:a16="http://schemas.microsoft.com/office/drawing/2014/main" id="{8995BE4C-BF08-E814-0F69-2049E4067EBA}"/>
              </a:ext>
            </a:extLst>
          </p:cNvPr>
          <p:cNvSpPr/>
          <p:nvPr/>
        </p:nvSpPr>
        <p:spPr>
          <a:xfrm>
            <a:off x="3789507" y="2151682"/>
            <a:ext cx="7580864" cy="1293496"/>
          </a:xfrm>
          <a:prstGeom prst="rect">
            <a:avLst/>
          </a:prstGeom>
        </p:spPr>
        <p:txBody>
          <a:bodyPr wrap="square">
            <a:spAutoFit/>
          </a:bodyPr>
          <a:lstStyle/>
          <a:p>
            <a:pPr algn="just">
              <a:lnSpc>
                <a:spcPct val="150000"/>
              </a:lnSpc>
            </a:pP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Em</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hãy</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kể</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tên</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tốt</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đẹp</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quê</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hương</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en-US" sz="2800" b="1" dirty="0" err="1">
                <a:solidFill>
                  <a:srgbClr val="000000"/>
                </a:solidFill>
                <a:latin typeface="UTM Avo" panose="02040603050506020204" pitchFamily="18"/>
                <a:ea typeface="Calibri" panose="020F0502020204030204" pitchFamily="34" charset="0"/>
                <a:cs typeface="Arial" panose="020B0604020202020204" pitchFamily="34" charset="0"/>
              </a:rPr>
              <a:t>em</a:t>
            </a:r>
            <a:r>
              <a:rPr lang="en-US" sz="2800" b="1" dirty="0">
                <a:solidFill>
                  <a:srgbClr val="000000"/>
                </a:solidFill>
                <a:latin typeface="UTM Avo" panose="02040603050506020204" pitchFamily="18"/>
                <a:ea typeface="Calibri" panose="020F0502020204030204" pitchFamily="34" charset="0"/>
                <a:cs typeface="Arial" panose="020B0604020202020204" pitchFamily="34" charset="0"/>
              </a:rPr>
              <a:t>.</a:t>
            </a:r>
            <a:endParaRPr lang="en-US" sz="2800" b="1" dirty="0">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174440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9F3A4B0A-CF1F-F058-B37A-D59589EE8234}"/>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382095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9D969-BFC6-8467-DE67-6EF738DCAAEE}"/>
              </a:ext>
            </a:extLst>
          </p:cNvPr>
          <p:cNvSpPr txBox="1"/>
          <p:nvPr/>
        </p:nvSpPr>
        <p:spPr>
          <a:xfrm>
            <a:off x="2773568" y="916639"/>
            <a:ext cx="9241647" cy="554319"/>
          </a:xfrm>
          <a:prstGeom prst="rect">
            <a:avLst/>
          </a:prstGeom>
          <a:noFill/>
        </p:spPr>
        <p:txBody>
          <a:bodyPr wrap="square" rtlCol="0">
            <a:spAutoFit/>
          </a:bodyPr>
          <a:lstStyle/>
          <a:p>
            <a:pPr algn="ctr">
              <a:lnSpc>
                <a:spcPct val="150000"/>
              </a:lnSpc>
            </a:pPr>
            <a:r>
              <a:rPr lang="vi-VN" sz="2300" b="1" dirty="0">
                <a:latin typeface="UTM Avo" panose="02040603050506020204" pitchFamily="18"/>
              </a:rPr>
              <a:t>2</a:t>
            </a:r>
            <a:r>
              <a:rPr lang="vi-VN" sz="2300" b="1">
                <a:latin typeface="UTM Avo" panose="02040603050506020204" pitchFamily="18"/>
              </a:rPr>
              <a:t>. </a:t>
            </a:r>
            <a:r>
              <a:rPr lang="en-US" sz="2300" b="1">
                <a:latin typeface="UTM Avo" panose="02040603050506020204" pitchFamily="18"/>
              </a:rPr>
              <a:t>G</a:t>
            </a:r>
            <a:r>
              <a:rPr lang="vi-VN" sz="2300" b="1">
                <a:latin typeface="UTM Avo" panose="02040603050506020204" pitchFamily="18"/>
              </a:rPr>
              <a:t>iữ </a:t>
            </a:r>
            <a:r>
              <a:rPr lang="vi-VN" sz="2300" b="1" dirty="0">
                <a:latin typeface="UTM Avo" panose="02040603050506020204" pitchFamily="18"/>
              </a:rPr>
              <a:t>gìn và phát huy truyền thống tốt đẹp của quê hương</a:t>
            </a:r>
            <a:endParaRPr lang="en-US" sz="2300" b="1" dirty="0">
              <a:latin typeface="UTM Avo" panose="02040603050506020204" pitchFamily="18"/>
            </a:endParaRPr>
          </a:p>
        </p:txBody>
      </p:sp>
      <p:pic>
        <p:nvPicPr>
          <p:cNvPr id="4" name="Picture 3">
            <a:extLst>
              <a:ext uri="{FF2B5EF4-FFF2-40B4-BE49-F238E27FC236}">
                <a16:creationId xmlns:a16="http://schemas.microsoft.com/office/drawing/2014/main" id="{B3FB6D3E-18D8-971B-AB0D-58CB505B2058}"/>
              </a:ext>
            </a:extLst>
          </p:cNvPr>
          <p:cNvPicPr>
            <a:picLocks noChangeAspect="1"/>
          </p:cNvPicPr>
          <p:nvPr/>
        </p:nvPicPr>
        <p:blipFill rotWithShape="1">
          <a:blip r:embed="rId3">
            <a:extLst>
              <a:ext uri="{28A0092B-C50C-407E-A947-70E740481C1C}">
                <a14:useLocalDpi xmlns:a14="http://schemas.microsoft.com/office/drawing/2010/main" val="0"/>
              </a:ext>
            </a:extLst>
          </a:blip>
          <a:srcRect l="1355" r="5676"/>
          <a:stretch/>
        </p:blipFill>
        <p:spPr>
          <a:xfrm>
            <a:off x="457994" y="2477241"/>
            <a:ext cx="6581107" cy="3343842"/>
          </a:xfrm>
          <a:prstGeom prst="rect">
            <a:avLst/>
          </a:prstGeom>
        </p:spPr>
      </p:pic>
      <p:sp>
        <p:nvSpPr>
          <p:cNvPr id="5" name="Rectangle 4">
            <a:extLst>
              <a:ext uri="{FF2B5EF4-FFF2-40B4-BE49-F238E27FC236}">
                <a16:creationId xmlns:a16="http://schemas.microsoft.com/office/drawing/2014/main" id="{892737F1-2ED3-3FBF-9762-4605649BEB5E}"/>
              </a:ext>
            </a:extLst>
          </p:cNvPr>
          <p:cNvSpPr/>
          <p:nvPr/>
        </p:nvSpPr>
        <p:spPr>
          <a:xfrm>
            <a:off x="446547" y="1740756"/>
            <a:ext cx="10769600" cy="554319"/>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HS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đọc</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đoạn</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thông</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tin SGK tr.6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và</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trả</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lời</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câu</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hỏi</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a:t>
            </a:r>
            <a:endParaRPr lang="en-US" sz="2300" dirty="0">
              <a:solidFill>
                <a:srgbClr val="C00000"/>
              </a:solidFill>
              <a:latin typeface="UTM Avo" panose="02040603050506020204" pitchFamily="18"/>
              <a:cs typeface="Arial" panose="020B0604020202020204" pitchFamily="34" charset="0"/>
            </a:endParaRPr>
          </a:p>
        </p:txBody>
      </p:sp>
      <p:grpSp>
        <p:nvGrpSpPr>
          <p:cNvPr id="10" name="Group 9">
            <a:extLst>
              <a:ext uri="{FF2B5EF4-FFF2-40B4-BE49-F238E27FC236}">
                <a16:creationId xmlns:a16="http://schemas.microsoft.com/office/drawing/2014/main" id="{3DE951E8-94B9-9D1F-B2BF-BF71A53CC5EA}"/>
              </a:ext>
            </a:extLst>
          </p:cNvPr>
          <p:cNvGrpSpPr/>
          <p:nvPr/>
        </p:nvGrpSpPr>
        <p:grpSpPr>
          <a:xfrm>
            <a:off x="7214394" y="2320359"/>
            <a:ext cx="4636230" cy="3343842"/>
            <a:chOff x="7214394" y="2320359"/>
            <a:chExt cx="4724400" cy="3343842"/>
          </a:xfrm>
        </p:grpSpPr>
        <p:sp>
          <p:nvSpPr>
            <p:cNvPr id="6" name="Cloud Callout 5">
              <a:extLst>
                <a:ext uri="{FF2B5EF4-FFF2-40B4-BE49-F238E27FC236}">
                  <a16:creationId xmlns:a16="http://schemas.microsoft.com/office/drawing/2014/main" id="{EAC98451-6DA6-705F-E27E-584CC018221E}"/>
                </a:ext>
              </a:extLst>
            </p:cNvPr>
            <p:cNvSpPr/>
            <p:nvPr/>
          </p:nvSpPr>
          <p:spPr>
            <a:xfrm>
              <a:off x="7214394" y="2320359"/>
              <a:ext cx="4724400" cy="3343842"/>
            </a:xfrm>
            <a:prstGeom prst="cloudCallout">
              <a:avLst>
                <a:gd name="adj1" fmla="val -53470"/>
                <a:gd name="adj2" fmla="val 55089"/>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tx1"/>
                </a:solidFill>
                <a:latin typeface="UTM Avo" panose="02040603050506020204" pitchFamily="18"/>
                <a:cs typeface="Arial" panose="020B0604020202020204" pitchFamily="34" charset="0"/>
              </a:endParaRPr>
            </a:p>
          </p:txBody>
        </p:sp>
        <p:sp>
          <p:nvSpPr>
            <p:cNvPr id="9" name="TextBox 8">
              <a:extLst>
                <a:ext uri="{FF2B5EF4-FFF2-40B4-BE49-F238E27FC236}">
                  <a16:creationId xmlns:a16="http://schemas.microsoft.com/office/drawing/2014/main" id="{FF76F371-095B-51A1-0B53-78EF32904B56}"/>
                </a:ext>
              </a:extLst>
            </p:cNvPr>
            <p:cNvSpPr txBox="1"/>
            <p:nvPr/>
          </p:nvSpPr>
          <p:spPr>
            <a:xfrm>
              <a:off x="7742750" y="2721804"/>
              <a:ext cx="3409800" cy="2335319"/>
            </a:xfrm>
            <a:prstGeom prst="rect">
              <a:avLst/>
            </a:prstGeom>
            <a:noFill/>
          </p:spPr>
          <p:txBody>
            <a:bodyPr wrap="square">
              <a:spAutoFit/>
            </a:bodyPr>
            <a:lstStyle/>
            <a:p>
              <a:pPr algn="ctr">
                <a:lnSpc>
                  <a:spcPct val="150000"/>
                </a:lnSpc>
              </a:pPr>
              <a:r>
                <a:rPr lang="fr-FR" sz="2000" i="1" dirty="0">
                  <a:solidFill>
                    <a:schemeClr val="tx1"/>
                  </a:solidFill>
                  <a:latin typeface="UTM Avo" panose="02040603050506020204" pitchFamily="18"/>
                  <a:cs typeface="Arial" panose="020B0604020202020204" pitchFamily="34" charset="0"/>
                </a:rPr>
                <a:t>Theo </a:t>
              </a:r>
              <a:r>
                <a:rPr lang="fr-FR" sz="2000" i="1" dirty="0" err="1">
                  <a:solidFill>
                    <a:schemeClr val="tx1"/>
                  </a:solidFill>
                  <a:latin typeface="UTM Avo" panose="02040603050506020204" pitchFamily="18"/>
                  <a:cs typeface="Arial" panose="020B0604020202020204" pitchFamily="34" charset="0"/>
                </a:rPr>
                <a:t>em</a:t>
              </a:r>
              <a:r>
                <a:rPr lang="fr-FR" sz="2000" i="1" dirty="0">
                  <a:solidFill>
                    <a:schemeClr val="tx1"/>
                  </a:solidFill>
                  <a:latin typeface="UTM Avo" panose="02040603050506020204" pitchFamily="18"/>
                  <a:cs typeface="Arial" panose="020B0604020202020204" pitchFamily="34" charset="0"/>
                </a:rPr>
                <a:t>, </a:t>
              </a:r>
              <a:r>
                <a:rPr lang="fr-FR" sz="2000" i="1" dirty="0" err="1">
                  <a:solidFill>
                    <a:schemeClr val="tx1"/>
                  </a:solidFill>
                  <a:latin typeface="UTM Avo" panose="02040603050506020204" pitchFamily="18"/>
                  <a:cs typeface="Arial" panose="020B0604020202020204" pitchFamily="34" charset="0"/>
                </a:rPr>
                <a:t>thông</a:t>
              </a:r>
              <a:r>
                <a:rPr lang="fr-FR" sz="2000" i="1" dirty="0">
                  <a:solidFill>
                    <a:schemeClr val="tx1"/>
                  </a:solidFill>
                  <a:latin typeface="UTM Avo" panose="02040603050506020204" pitchFamily="18"/>
                  <a:cs typeface="Arial" panose="020B0604020202020204" pitchFamily="34" charset="0"/>
                </a:rPr>
                <a:t> tin </a:t>
              </a:r>
              <a:r>
                <a:rPr lang="fr-FR" sz="2000" i="1" dirty="0" err="1">
                  <a:solidFill>
                    <a:schemeClr val="tx1"/>
                  </a:solidFill>
                  <a:latin typeface="UTM Avo" panose="02040603050506020204" pitchFamily="18"/>
                  <a:cs typeface="Arial" panose="020B0604020202020204" pitchFamily="34" charset="0"/>
                </a:rPr>
                <a:t>trên</a:t>
              </a:r>
              <a:r>
                <a:rPr lang="fr-FR" sz="2000" i="1" dirty="0">
                  <a:solidFill>
                    <a:schemeClr val="tx1"/>
                  </a:solidFill>
                  <a:latin typeface="UTM Avo" panose="02040603050506020204" pitchFamily="18"/>
                  <a:cs typeface="Arial" panose="020B0604020202020204" pitchFamily="34" charset="0"/>
                </a:rPr>
                <a:t> </a:t>
              </a:r>
              <a:r>
                <a:rPr lang="fr-FR" sz="2000" i="1" dirty="0" err="1">
                  <a:solidFill>
                    <a:schemeClr val="tx1"/>
                  </a:solidFill>
                  <a:latin typeface="UTM Avo" panose="02040603050506020204" pitchFamily="18"/>
                  <a:cs typeface="Arial" panose="020B0604020202020204" pitchFamily="34" charset="0"/>
                </a:rPr>
                <a:t>đã</a:t>
              </a:r>
              <a:r>
                <a:rPr lang="fr-FR" sz="2000" i="1" dirty="0">
                  <a:solidFill>
                    <a:schemeClr val="tx1"/>
                  </a:solidFill>
                  <a:latin typeface="UTM Avo" panose="02040603050506020204" pitchFamily="18"/>
                  <a:cs typeface="Arial" panose="020B0604020202020204" pitchFamily="34" charset="0"/>
                </a:rPr>
                <a:t> </a:t>
              </a:r>
              <a:r>
                <a:rPr lang="fr-FR" sz="2000" i="1" dirty="0" err="1">
                  <a:solidFill>
                    <a:schemeClr val="tx1"/>
                  </a:solidFill>
                  <a:latin typeface="UTM Avo" panose="02040603050506020204" pitchFamily="18"/>
                  <a:cs typeface="Arial" panose="020B0604020202020204" pitchFamily="34" charset="0"/>
                </a:rPr>
                <a:t>nói</a:t>
              </a:r>
              <a:r>
                <a:rPr lang="fr-FR" sz="2000" i="1" dirty="0">
                  <a:solidFill>
                    <a:schemeClr val="tx1"/>
                  </a:solidFill>
                  <a:latin typeface="UTM Avo" panose="02040603050506020204" pitchFamily="18"/>
                  <a:cs typeface="Arial" panose="020B0604020202020204" pitchFamily="34" charset="0"/>
                </a:rPr>
                <a:t> </a:t>
              </a:r>
              <a:r>
                <a:rPr lang="fr-FR" sz="2000" i="1" dirty="0" err="1">
                  <a:solidFill>
                    <a:schemeClr val="tx1"/>
                  </a:solidFill>
                  <a:latin typeface="UTM Avo" panose="02040603050506020204" pitchFamily="18"/>
                  <a:cs typeface="Arial" panose="020B0604020202020204" pitchFamily="34" charset="0"/>
                </a:rPr>
                <a:t>đến</a:t>
              </a:r>
              <a:r>
                <a:rPr lang="fr-FR" sz="2000" i="1" dirty="0">
                  <a:solidFill>
                    <a:schemeClr val="tx1"/>
                  </a:solidFill>
                  <a:latin typeface="UTM Avo" panose="02040603050506020204" pitchFamily="18"/>
                  <a:cs typeface="Arial" panose="020B0604020202020204" pitchFamily="34" charset="0"/>
                </a:rPr>
                <a:t> </a:t>
              </a:r>
              <a:r>
                <a:rPr lang="fr-FR" sz="2000" i="1" err="1">
                  <a:solidFill>
                    <a:schemeClr val="tx1"/>
                  </a:solidFill>
                  <a:latin typeface="UTM Avo" panose="02040603050506020204" pitchFamily="18"/>
                  <a:cs typeface="Arial" panose="020B0604020202020204" pitchFamily="34" charset="0"/>
                </a:rPr>
                <a:t>những</a:t>
              </a:r>
              <a:r>
                <a:rPr lang="fr-FR" sz="2000" i="1">
                  <a:solidFill>
                    <a:schemeClr val="tx1"/>
                  </a:solidFill>
                  <a:latin typeface="UTM Avo" panose="02040603050506020204" pitchFamily="18"/>
                  <a:cs typeface="Arial" panose="020B0604020202020204" pitchFamily="34" charset="0"/>
                </a:rPr>
                <a:t> </a:t>
              </a:r>
            </a:p>
            <a:p>
              <a:pPr algn="ctr">
                <a:lnSpc>
                  <a:spcPct val="150000"/>
                </a:lnSpc>
              </a:pPr>
              <a:r>
                <a:rPr lang="fr-FR" sz="2000" i="1">
                  <a:solidFill>
                    <a:schemeClr val="tx1"/>
                  </a:solidFill>
                  <a:latin typeface="UTM Avo" panose="02040603050506020204" pitchFamily="18"/>
                  <a:cs typeface="Arial" panose="020B0604020202020204" pitchFamily="34" charset="0"/>
                </a:rPr>
                <a:t>truyền </a:t>
              </a:r>
              <a:r>
                <a:rPr lang="fr-FR" sz="2000" i="1" dirty="0" err="1">
                  <a:solidFill>
                    <a:schemeClr val="tx1"/>
                  </a:solidFill>
                  <a:latin typeface="UTM Avo" panose="02040603050506020204" pitchFamily="18"/>
                  <a:cs typeface="Arial" panose="020B0604020202020204" pitchFamily="34" charset="0"/>
                </a:rPr>
                <a:t>thống</a:t>
              </a:r>
              <a:r>
                <a:rPr lang="fr-FR" sz="2000" i="1" dirty="0">
                  <a:solidFill>
                    <a:schemeClr val="tx1"/>
                  </a:solidFill>
                  <a:latin typeface="UTM Avo" panose="02040603050506020204" pitchFamily="18"/>
                  <a:cs typeface="Arial" panose="020B0604020202020204" pitchFamily="34" charset="0"/>
                </a:rPr>
                <a:t> </a:t>
              </a:r>
              <a:r>
                <a:rPr lang="fr-FR" sz="2000" i="1" dirty="0" err="1">
                  <a:solidFill>
                    <a:schemeClr val="tx1"/>
                  </a:solidFill>
                  <a:latin typeface="UTM Avo" panose="02040603050506020204" pitchFamily="18"/>
                  <a:cs typeface="Arial" panose="020B0604020202020204" pitchFamily="34" charset="0"/>
                </a:rPr>
                <a:t>tốt</a:t>
              </a:r>
              <a:r>
                <a:rPr lang="fr-FR" sz="2000" i="1" dirty="0">
                  <a:solidFill>
                    <a:schemeClr val="tx1"/>
                  </a:solidFill>
                  <a:latin typeface="UTM Avo" panose="02040603050506020204" pitchFamily="18"/>
                  <a:cs typeface="Arial" panose="020B0604020202020204" pitchFamily="34" charset="0"/>
                </a:rPr>
                <a:t> </a:t>
              </a:r>
              <a:r>
                <a:rPr lang="fr-FR" sz="2000" i="1" dirty="0" err="1">
                  <a:solidFill>
                    <a:schemeClr val="tx1"/>
                  </a:solidFill>
                  <a:latin typeface="UTM Avo" panose="02040603050506020204" pitchFamily="18"/>
                  <a:cs typeface="Arial" panose="020B0604020202020204" pitchFamily="34" charset="0"/>
                </a:rPr>
                <a:t>đẹp</a:t>
              </a:r>
              <a:r>
                <a:rPr lang="fr-FR" sz="2000" i="1" dirty="0">
                  <a:solidFill>
                    <a:schemeClr val="tx1"/>
                  </a:solidFill>
                  <a:latin typeface="UTM Avo" panose="02040603050506020204" pitchFamily="18"/>
                  <a:cs typeface="Arial" panose="020B0604020202020204" pitchFamily="34" charset="0"/>
                </a:rPr>
                <a:t> </a:t>
              </a:r>
              <a:r>
                <a:rPr lang="fr-FR" sz="2000" i="1" dirty="0" err="1">
                  <a:solidFill>
                    <a:schemeClr val="tx1"/>
                  </a:solidFill>
                  <a:latin typeface="UTM Avo" panose="02040603050506020204" pitchFamily="18"/>
                  <a:cs typeface="Arial" panose="020B0604020202020204" pitchFamily="34" charset="0"/>
                </a:rPr>
                <a:t>nào</a:t>
              </a:r>
              <a:r>
                <a:rPr lang="fr-FR" sz="2000" i="1" dirty="0">
                  <a:solidFill>
                    <a:schemeClr val="tx1"/>
                  </a:solidFill>
                  <a:latin typeface="UTM Avo" panose="02040603050506020204" pitchFamily="18"/>
                  <a:cs typeface="Arial" panose="020B0604020202020204" pitchFamily="34" charset="0"/>
                </a:rPr>
                <a:t>? </a:t>
              </a:r>
              <a:r>
                <a:rPr lang="fr-FR" sz="2000" i="1" dirty="0" err="1">
                  <a:solidFill>
                    <a:schemeClr val="tx1"/>
                  </a:solidFill>
                  <a:latin typeface="UTM Avo" panose="02040603050506020204" pitchFamily="18"/>
                  <a:cs typeface="Arial" panose="020B0604020202020204" pitchFamily="34" charset="0"/>
                </a:rPr>
                <a:t>Em</a:t>
              </a:r>
              <a:r>
                <a:rPr lang="fr-FR" sz="2000" i="1" dirty="0">
                  <a:solidFill>
                    <a:schemeClr val="tx1"/>
                  </a:solidFill>
                  <a:latin typeface="UTM Avo" panose="02040603050506020204" pitchFamily="18"/>
                  <a:cs typeface="Arial" panose="020B0604020202020204" pitchFamily="34" charset="0"/>
                </a:rPr>
                <a:t> </a:t>
              </a:r>
              <a:r>
                <a:rPr lang="fr-FR" sz="2000" i="1" err="1">
                  <a:solidFill>
                    <a:schemeClr val="tx1"/>
                  </a:solidFill>
                  <a:latin typeface="UTM Avo" panose="02040603050506020204" pitchFamily="18"/>
                  <a:cs typeface="Arial" panose="020B0604020202020204" pitchFamily="34" charset="0"/>
                </a:rPr>
                <a:t>hãy</a:t>
              </a:r>
              <a:r>
                <a:rPr lang="fr-FR" sz="2000" i="1">
                  <a:solidFill>
                    <a:schemeClr val="tx1"/>
                  </a:solidFill>
                  <a:latin typeface="UTM Avo" panose="02040603050506020204" pitchFamily="18"/>
                  <a:cs typeface="Arial" panose="020B0604020202020204" pitchFamily="34" charset="0"/>
                </a:rPr>
                <a:t> nêu ý </a:t>
              </a:r>
              <a:r>
                <a:rPr lang="fr-FR" sz="2000" i="1" dirty="0" err="1">
                  <a:solidFill>
                    <a:schemeClr val="tx1"/>
                  </a:solidFill>
                  <a:latin typeface="UTM Avo" panose="02040603050506020204" pitchFamily="18"/>
                  <a:cs typeface="Arial" panose="020B0604020202020204" pitchFamily="34" charset="0"/>
                </a:rPr>
                <a:t>nghĩa</a:t>
              </a:r>
              <a:r>
                <a:rPr lang="fr-FR" sz="2000" i="1" dirty="0">
                  <a:solidFill>
                    <a:schemeClr val="tx1"/>
                  </a:solidFill>
                  <a:latin typeface="UTM Avo" panose="02040603050506020204" pitchFamily="18"/>
                  <a:cs typeface="Arial" panose="020B0604020202020204" pitchFamily="34" charset="0"/>
                </a:rPr>
                <a:t> </a:t>
              </a:r>
              <a:r>
                <a:rPr lang="fr-FR" sz="2000" i="1" err="1">
                  <a:solidFill>
                    <a:schemeClr val="tx1"/>
                  </a:solidFill>
                  <a:latin typeface="UTM Avo" panose="02040603050506020204" pitchFamily="18"/>
                  <a:cs typeface="Arial" panose="020B0604020202020204" pitchFamily="34" charset="0"/>
                </a:rPr>
                <a:t>của</a:t>
              </a:r>
              <a:r>
                <a:rPr lang="fr-FR" sz="2000" i="1">
                  <a:solidFill>
                    <a:schemeClr val="tx1"/>
                  </a:solidFill>
                  <a:latin typeface="UTM Avo" panose="02040603050506020204" pitchFamily="18"/>
                  <a:cs typeface="Arial" panose="020B0604020202020204" pitchFamily="34" charset="0"/>
                </a:rPr>
                <a:t> truyền </a:t>
              </a:r>
              <a:r>
                <a:rPr lang="fr-FR" sz="2000" i="1" dirty="0" err="1">
                  <a:solidFill>
                    <a:schemeClr val="tx1"/>
                  </a:solidFill>
                  <a:latin typeface="UTM Avo" panose="02040603050506020204" pitchFamily="18"/>
                  <a:cs typeface="Arial" panose="020B0604020202020204" pitchFamily="34" charset="0"/>
                </a:rPr>
                <a:t>thống</a:t>
              </a:r>
              <a:r>
                <a:rPr lang="fr-FR" sz="2000" i="1" dirty="0">
                  <a:solidFill>
                    <a:schemeClr val="tx1"/>
                  </a:solidFill>
                  <a:latin typeface="UTM Avo" panose="02040603050506020204" pitchFamily="18"/>
                  <a:cs typeface="Arial" panose="020B0604020202020204" pitchFamily="34" charset="0"/>
                </a:rPr>
                <a:t> </a:t>
              </a:r>
              <a:r>
                <a:rPr lang="fr-FR" sz="2000" i="1" dirty="0" err="1">
                  <a:solidFill>
                    <a:schemeClr val="tx1"/>
                  </a:solidFill>
                  <a:latin typeface="UTM Avo" panose="02040603050506020204" pitchFamily="18"/>
                  <a:cs typeface="Arial" panose="020B0604020202020204" pitchFamily="34" charset="0"/>
                </a:rPr>
                <a:t>đó</a:t>
              </a:r>
              <a:r>
                <a:rPr lang="fr-FR" sz="2000" i="1" dirty="0">
                  <a:solidFill>
                    <a:schemeClr val="tx1"/>
                  </a:solidFill>
                  <a:latin typeface="UTM Avo" panose="02040603050506020204" pitchFamily="18"/>
                  <a:cs typeface="Arial" panose="020B0604020202020204" pitchFamily="34" charset="0"/>
                </a:rPr>
                <a:t>. </a:t>
              </a:r>
              <a:endParaRPr lang="en-US" sz="2000" dirty="0">
                <a:solidFill>
                  <a:schemeClr val="tx1"/>
                </a:solidFill>
                <a:latin typeface="UTM Avo" panose="02040603050506020204" pitchFamily="18"/>
                <a:cs typeface="Arial" panose="020B0604020202020204" pitchFamily="34" charset="0"/>
              </a:endParaRPr>
            </a:p>
          </p:txBody>
        </p:sp>
      </p:grpSp>
    </p:spTree>
    <p:extLst>
      <p:ext uri="{BB962C8B-B14F-4D97-AF65-F5344CB8AC3E}">
        <p14:creationId xmlns:p14="http://schemas.microsoft.com/office/powerpoint/2010/main" val="208687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3"/>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67034B9-CFB2-D9FD-A28C-97644D5E3F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7994" y="1909555"/>
            <a:ext cx="3283603" cy="3728859"/>
          </a:xfrm>
          <a:prstGeom prst="rect">
            <a:avLst/>
          </a:prstGeom>
        </p:spPr>
      </p:pic>
      <p:sp>
        <p:nvSpPr>
          <p:cNvPr id="4" name="Rectangle 3">
            <a:extLst>
              <a:ext uri="{FF2B5EF4-FFF2-40B4-BE49-F238E27FC236}">
                <a16:creationId xmlns:a16="http://schemas.microsoft.com/office/drawing/2014/main" id="{C568F244-35CA-09F0-2B5D-358F208C5301}"/>
              </a:ext>
            </a:extLst>
          </p:cNvPr>
          <p:cNvSpPr/>
          <p:nvPr/>
        </p:nvSpPr>
        <p:spPr>
          <a:xfrm>
            <a:off x="3448697" y="2293273"/>
            <a:ext cx="8109318" cy="3124702"/>
          </a:xfrm>
          <a:prstGeom prst="rect">
            <a:avLst/>
          </a:prstGeom>
        </p:spPr>
        <p:txBody>
          <a:bodyPr wrap="square">
            <a:spAutoFit/>
          </a:bodyPr>
          <a:lstStyle/>
          <a:p>
            <a:pPr algn="just">
              <a:lnSpc>
                <a:spcPct val="150000"/>
              </a:lnSpc>
              <a:spcBef>
                <a:spcPts val="200"/>
              </a:spcBef>
              <a:spcAft>
                <a:spcPts val="200"/>
              </a:spcAft>
            </a:pP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Truyền</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thống</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tốt</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đẹp</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được</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nói</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đến</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trong</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đoạn</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thông</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tin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và</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ý</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nghĩa</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của</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truyền</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thống</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C00000"/>
                </a:solidFill>
                <a:latin typeface="UTM Avo" panose="02040603050506020204" pitchFamily="18"/>
                <a:ea typeface="Calibri" panose="020F0502020204030204" pitchFamily="34" charset="0"/>
                <a:cs typeface="Arial" panose="020B0604020202020204" pitchFamily="34" charset="0"/>
              </a:rPr>
              <a:t>đó</a:t>
            </a:r>
            <a:r>
              <a:rPr lang="fr-FR" sz="2200" dirty="0">
                <a:solidFill>
                  <a:srgbClr val="C00000"/>
                </a:solidFill>
                <a:latin typeface="UTM Avo" panose="02040603050506020204" pitchFamily="18"/>
                <a:ea typeface="Calibri" panose="020F0502020204030204" pitchFamily="34" charset="0"/>
                <a:cs typeface="Arial" panose="020B0604020202020204" pitchFamily="34" charset="0"/>
              </a:rPr>
              <a:t>:</a:t>
            </a:r>
            <a:endParaRPr lang="en-US" sz="2200" dirty="0">
              <a:solidFill>
                <a:srgbClr val="C00000"/>
              </a:solidFill>
              <a:latin typeface="UTM Avo" panose="02040603050506020204" pitchFamily="18"/>
              <a:ea typeface="Calibri" panose="020F0502020204030204" pitchFamily="34" charset="0"/>
              <a:cs typeface="Arial" panose="020B0604020202020204" pitchFamily="34" charset="0"/>
            </a:endParaRPr>
          </a:p>
          <a:p>
            <a:pPr marL="381019" indent="-381019" algn="just">
              <a:lnSpc>
                <a:spcPct val="150000"/>
              </a:lnSpc>
              <a:spcBef>
                <a:spcPts val="200"/>
              </a:spcBef>
              <a:spcAft>
                <a:spcPts val="200"/>
              </a:spcAft>
              <a:buFont typeface="Wingdings" panose="05000000000000000000" pitchFamily="2" charset="2"/>
              <a:buChar char="§"/>
            </a:pP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Yêu</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nước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đoàn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kết</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một</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lòng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mỗi</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người</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tùy</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khả</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năng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mình</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góp</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tiền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hiện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vật</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giúp</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sức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cùng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chung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tay</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err="1">
                <a:solidFill>
                  <a:srgbClr val="000000"/>
                </a:solidFill>
                <a:latin typeface="UTM Avo" panose="02040603050506020204" pitchFamily="18"/>
                <a:ea typeface="Calibri" panose="020F0502020204030204" pitchFamily="34" charset="0"/>
                <a:cs typeface="Arial" panose="020B0604020202020204" pitchFamily="34" charset="0"/>
              </a:rPr>
              <a:t>chống</a:t>
            </a:r>
            <a:r>
              <a:rPr lang="fr-FR" sz="2200">
                <a:solidFill>
                  <a:srgbClr val="000000"/>
                </a:solidFill>
                <a:latin typeface="UTM Avo" panose="02040603050506020204" pitchFamily="18"/>
                <a:ea typeface="Calibri" panose="020F0502020204030204" pitchFamily="34" charset="0"/>
                <a:cs typeface="Arial" panose="020B0604020202020204" pitchFamily="34" charset="0"/>
              </a:rPr>
              <a:t> dịch) </a:t>
            </a:r>
            <a:r>
              <a:rPr lang="fr-FR" sz="2200">
                <a:solidFill>
                  <a:srgbClr val="000000"/>
                </a:solidFill>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a:t>
            </a:r>
            <a:r>
              <a:rPr lang="fr-FR" sz="220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a:latin typeface="UTM Avo" panose="02040603050506020204" pitchFamily="18"/>
                <a:ea typeface="Calibri" panose="020F0502020204030204" pitchFamily="34" charset="0"/>
                <a:cs typeface="Arial" panose="020B0604020202020204" pitchFamily="34" charset="0"/>
              </a:rPr>
              <a:t>T</a:t>
            </a:r>
            <a:r>
              <a:rPr lang="fr-FR" sz="2200" b="1">
                <a:solidFill>
                  <a:srgbClr val="000000"/>
                </a:solidFill>
                <a:latin typeface="UTM Avo" panose="02040603050506020204" pitchFamily="18"/>
                <a:ea typeface="Calibri" panose="020F0502020204030204" pitchFamily="34" charset="0"/>
                <a:cs typeface="Arial" panose="020B0604020202020204" pitchFamily="34" charset="0"/>
              </a:rPr>
              <a:t>ạo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nên</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sức</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mạnh</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với</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quyết</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tâm</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từng</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bước</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đẩy</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lùi</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dịch</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000000"/>
                </a:solidFill>
                <a:latin typeface="UTM Avo" panose="02040603050506020204" pitchFamily="18"/>
                <a:ea typeface="Calibri" panose="020F0502020204030204" pitchFamily="34" charset="0"/>
                <a:cs typeface="Arial" panose="020B0604020202020204" pitchFamily="34" charset="0"/>
              </a:rPr>
              <a:t>bệnh</a:t>
            </a:r>
            <a:r>
              <a:rPr lang="fr-FR" sz="2200" b="1" dirty="0">
                <a:solidFill>
                  <a:srgbClr val="000000"/>
                </a:solidFill>
                <a:latin typeface="UTM Avo" panose="02040603050506020204" pitchFamily="18"/>
                <a:ea typeface="Calibri" panose="020F0502020204030204" pitchFamily="34" charset="0"/>
                <a:cs typeface="Arial" panose="020B0604020202020204" pitchFamily="34" charset="0"/>
              </a:rPr>
              <a:t>. </a:t>
            </a:r>
            <a:endParaRPr lang="en-US" sz="2200" b="1" dirty="0">
              <a:latin typeface="UTM Avo" panose="02040603050506020204" pitchFamily="18"/>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A434C0-7293-E88A-52BD-63F913217B62}"/>
              </a:ext>
            </a:extLst>
          </p:cNvPr>
          <p:cNvSpPr txBox="1"/>
          <p:nvPr/>
        </p:nvSpPr>
        <p:spPr>
          <a:xfrm>
            <a:off x="2316368" y="1380155"/>
            <a:ext cx="9241647" cy="554319"/>
          </a:xfrm>
          <a:prstGeom prst="rect">
            <a:avLst/>
          </a:prstGeom>
          <a:noFill/>
        </p:spPr>
        <p:txBody>
          <a:bodyPr wrap="square" rtlCol="0">
            <a:spAutoFit/>
          </a:bodyPr>
          <a:lstStyle/>
          <a:p>
            <a:pPr algn="ctr">
              <a:lnSpc>
                <a:spcPct val="150000"/>
              </a:lnSpc>
            </a:pPr>
            <a:r>
              <a:rPr lang="vi-VN" sz="2300" b="1" dirty="0">
                <a:latin typeface="UTM Avo" panose="02040603050506020204" pitchFamily="18"/>
              </a:rPr>
              <a:t>2</a:t>
            </a:r>
            <a:r>
              <a:rPr lang="vi-VN" sz="2300" b="1">
                <a:latin typeface="UTM Avo" panose="02040603050506020204" pitchFamily="18"/>
              </a:rPr>
              <a:t>. </a:t>
            </a:r>
            <a:r>
              <a:rPr lang="en-US" sz="2300" b="1">
                <a:latin typeface="UTM Avo" panose="02040603050506020204" pitchFamily="18"/>
              </a:rPr>
              <a:t>G</a:t>
            </a:r>
            <a:r>
              <a:rPr lang="vi-VN" sz="2300" b="1">
                <a:latin typeface="UTM Avo" panose="02040603050506020204" pitchFamily="18"/>
              </a:rPr>
              <a:t>iữ </a:t>
            </a:r>
            <a:r>
              <a:rPr lang="vi-VN" sz="2300" b="1" dirty="0">
                <a:latin typeface="UTM Avo" panose="02040603050506020204" pitchFamily="18"/>
              </a:rPr>
              <a:t>gìn và phát huy truyền thống tốt đẹp của quê hương</a:t>
            </a:r>
            <a:endParaRPr lang="en-US" sz="2300" b="1" dirty="0">
              <a:latin typeface="UTM Avo" panose="02040603050506020204" pitchFamily="18"/>
            </a:endParaRPr>
          </a:p>
        </p:txBody>
      </p:sp>
    </p:spTree>
    <p:extLst>
      <p:ext uri="{BB962C8B-B14F-4D97-AF65-F5344CB8AC3E}">
        <p14:creationId xmlns:p14="http://schemas.microsoft.com/office/powerpoint/2010/main" val="154737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67034B9-CFB2-D9FD-A28C-97644D5E3F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894" y="1875611"/>
            <a:ext cx="2964681" cy="3366691"/>
          </a:xfrm>
          <a:prstGeom prst="rect">
            <a:avLst/>
          </a:prstGeom>
        </p:spPr>
      </p:pic>
      <p:sp>
        <p:nvSpPr>
          <p:cNvPr id="6" name="TextBox 5">
            <a:extLst>
              <a:ext uri="{FF2B5EF4-FFF2-40B4-BE49-F238E27FC236}">
                <a16:creationId xmlns:a16="http://schemas.microsoft.com/office/drawing/2014/main" id="{F38A2726-CF18-6531-B321-0BE28DA5B5E4}"/>
              </a:ext>
            </a:extLst>
          </p:cNvPr>
          <p:cNvSpPr txBox="1"/>
          <p:nvPr/>
        </p:nvSpPr>
        <p:spPr>
          <a:xfrm>
            <a:off x="4394200" y="6134100"/>
            <a:ext cx="184731" cy="307777"/>
          </a:xfrm>
          <a:prstGeom prst="rect">
            <a:avLst/>
          </a:prstGeom>
          <a:noFill/>
        </p:spPr>
        <p:txBody>
          <a:bodyPr wrap="none" rtlCol="0">
            <a:spAutoFit/>
          </a:bodyPr>
          <a:lstStyle/>
          <a:p>
            <a:endParaRPr lang="en-VN" dirty="0"/>
          </a:p>
        </p:txBody>
      </p:sp>
      <p:sp>
        <p:nvSpPr>
          <p:cNvPr id="2" name="Rectangle 1">
            <a:extLst>
              <a:ext uri="{FF2B5EF4-FFF2-40B4-BE49-F238E27FC236}">
                <a16:creationId xmlns:a16="http://schemas.microsoft.com/office/drawing/2014/main" id="{2FA413AE-1023-E43F-120B-8ABDE85D5495}"/>
              </a:ext>
            </a:extLst>
          </p:cNvPr>
          <p:cNvSpPr/>
          <p:nvPr/>
        </p:nvSpPr>
        <p:spPr>
          <a:xfrm>
            <a:off x="3384575" y="1893427"/>
            <a:ext cx="8056704" cy="3366691"/>
          </a:xfrm>
          <a:prstGeom prst="rect">
            <a:avLst/>
          </a:prstGeom>
        </p:spPr>
        <p:txBody>
          <a:bodyPr wrap="square">
            <a:spAutoFit/>
          </a:bodyPr>
          <a:lstStyle/>
          <a:p>
            <a:pPr algn="just">
              <a:lnSpc>
                <a:spcPct val="150000"/>
              </a:lnSpc>
              <a:spcBef>
                <a:spcPts val="200"/>
              </a:spcBef>
              <a:spcAft>
                <a:spcPts val="200"/>
              </a:spcAft>
            </a:pP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tốt</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đẹp</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được</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nói</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đến</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trong</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đoạn</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thông</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tin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và</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ý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nghĩa</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của</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đó</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a:t>
            </a:r>
            <a:endParaRPr lang="en-US" sz="2000" dirty="0">
              <a:solidFill>
                <a:srgbClr val="C00000"/>
              </a:solidFill>
              <a:latin typeface="UTM Avo" panose="02040603050506020204" pitchFamily="18"/>
              <a:ea typeface="Calibri" panose="020F0502020204030204" pitchFamily="34" charset="0"/>
              <a:cs typeface="Arial" panose="020B0604020202020204" pitchFamily="34" charset="0"/>
            </a:endParaRPr>
          </a:p>
          <a:p>
            <a:pPr marL="381019" indent="-381019" algn="just">
              <a:lnSpc>
                <a:spcPct val="150000"/>
              </a:lnSpc>
              <a:spcBef>
                <a:spcPts val="200"/>
              </a:spcBef>
              <a:spcAft>
                <a:spcPts val="200"/>
              </a:spcAft>
              <a:buFont typeface="Wingdings" panose="05000000000000000000" pitchFamily="2" charset="2"/>
              <a:buChar char="§"/>
            </a:pPr>
            <a:r>
              <a:rPr lang="vi-VN" sz="2000" dirty="0">
                <a:solidFill>
                  <a:srgbClr val="000000"/>
                </a:solidFill>
                <a:latin typeface="UTM Avo" panose="02040603050506020204" pitchFamily="18"/>
                <a:ea typeface="Calibri" panose="020F0502020204030204" pitchFamily="34" charset="0"/>
                <a:cs typeface="Arial" panose="020B0604020202020204" pitchFamily="34" charset="0"/>
              </a:rPr>
              <a:t>Tương thân, tương ái (đồng bào cả nước và các tổ chức trên khắp cả nước gửi những món quà tình nghĩa đến đồng bào miền Trung bị thiên tại do thiên tai bao </a:t>
            </a:r>
            <a:r>
              <a:rPr lang="vi-VN" sz="2000">
                <a:solidFill>
                  <a:srgbClr val="000000"/>
                </a:solidFill>
                <a:latin typeface="UTM Avo" panose="02040603050506020204" pitchFamily="18"/>
                <a:ea typeface="Calibri" panose="020F0502020204030204" pitchFamily="34" charset="0"/>
                <a:cs typeface="Arial" panose="020B0604020202020204" pitchFamily="34" charset="0"/>
              </a:rPr>
              <a:t>lũ)</a:t>
            </a:r>
            <a:r>
              <a:rPr lang="en-US" sz="2000">
                <a:solidFill>
                  <a:srgbClr val="000000"/>
                </a:solidFill>
                <a:latin typeface="UTM Avo" panose="02040603050506020204" pitchFamily="18"/>
                <a:ea typeface="Calibri" panose="020F0502020204030204" pitchFamily="34" charset="0"/>
                <a:cs typeface="Arial" panose="020B0604020202020204" pitchFamily="34" charset="0"/>
              </a:rPr>
              <a:t>.</a:t>
            </a:r>
            <a:endParaRPr lang="vi-VN" sz="2000" dirty="0">
              <a:solidFill>
                <a:srgbClr val="000000"/>
              </a:solidFill>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vi-VN" sz="2000">
                <a:solidFill>
                  <a:srgbClr val="000000"/>
                </a:solidFill>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a:t>
            </a:r>
            <a:r>
              <a:rPr lang="vi-VN" sz="2000">
                <a:solidFill>
                  <a:srgbClr val="000000"/>
                </a:solidFill>
                <a:latin typeface="UTM Avo" panose="02040603050506020204" pitchFamily="18"/>
                <a:ea typeface="Calibri" panose="020F0502020204030204" pitchFamily="34" charset="0"/>
                <a:cs typeface="Arial" panose="020B0604020202020204" pitchFamily="34" charset="0"/>
              </a:rPr>
              <a:t> </a:t>
            </a:r>
            <a:r>
              <a:rPr lang="en-US" sz="2000" b="1" dirty="0">
                <a:latin typeface="UTM Avo" panose="02040603050506020204" pitchFamily="18"/>
                <a:ea typeface="Calibri" panose="020F0502020204030204" pitchFamily="34" charset="0"/>
                <a:cs typeface="Arial" panose="020B0604020202020204" pitchFamily="34" charset="0"/>
              </a:rPr>
              <a:t>T</a:t>
            </a:r>
            <a:r>
              <a:rPr lang="vi-VN" sz="2000" b="1">
                <a:solidFill>
                  <a:srgbClr val="000000"/>
                </a:solidFill>
                <a:latin typeface="UTM Avo" panose="02040603050506020204" pitchFamily="18"/>
                <a:ea typeface="Calibri" panose="020F0502020204030204" pitchFamily="34" charset="0"/>
                <a:cs typeface="Arial" panose="020B0604020202020204" pitchFamily="34" charset="0"/>
              </a:rPr>
              <a:t>hể </a:t>
            </a:r>
            <a:r>
              <a:rPr lang="vi-VN" sz="2000" b="1" dirty="0">
                <a:solidFill>
                  <a:srgbClr val="000000"/>
                </a:solidFill>
                <a:latin typeface="UTM Avo" panose="02040603050506020204" pitchFamily="18"/>
                <a:ea typeface="Calibri" panose="020F0502020204030204" pitchFamily="34" charset="0"/>
                <a:cs typeface="Arial" panose="020B0604020202020204" pitchFamily="34" charset="0"/>
              </a:rPr>
              <a:t>hiện tinh thần dân tộc, tình cảm con người Việt Nam luôn sẵn sàng, đùm bọc, yêu thương nhau trong hoạn nạn. </a:t>
            </a:r>
            <a:endParaRPr lang="en-US" sz="2000" b="1" dirty="0">
              <a:latin typeface="UTM Avo" panose="02040603050506020204" pitchFamily="18"/>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67C724-43BD-8353-C785-2F349D0FD66B}"/>
              </a:ext>
            </a:extLst>
          </p:cNvPr>
          <p:cNvSpPr txBox="1"/>
          <p:nvPr/>
        </p:nvSpPr>
        <p:spPr>
          <a:xfrm>
            <a:off x="2530459" y="1338538"/>
            <a:ext cx="9241647" cy="554319"/>
          </a:xfrm>
          <a:prstGeom prst="rect">
            <a:avLst/>
          </a:prstGeom>
          <a:noFill/>
        </p:spPr>
        <p:txBody>
          <a:bodyPr wrap="square" rtlCol="0">
            <a:spAutoFit/>
          </a:bodyPr>
          <a:lstStyle/>
          <a:p>
            <a:pPr algn="ctr">
              <a:lnSpc>
                <a:spcPct val="150000"/>
              </a:lnSpc>
            </a:pPr>
            <a:r>
              <a:rPr lang="vi-VN" sz="2300" b="1" dirty="0">
                <a:latin typeface="UTM Avo" panose="02040603050506020204" pitchFamily="18"/>
              </a:rPr>
              <a:t>2</a:t>
            </a:r>
            <a:r>
              <a:rPr lang="vi-VN" sz="2300" b="1">
                <a:latin typeface="UTM Avo" panose="02040603050506020204" pitchFamily="18"/>
              </a:rPr>
              <a:t>. </a:t>
            </a:r>
            <a:r>
              <a:rPr lang="en-US" sz="2300" b="1">
                <a:latin typeface="UTM Avo" panose="02040603050506020204" pitchFamily="18"/>
              </a:rPr>
              <a:t>G</a:t>
            </a:r>
            <a:r>
              <a:rPr lang="vi-VN" sz="2300" b="1">
                <a:latin typeface="UTM Avo" panose="02040603050506020204" pitchFamily="18"/>
              </a:rPr>
              <a:t>iữ </a:t>
            </a:r>
            <a:r>
              <a:rPr lang="vi-VN" sz="2300" b="1" dirty="0">
                <a:latin typeface="UTM Avo" panose="02040603050506020204" pitchFamily="18"/>
              </a:rPr>
              <a:t>gìn và phát huy truyền thống tốt đẹp của quê hương</a:t>
            </a:r>
            <a:endParaRPr lang="en-US" sz="2300" b="1" dirty="0">
              <a:latin typeface="UTM Avo" panose="02040603050506020204" pitchFamily="18"/>
            </a:endParaRPr>
          </a:p>
        </p:txBody>
      </p:sp>
    </p:spTree>
    <p:extLst>
      <p:ext uri="{BB962C8B-B14F-4D97-AF65-F5344CB8AC3E}">
        <p14:creationId xmlns:p14="http://schemas.microsoft.com/office/powerpoint/2010/main" val="23215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5AECD69-AE46-0FC9-41AE-287F0FDA1C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8808" y="2514886"/>
            <a:ext cx="2737375" cy="3108563"/>
          </a:xfrm>
          <a:prstGeom prst="rect">
            <a:avLst/>
          </a:prstGeom>
        </p:spPr>
      </p:pic>
      <p:sp>
        <p:nvSpPr>
          <p:cNvPr id="4" name="Rectangle 3">
            <a:extLst>
              <a:ext uri="{FF2B5EF4-FFF2-40B4-BE49-F238E27FC236}">
                <a16:creationId xmlns:a16="http://schemas.microsoft.com/office/drawing/2014/main" id="{5985CF38-8E17-D921-800A-9FB411EA1FF0}"/>
              </a:ext>
            </a:extLst>
          </p:cNvPr>
          <p:cNvSpPr/>
          <p:nvPr/>
        </p:nvSpPr>
        <p:spPr>
          <a:xfrm>
            <a:off x="3029658" y="2234902"/>
            <a:ext cx="8290614" cy="3315395"/>
          </a:xfrm>
          <a:prstGeom prst="rect">
            <a:avLst/>
          </a:prstGeom>
        </p:spPr>
        <p:txBody>
          <a:bodyPr wrap="square">
            <a:spAutoFit/>
          </a:bodyPr>
          <a:lstStyle/>
          <a:p>
            <a:pPr algn="just">
              <a:lnSpc>
                <a:spcPct val="150000"/>
              </a:lnSpc>
              <a:spcBef>
                <a:spcPts val="200"/>
              </a:spcBef>
              <a:spcAft>
                <a:spcPts val="200"/>
              </a:spcAft>
            </a:pP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tốt</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đẹp</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được</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nói</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đến</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trong</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đoạn</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thông</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tin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và</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ý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nghĩa</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của</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C00000"/>
                </a:solidFill>
                <a:latin typeface="UTM Avo" panose="02040603050506020204" pitchFamily="18"/>
                <a:ea typeface="Calibri" panose="020F0502020204030204" pitchFamily="34" charset="0"/>
                <a:cs typeface="Arial" panose="020B0604020202020204" pitchFamily="34" charset="0"/>
              </a:rPr>
              <a:t>đó</a:t>
            </a:r>
            <a:r>
              <a:rPr lang="fr-FR" sz="2000" dirty="0">
                <a:solidFill>
                  <a:srgbClr val="C00000"/>
                </a:solidFill>
                <a:latin typeface="UTM Avo" panose="02040603050506020204" pitchFamily="18"/>
                <a:ea typeface="Calibri" panose="020F0502020204030204" pitchFamily="34" charset="0"/>
                <a:cs typeface="Arial" panose="020B0604020202020204" pitchFamily="34" charset="0"/>
              </a:rPr>
              <a:t>:</a:t>
            </a:r>
            <a:endParaRPr lang="en-US" sz="2000" dirty="0">
              <a:solidFill>
                <a:srgbClr val="C00000"/>
              </a:solidFill>
              <a:latin typeface="UTM Avo" panose="02040603050506020204" pitchFamily="18"/>
              <a:ea typeface="Calibri" panose="020F0502020204030204" pitchFamily="34" charset="0"/>
              <a:cs typeface="Arial" panose="020B0604020202020204" pitchFamily="34" charset="0"/>
            </a:endParaRPr>
          </a:p>
          <a:p>
            <a:pPr marL="381019" indent="-381019" algn="just">
              <a:lnSpc>
                <a:spcPct val="150000"/>
              </a:lnSpc>
              <a:spcBef>
                <a:spcPts val="200"/>
              </a:spcBef>
              <a:spcAft>
                <a:spcPts val="200"/>
              </a:spcAft>
              <a:buFont typeface="Wingdings" panose="05000000000000000000" pitchFamily="2" charset="2"/>
              <a:buChar char="§"/>
            </a:pPr>
            <a:r>
              <a:rPr lang="vi-VN" sz="2000" dirty="0">
                <a:solidFill>
                  <a:srgbClr val="000000"/>
                </a:solidFill>
                <a:latin typeface="UTM Avo" panose="02040603050506020204" pitchFamily="18"/>
                <a:ea typeface="Calibri" panose="020F0502020204030204" pitchFamily="34" charset="0"/>
                <a:cs typeface="Arial" panose="020B0604020202020204" pitchFamily="34" charset="0"/>
              </a:rPr>
              <a:t>Tương thân, tương ái </a:t>
            </a:r>
            <a:r>
              <a:rPr lang="vi-VN" sz="2000" i="1" dirty="0">
                <a:solidFill>
                  <a:srgbClr val="000000"/>
                </a:solidFill>
                <a:latin typeface="UTM Avo" panose="02040603050506020204" pitchFamily="18"/>
                <a:ea typeface="Calibri" panose="020F0502020204030204" pitchFamily="34" charset="0"/>
                <a:cs typeface="Arial" panose="020B0604020202020204" pitchFamily="34" charset="0"/>
              </a:rPr>
              <a:t>(đồng bào cả nước và các tổ chức trên khắp cả nước gửi những món quà tình nghĩa đến đồng bào miền Trung bị thiên tại do thiên tai bao lũ)</a:t>
            </a:r>
            <a:r>
              <a:rPr lang="vi-VN"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vi-VN" sz="2000">
                <a:solidFill>
                  <a:srgbClr val="000000"/>
                </a:solidFill>
                <a:latin typeface="UTM Avo" panose="02040603050506020204" pitchFamily="18"/>
                <a:ea typeface="Calibri" panose="020F0502020204030204" pitchFamily="34" charset="0"/>
                <a:cs typeface="Arial" panose="020B0604020202020204" pitchFamily="34" charset="0"/>
                <a:sym typeface="Wingdings" panose="05000000000000000000" pitchFamily="2" charset="2"/>
              </a:rPr>
              <a:t></a:t>
            </a:r>
            <a:r>
              <a:rPr lang="vi-VN" sz="2000">
                <a:solidFill>
                  <a:srgbClr val="000000"/>
                </a:solidFill>
                <a:latin typeface="UTM Avo" panose="02040603050506020204" pitchFamily="18"/>
                <a:ea typeface="Calibri" panose="020F0502020204030204" pitchFamily="34" charset="0"/>
                <a:cs typeface="Arial" panose="020B0604020202020204" pitchFamily="34" charset="0"/>
              </a:rPr>
              <a:t> </a:t>
            </a:r>
            <a:r>
              <a:rPr lang="en-US" sz="2000" b="1" dirty="0">
                <a:latin typeface="UTM Avo" panose="02040603050506020204" pitchFamily="18"/>
                <a:ea typeface="Calibri" panose="020F0502020204030204" pitchFamily="34" charset="0"/>
                <a:cs typeface="Arial" panose="020B0604020202020204" pitchFamily="34" charset="0"/>
              </a:rPr>
              <a:t>T</a:t>
            </a:r>
            <a:r>
              <a:rPr lang="vi-VN" sz="2000" b="1">
                <a:solidFill>
                  <a:srgbClr val="000000"/>
                </a:solidFill>
                <a:latin typeface="UTM Avo" panose="02040603050506020204" pitchFamily="18"/>
                <a:ea typeface="Calibri" panose="020F0502020204030204" pitchFamily="34" charset="0"/>
                <a:cs typeface="Arial" panose="020B0604020202020204" pitchFamily="34" charset="0"/>
              </a:rPr>
              <a:t>hể </a:t>
            </a:r>
            <a:r>
              <a:rPr lang="vi-VN" sz="2000" b="1" dirty="0">
                <a:solidFill>
                  <a:srgbClr val="000000"/>
                </a:solidFill>
                <a:latin typeface="UTM Avo" panose="02040603050506020204" pitchFamily="18"/>
                <a:ea typeface="Calibri" panose="020F0502020204030204" pitchFamily="34" charset="0"/>
                <a:cs typeface="Arial" panose="020B0604020202020204" pitchFamily="34" charset="0"/>
              </a:rPr>
              <a:t>hiện tinh thần dân tộc, tình cảm con người Việt Nam luôn sẵn sàng, đùm bọc, yêu thương nhau trong hoạn nạn. </a:t>
            </a:r>
            <a:endParaRPr lang="en-US" sz="2000" b="1" dirty="0">
              <a:latin typeface="UTM Avo" panose="02040603050506020204" pitchFamily="18"/>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CF7ABCAE-EA9B-B093-73C1-DC4A1FDF5841}"/>
              </a:ext>
            </a:extLst>
          </p:cNvPr>
          <p:cNvSpPr txBox="1"/>
          <p:nvPr/>
        </p:nvSpPr>
        <p:spPr>
          <a:xfrm>
            <a:off x="2426097" y="1401271"/>
            <a:ext cx="9241647" cy="554319"/>
          </a:xfrm>
          <a:prstGeom prst="rect">
            <a:avLst/>
          </a:prstGeom>
          <a:noFill/>
        </p:spPr>
        <p:txBody>
          <a:bodyPr wrap="square" rtlCol="0">
            <a:spAutoFit/>
          </a:bodyPr>
          <a:lstStyle/>
          <a:p>
            <a:pPr algn="ctr">
              <a:lnSpc>
                <a:spcPct val="150000"/>
              </a:lnSpc>
            </a:pPr>
            <a:r>
              <a:rPr lang="vi-VN" sz="2300" b="1" dirty="0">
                <a:latin typeface="UTM Avo" panose="02040603050506020204" pitchFamily="18"/>
              </a:rPr>
              <a:t>2</a:t>
            </a:r>
            <a:r>
              <a:rPr lang="vi-VN" sz="2300" b="1">
                <a:latin typeface="UTM Avo" panose="02040603050506020204" pitchFamily="18"/>
              </a:rPr>
              <a:t>. </a:t>
            </a:r>
            <a:r>
              <a:rPr lang="en-US" sz="2300" b="1">
                <a:latin typeface="UTM Avo" panose="02040603050506020204" pitchFamily="18"/>
              </a:rPr>
              <a:t>G</a:t>
            </a:r>
            <a:r>
              <a:rPr lang="vi-VN" sz="2300" b="1">
                <a:latin typeface="UTM Avo" panose="02040603050506020204" pitchFamily="18"/>
              </a:rPr>
              <a:t>iữ </a:t>
            </a:r>
            <a:r>
              <a:rPr lang="vi-VN" sz="2300" b="1" dirty="0">
                <a:latin typeface="UTM Avo" panose="02040603050506020204" pitchFamily="18"/>
              </a:rPr>
              <a:t>gìn và phát huy truyền thống tốt đẹp của quê hương</a:t>
            </a:r>
            <a:endParaRPr lang="en-US" sz="2300" b="1" dirty="0">
              <a:latin typeface="UTM Avo" panose="02040603050506020204" pitchFamily="18"/>
            </a:endParaRPr>
          </a:p>
        </p:txBody>
      </p:sp>
    </p:spTree>
    <p:extLst>
      <p:ext uri="{BB962C8B-B14F-4D97-AF65-F5344CB8AC3E}">
        <p14:creationId xmlns:p14="http://schemas.microsoft.com/office/powerpoint/2010/main" val="248146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9E4714-AF85-EF7C-CAEA-58FED28F1A9F}"/>
              </a:ext>
            </a:extLst>
          </p:cNvPr>
          <p:cNvSpPr/>
          <p:nvPr/>
        </p:nvSpPr>
        <p:spPr>
          <a:xfrm>
            <a:off x="686594" y="1643438"/>
            <a:ext cx="7301706" cy="554319"/>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vi-VN" sz="2300" dirty="0" err="1">
                <a:solidFill>
                  <a:srgbClr val="C00000"/>
                </a:solidFill>
                <a:latin typeface="UTM Avo" panose="02040603050506020204" pitchFamily="18"/>
                <a:ea typeface="Calibri" panose="020F0502020204030204" pitchFamily="34" charset="0"/>
                <a:cs typeface="Arial" panose="020B0604020202020204" pitchFamily="34" charset="0"/>
              </a:rPr>
              <a:t>M</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ột</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số</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hình</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ảnh</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trong</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đoạn</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thông</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tin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nói</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300" dirty="0" err="1">
                <a:solidFill>
                  <a:srgbClr val="C00000"/>
                </a:solidFill>
                <a:latin typeface="UTM Avo" panose="02040603050506020204" pitchFamily="18"/>
                <a:ea typeface="Calibri" panose="020F0502020204030204" pitchFamily="34" charset="0"/>
                <a:cs typeface="Arial" panose="020B0604020202020204" pitchFamily="34" charset="0"/>
              </a:rPr>
              <a:t>đến</a:t>
            </a:r>
            <a:r>
              <a:rPr lang="fr-FR" sz="2300" dirty="0">
                <a:solidFill>
                  <a:srgbClr val="C00000"/>
                </a:solidFill>
                <a:latin typeface="UTM Avo" panose="02040603050506020204" pitchFamily="18"/>
                <a:ea typeface="Calibri" panose="020F0502020204030204" pitchFamily="34" charset="0"/>
                <a:cs typeface="Arial" panose="020B0604020202020204" pitchFamily="34" charset="0"/>
              </a:rPr>
              <a:t>:</a:t>
            </a:r>
            <a:endParaRPr lang="en-US" sz="2300" dirty="0">
              <a:solidFill>
                <a:srgbClr val="C00000"/>
              </a:solidFill>
              <a:latin typeface="UTM Avo" panose="02040603050506020204" pitchFamily="18"/>
              <a:cs typeface="Arial" panose="020B0604020202020204" pitchFamily="34" charset="0"/>
            </a:endParaRPr>
          </a:p>
        </p:txBody>
      </p:sp>
      <p:pic>
        <p:nvPicPr>
          <p:cNvPr id="4" name="Picture 3" descr="Tỉnh đoàn phát động đóng góp ủng hộ phòng, chống dịch Covid-19">
            <a:extLst>
              <a:ext uri="{FF2B5EF4-FFF2-40B4-BE49-F238E27FC236}">
                <a16:creationId xmlns:a16="http://schemas.microsoft.com/office/drawing/2014/main" id="{A6FCD85F-375B-2174-FCBD-F24AD398ED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50640" y="2516716"/>
            <a:ext cx="4927600" cy="3464983"/>
          </a:xfrm>
          <a:prstGeom prst="rect">
            <a:avLst/>
          </a:prstGeom>
          <a:noFill/>
          <a:ln>
            <a:noFill/>
          </a:ln>
        </p:spPr>
      </p:pic>
      <p:pic>
        <p:nvPicPr>
          <p:cNvPr id="5" name="Picture 4" descr="Cơ sở tôn giáo ủng hộ nguồn lực cho công tác phòng-chống dịch covid-19">
            <a:extLst>
              <a:ext uri="{FF2B5EF4-FFF2-40B4-BE49-F238E27FC236}">
                <a16:creationId xmlns:a16="http://schemas.microsoft.com/office/drawing/2014/main" id="{715BFF0F-326D-C4F4-CB96-E3D335C567E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3760" y="2516715"/>
            <a:ext cx="4927600" cy="3464983"/>
          </a:xfrm>
          <a:prstGeom prst="rect">
            <a:avLst/>
          </a:prstGeom>
          <a:noFill/>
          <a:ln>
            <a:noFill/>
          </a:ln>
        </p:spPr>
      </p:pic>
      <p:sp>
        <p:nvSpPr>
          <p:cNvPr id="2" name="TextBox 1">
            <a:extLst>
              <a:ext uri="{FF2B5EF4-FFF2-40B4-BE49-F238E27FC236}">
                <a16:creationId xmlns:a16="http://schemas.microsoft.com/office/drawing/2014/main" id="{0FEAF7A9-0FE4-7582-2AA1-47452525A6C6}"/>
              </a:ext>
            </a:extLst>
          </p:cNvPr>
          <p:cNvSpPr txBox="1"/>
          <p:nvPr/>
        </p:nvSpPr>
        <p:spPr>
          <a:xfrm>
            <a:off x="2791856" y="1047319"/>
            <a:ext cx="9241647" cy="554319"/>
          </a:xfrm>
          <a:prstGeom prst="rect">
            <a:avLst/>
          </a:prstGeom>
          <a:noFill/>
        </p:spPr>
        <p:txBody>
          <a:bodyPr wrap="square" rtlCol="0">
            <a:spAutoFit/>
          </a:bodyPr>
          <a:lstStyle/>
          <a:p>
            <a:pPr algn="ctr">
              <a:lnSpc>
                <a:spcPct val="150000"/>
              </a:lnSpc>
            </a:pPr>
            <a:r>
              <a:rPr lang="vi-VN" sz="2300" b="1" dirty="0">
                <a:latin typeface="UTM Avo" panose="02040603050506020204" pitchFamily="18"/>
              </a:rPr>
              <a:t>2</a:t>
            </a:r>
            <a:r>
              <a:rPr lang="vi-VN" sz="2300" b="1">
                <a:latin typeface="UTM Avo" panose="02040603050506020204" pitchFamily="18"/>
              </a:rPr>
              <a:t>. </a:t>
            </a:r>
            <a:r>
              <a:rPr lang="en-US" sz="2300" b="1">
                <a:latin typeface="UTM Avo" panose="02040603050506020204" pitchFamily="18"/>
              </a:rPr>
              <a:t>G</a:t>
            </a:r>
            <a:r>
              <a:rPr lang="vi-VN" sz="2300" b="1">
                <a:latin typeface="UTM Avo" panose="02040603050506020204" pitchFamily="18"/>
              </a:rPr>
              <a:t>iữ </a:t>
            </a:r>
            <a:r>
              <a:rPr lang="vi-VN" sz="2300" b="1" dirty="0">
                <a:latin typeface="UTM Avo" panose="02040603050506020204" pitchFamily="18"/>
              </a:rPr>
              <a:t>gìn và phát huy truyền thống tốt đẹp của quê hương</a:t>
            </a:r>
            <a:endParaRPr lang="en-US" sz="2300" b="1" dirty="0">
              <a:latin typeface="UTM Avo" panose="02040603050506020204" pitchFamily="18"/>
            </a:endParaRPr>
          </a:p>
        </p:txBody>
      </p:sp>
    </p:spTree>
    <p:extLst>
      <p:ext uri="{BB962C8B-B14F-4D97-AF65-F5344CB8AC3E}">
        <p14:creationId xmlns:p14="http://schemas.microsoft.com/office/powerpoint/2010/main" val="87172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1669</Words>
  <Application>Microsoft Office PowerPoint</Application>
  <PresentationFormat>Widescreen</PresentationFormat>
  <Paragraphs>74</Paragraphs>
  <Slides>27</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UTM Avo</vt:lpstr>
      <vt:lpstr>Arial</vt:lpstr>
      <vt:lpstr>Calibri</vt:lpstr>
      <vt:lpstr>Wingdings</vt:lpstr>
      <vt:lpstr>2_Office Theme</vt:lpstr>
      <vt:lpstr>1_Office Theme</vt:lpstr>
      <vt:lpstr>Tuần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Ziczac</cp:lastModifiedBy>
  <cp:revision>60</cp:revision>
  <dcterms:created xsi:type="dcterms:W3CDTF">2023-10-19T01:39:18Z</dcterms:created>
  <dcterms:modified xsi:type="dcterms:W3CDTF">2023-12-14T03:12:39Z</dcterms:modified>
</cp:coreProperties>
</file>