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92" r:id="rId3"/>
    <p:sldId id="295" r:id="rId4"/>
    <p:sldId id="298" r:id="rId5"/>
    <p:sldId id="299" r:id="rId6"/>
    <p:sldId id="296" r:id="rId7"/>
    <p:sldId id="301" r:id="rId8"/>
    <p:sldId id="303" r:id="rId9"/>
    <p:sldId id="304" r:id="rId10"/>
    <p:sldId id="293" r:id="rId11"/>
    <p:sldId id="288" r:id="rId12"/>
    <p:sldId id="305" r:id="rId13"/>
    <p:sldId id="306" r:id="rId14"/>
    <p:sldId id="302" r:id="rId15"/>
    <p:sldId id="309" r:id="rId16"/>
    <p:sldId id="307" r:id="rId17"/>
    <p:sldId id="308" r:id="rId18"/>
    <p:sldId id="310" r:id="rId19"/>
    <p:sldId id="312" r:id="rId20"/>
    <p:sldId id="272" r:id="rId21"/>
    <p:sldId id="313" r:id="rId22"/>
    <p:sldId id="315" r:id="rId23"/>
    <p:sldId id="290" r:id="rId24"/>
    <p:sldId id="317" r:id="rId25"/>
    <p:sldId id="314" r:id="rId26"/>
    <p:sldId id="316" r:id="rId27"/>
    <p:sldId id="318" r:id="rId28"/>
    <p:sldId id="279" r:id="rId29"/>
    <p:sldId id="277" r:id="rId30"/>
    <p:sldId id="276" r:id="rId31"/>
  </p:sldIdLst>
  <p:sldSz cx="12192000" cy="6858000"/>
  <p:notesSz cx="6858000" cy="9144000"/>
  <p:embeddedFontLst>
    <p:embeddedFont>
      <p:font typeface="宋体" panose="02010600030101010101" pitchFamily="2" charset="-122"/>
      <p:regular r:id="rId33"/>
    </p:embeddedFont>
    <p:embeddedFont>
      <p:font typeface="华文中宋" panose="02010600040101010101" pitchFamily="2" charset="-122"/>
      <p:regular r:id="rId34"/>
    </p:embeddedFont>
    <p:embeddedFont>
      <p:font typeface="#9Slide03 Arima Madurai" panose="020B0604020202020204" charset="0"/>
      <p:regular r:id="rId35"/>
    </p:embeddedFont>
    <p:embeddedFont>
      <p:font typeface="#9Slide03 Arima Madurai Black" panose="020B0604020202020204" charset="0"/>
      <p:bold r:id="rId36"/>
    </p:embeddedFont>
    <p:embeddedFont>
      <p:font typeface="#9Slide05 Braxton Regular" panose="020B0604020202020204" charset="0"/>
      <p:regular r:id="rId37"/>
    </p:embeddedFont>
    <p:embeddedFont>
      <p:font typeface="#9Slide05 IcielSanelma" panose="020B0604020202020204" charset="0"/>
      <p:regular r:id="rId38"/>
    </p:embeddedFont>
    <p:embeddedFont>
      <p:font typeface="#9Slide05 SVNTradeMark" panose="020B0604020202020204" charset="0"/>
      <p:regular r:id="rId39"/>
    </p:embeddedFont>
    <p:embeddedFont>
      <p:font typeface="#9Slide06 Broodfath" panose="020B0604020202020204" charset="0"/>
      <p:regular r:id="rId40"/>
    </p:embeddedFont>
    <p:embeddedFont>
      <p:font typeface="#9Slide06 DeathRattle BB" panose="020B0604020202020204" charset="0"/>
      <p:regular r:id="rId41"/>
    </p:embeddedFont>
    <p:embeddedFont>
      <p:font typeface="#9Slide06 SVNBoutique Script" panose="020B0604020202020204" charset="0"/>
      <p:regular r:id="rId42"/>
    </p:embeddedFont>
    <p:embeddedFont>
      <p:font typeface="#9Slide06 Thillends" panose="020B0604020202020204" charset="0"/>
      <p:regular r:id="rId43"/>
    </p:embeddedFont>
    <p:embeddedFont>
      <p:font typeface="#9Slide06 ThuPhap Thien An" panose="020B0604020202020204" charset="0"/>
      <p:regular r:id="rId44"/>
    </p:embeddedFont>
    <p:embeddedFont>
      <p:font typeface="#9Slide07 IcielFinch" panose="020B0604020202020204" charset="0"/>
      <p:regular r:id="rId45"/>
      <p:bold r:id="rId46"/>
    </p:embeddedFont>
    <p:embeddedFont>
      <p:font typeface="#9Slide07 SVNNexa Rust Slab Bla" panose="020B0606040200020203" charset="0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</p:embeddedFontLst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ở”.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ròi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niệm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Lĩnh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Chẩn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mệnh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cướp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48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771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7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64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0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42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2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9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1077,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chặn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bỗng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đêm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đích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30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02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8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5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741187" y="2378319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61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:a16="http://schemas.microsoft.com/office/drawing/2014/main" id="{47814154-4738-44EB-AF26-59A897F9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  <p:grpSp>
        <p:nvGrpSpPr>
          <p:cNvPr id="16" name="组合 8">
            <a:extLst>
              <a:ext uri="{FF2B5EF4-FFF2-40B4-BE49-F238E27FC236}">
                <a16:creationId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8633461" y="-70353"/>
            <a:ext cx="2006001" cy="2700270"/>
            <a:chOff x="9651181" y="3090947"/>
            <a:chExt cx="1601038" cy="2700270"/>
          </a:xfrm>
        </p:grpSpPr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10058261" y="3976506"/>
              <a:ext cx="8150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Bài</a:t>
              </a:r>
              <a:r>
                <a:rPr lang="en-US" altLang="zh-CN" sz="2800" b="1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 1</a:t>
              </a:r>
              <a:endParaRPr lang="zh-CN" altLang="en-US" sz="2800" b="1" dirty="0">
                <a:solidFill>
                  <a:schemeClr val="bg1"/>
                </a:solidFill>
                <a:latin typeface="#9Slide07 SVNNexa Rust Slab Bla" panose="020B0606040200020203" pitchFamily="34" charset="0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1020" y="1361130"/>
            <a:ext cx="5402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Văn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bản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5250" y="3144623"/>
            <a:ext cx="9853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và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song </a:t>
            </a:r>
            <a:r>
              <a:rPr lang="en-US" sz="8000" dirty="0" err="1">
                <a:latin typeface="#9Slide06 Broodfath" panose="02000500000000000000" pitchFamily="2" charset="0"/>
              </a:rPr>
              <a:t>thất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lục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bát</a:t>
            </a:r>
            <a:endParaRPr lang="en-US" sz="8000" dirty="0">
              <a:latin typeface="#9Slide06 Broodfat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ại tướng nhà Tống &quot;nướng&quot; 10 vạn quân ở Như Nguy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" y="3371252"/>
            <a:ext cx="4053081" cy="323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khi đánh bại quân Tống ở sông Như Nguyệt, Lý Thường Kiệt đã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4" y="274390"/>
            <a:ext cx="2792079" cy="2396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33" y="231539"/>
            <a:ext cx="22124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a. </a:t>
            </a:r>
            <a:r>
              <a:rPr lang="en-US" sz="4800" dirty="0" err="1">
                <a:latin typeface="#9Slide06 Thillends" pitchFamily="2" charset="0"/>
              </a:rPr>
              <a:t>Tác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giả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63" y="2670903"/>
            <a:ext cx="23054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b. </a:t>
            </a:r>
            <a:r>
              <a:rPr lang="en-US" sz="4800" dirty="0" err="1">
                <a:latin typeface="#9Slide06 Thillends" pitchFamily="2" charset="0"/>
              </a:rPr>
              <a:t>Văn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bản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4187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175" y="1960197"/>
            <a:ext cx="6047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(1077),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543" y="4074188"/>
            <a:ext cx="659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757" y="3161247"/>
            <a:ext cx="80554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thù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chuốc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811" y="428818"/>
            <a:ext cx="58067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4698046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ThuPhap Thien An" panose="02040603050506020204" pitchFamily="18" charset="0"/>
                  <a:ea typeface="叶根友毛笔行书2.0版" panose="02010601030101010101" pitchFamily="2" charset="-122"/>
                </a:rPr>
                <a:t>II</a:t>
              </a:r>
              <a:endParaRPr lang="zh-CN" altLang="en-US" sz="6000" dirty="0">
                <a:latin typeface="#9Slide06 ThuPhap Thien An" panose="02040603050506020204" pitchFamily="18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055871" y="3678600"/>
            <a:ext cx="97749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>
                <a:latin typeface="#9Slide06 ThuPhap Thien An" panose="02040603050506020204" pitchFamily="18" charset="0"/>
              </a:rPr>
              <a:t>Đọc</a:t>
            </a:r>
            <a:r>
              <a:rPr lang="en-US" sz="8800" dirty="0">
                <a:latin typeface="#9Slide06 ThuPhap Thien An" panose="02040603050506020204" pitchFamily="18" charset="0"/>
              </a:rPr>
              <a:t> – </a:t>
            </a:r>
            <a:r>
              <a:rPr lang="en-US" sz="8800" dirty="0" err="1">
                <a:latin typeface="#9Slide06 ThuPhap Thien An" panose="02040603050506020204" pitchFamily="18" charset="0"/>
              </a:rPr>
              <a:t>Hiểu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văn</a:t>
            </a:r>
            <a:r>
              <a:rPr lang="en-US" sz="8800" dirty="0">
                <a:latin typeface="#9Slide06 ThuPhap Thien An" panose="02040603050506020204" pitchFamily="18" charset="0"/>
              </a:rPr>
              <a:t> </a:t>
            </a:r>
            <a:r>
              <a:rPr lang="en-US" sz="8800" dirty="0" err="1">
                <a:latin typeface="#9Slide06 ThuPhap Thien An" panose="02040603050506020204" pitchFamily="18" charset="0"/>
              </a:rPr>
              <a:t>bản</a:t>
            </a:r>
            <a:endParaRPr lang="en-US" sz="88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438235" y="2262702"/>
            <a:ext cx="1058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Một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số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đặc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trưng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của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thơ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song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thất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lục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bát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được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hiện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trong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48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2138053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72606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" y="372294"/>
            <a:ext cx="3206621" cy="3238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5" y="1158219"/>
            <a:ext cx="2585584" cy="245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31" y="5225143"/>
            <a:ext cx="3370033" cy="1632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4612" y="351589"/>
            <a:ext cx="44227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0627" y="351589"/>
            <a:ext cx="4369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nghịch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lỗ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xâm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,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Nhữ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đẳng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kha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bại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6734" y="1900040"/>
            <a:ext cx="8708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(5) “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7754" y="3896418"/>
            <a:ext cx="3813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279" y="2437999"/>
            <a:ext cx="79496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thơ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4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7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28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trong câu một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C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hữ thứ 2 của câu 2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vi-VN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3 cũng 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T   B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B 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7794" y="2644859"/>
            <a:ext cx="7899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1,2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4/3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khắt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44814" y="615821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36700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55826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8989" y="169612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89338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019518" y="178943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298662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/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 /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2800" b="1" dirty="0">
                <a:latin typeface="#9Slide05 IcielSanelma" pitchFamily="2" charset="0"/>
              </a:rPr>
              <a:t>.</a:t>
            </a:r>
            <a:endParaRPr lang="en-US" sz="2800" dirty="0">
              <a:latin typeface="#9Slide05 IcielSanelma" pitchFamily="2" charset="0"/>
            </a:endParaRP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5869" y="2328790"/>
            <a:ext cx="85032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8526" y="4237930"/>
            <a:ext cx="8437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=&gt; “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Nam”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063690" y="2467791"/>
            <a:ext cx="10972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latin typeface="#9Slide05 IcielSanelma" pitchFamily="2" charset="0"/>
                <a:ea typeface="方正华隶简体" pitchFamily="65" charset="-122"/>
              </a:rPr>
              <a:t>2.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Cơ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sở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khẳng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định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độc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lập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chủ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quyền</a:t>
            </a:r>
            <a:endParaRPr lang="zh-CN" altLang="en-US" sz="54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1" y="2545376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48451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9125" y="1388692"/>
              <a:ext cx="835818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(1)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muốn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điều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(2)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hiểu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nghĩa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quốc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tiệt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thư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vai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trò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như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thế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phần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vua</a:t>
              </a:r>
              <a:r>
                <a:rPr lang="en-US" sz="3200" dirty="0">
                  <a:latin typeface="#9Slide05 Braxton Regular" panose="03060000000000000000" pitchFamily="66" charset="0"/>
                </a:rPr>
                <a:t> Nam ở”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sẽ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khiến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cho</a:t>
              </a:r>
              <a:r>
                <a:rPr lang="en-US" sz="3200" dirty="0">
                  <a:latin typeface="#9Slide05 Braxton Regular" panose="03060000000000000000" pitchFamily="66" charset="0"/>
                </a:rPr>
                <a:t> ý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thay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đổi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ra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Việc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sử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chữ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Căn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cứ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đâu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cương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vực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lãnh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thổ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nước</a:t>
              </a:r>
              <a:r>
                <a:rPr lang="en-US" sz="3200" dirty="0">
                  <a:latin typeface="#9Slide05 Braxton Regular" panose="03060000000000000000" pitchFamily="66" charset="0"/>
                </a:rPr>
                <a:t> ta?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(4)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,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xét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về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30077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Thường Kiệt và trận chiến sông Như Nguy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756" y="108085"/>
            <a:ext cx="1083662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#9Slide05 Braxton Regular" panose="03060000000000000000" pitchFamily="66" charset="0"/>
              </a:rPr>
              <a:t>Xem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cho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biết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nhắc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đến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vật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sự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nào</a:t>
            </a:r>
            <a:r>
              <a:rPr lang="en-US" sz="3600" dirty="0">
                <a:latin typeface="#9Slide05 Braxton Regular" panose="030600000000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688469" y="-58314"/>
            <a:ext cx="14286640" cy="9787113"/>
            <a:chOff x="-1688469" y="-58314"/>
            <a:chExt cx="14286640" cy="97871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881" l="31969" r="992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069" y="-58314"/>
              <a:ext cx="6393056" cy="4724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8469" y="4680175"/>
              <a:ext cx="5364474" cy="227619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9" t="10122"/>
            <a:stretch/>
          </p:blipFill>
          <p:spPr>
            <a:xfrm rot="1018429">
              <a:off x="5057775" y="2825422"/>
              <a:ext cx="7540396" cy="6903377"/>
            </a:xfrm>
            <a:prstGeom prst="rect">
              <a:avLst/>
            </a:prstGeom>
            <a:effectLst>
              <a:softEdge rad="635000"/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737040" y="124077"/>
            <a:ext cx="6549585" cy="1342773"/>
            <a:chOff x="737040" y="124077"/>
            <a:chExt cx="6549585" cy="134277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821728" y="133351"/>
              <a:ext cx="6464897" cy="13334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737040" y="268735"/>
              <a:ext cx="1179946" cy="7162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07024" y="124077"/>
              <a:ext cx="5048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3600" b="1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823" y="1532580"/>
            <a:ext cx="92388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6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		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1" l="31969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9" y="-58314"/>
            <a:ext cx="6393056" cy="472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821728" y="133351"/>
            <a:ext cx="6464897" cy="13334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737040" y="268735"/>
            <a:ext cx="1179946" cy="7162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rot="1018429">
            <a:off x="5057775" y="2825422"/>
            <a:ext cx="7540396" cy="69033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2007024" y="124077"/>
            <a:ext cx="5048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b="1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652" y="16002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581" y="2570641"/>
            <a:ext cx="8829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#9Slide05 Braxton Regular" panose="03060000000000000000" pitchFamily="66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đát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cương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lãnh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thổ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Nam.</a:t>
            </a:r>
            <a:endParaRPr lang="en-US" sz="3200" b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41575" y="93306"/>
            <a:ext cx="8125408" cy="6428791"/>
            <a:chOff x="3741575" y="93306"/>
            <a:chExt cx="8125408" cy="6428791"/>
          </a:xfrm>
        </p:grpSpPr>
        <p:sp>
          <p:nvSpPr>
            <p:cNvPr id="2" name="Rectangle 1"/>
            <p:cNvSpPr/>
            <p:nvPr/>
          </p:nvSpPr>
          <p:spPr>
            <a:xfrm>
              <a:off x="3741575" y="93306"/>
              <a:ext cx="8125408" cy="642879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1214" y="1766605"/>
              <a:ext cx="7725357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”,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(4) Hai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khẳng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22189" y="268236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85352" l="10000" r="89444">
                        <a14:foregroundMark x1="50222" y1="14258" x2="50222" y2="1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058" y="93306"/>
            <a:ext cx="4276032" cy="486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5600" l="24783" r="69891">
                        <a14:foregroundMark x1="49674" y1="14600" x2="49674" y2="14600"/>
                        <a14:foregroundMark x1="50217" y1="8200" x2="50217" y2="8200"/>
                        <a14:backgroundMark x1="48152" y1="3800" x2="48152" y2="3800"/>
                        <a14:backgroundMark x1="52935" y1="11000" x2="52935" y2="11000"/>
                        <a14:backgroundMark x1="48043" y1="5800" x2="48043" y2="5800"/>
                        <a14:backgroundMark x1="43370" y1="11600" x2="43370" y2="11600"/>
                        <a14:backgroundMark x1="45761" y1="6600" x2="45761" y2="6600"/>
                        <a14:backgroundMark x1="48152" y1="5200" x2="48152" y2="5200"/>
                        <a14:backgroundMark x1="50435" y1="7600" x2="50435" y2="7600"/>
                        <a14:backgroundMark x1="52391" y1="9400" x2="52391" y2="9400"/>
                        <a14:backgroundMark x1="35543" y1="48600" x2="35543" y2="48600"/>
                        <a14:backgroundMark x1="35109" y1="50400" x2="35109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0" y="3520731"/>
            <a:ext cx="5844385" cy="317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1" b="95116" l="10000" r="90000">
                        <a14:foregroundMark x1="66163" y1="73721" x2="66163" y2="73721"/>
                        <a14:foregroundMark x1="66744" y1="90581" x2="66744" y2="90581"/>
                        <a14:foregroundMark x1="70233" y1="77791" x2="70233" y2="77791"/>
                        <a14:foregroundMark x1="63837" y1="72558" x2="63837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7" y="-181405"/>
            <a:ext cx="3405673" cy="34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5510" y="111967"/>
            <a:ext cx="8125408" cy="642879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1128" y="233207"/>
            <a:ext cx="77941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),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chuốc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dõng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thời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răn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đe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cảnh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trước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kẻ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lược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nếu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cố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phạm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sẽ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chuốc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lấy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bại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vong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2847" y="1652527"/>
              <a:ext cx="811127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trẻ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22415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620" y="417474"/>
            <a:ext cx="8125408" cy="578497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9789" y="837351"/>
            <a:ext cx="77630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5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958" y="251927"/>
            <a:ext cx="8453535" cy="61395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596" y="454796"/>
            <a:ext cx="8201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nay.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phấn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đấu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099477" y="115188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40183" y="23481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latin typeface="#9Slide06 SVNBoutique Script" pitchFamily="2" charset="0"/>
                  <a:ea typeface="叶根友毛笔行书2.0版" panose="02010601030101010101" pitchFamily="2" charset="-122"/>
                </a:rPr>
                <a:t>III</a:t>
              </a:r>
              <a:endParaRPr lang="zh-CN" altLang="en-US" sz="6000" dirty="0">
                <a:latin typeface="#9Slide06 SVNBoutique Script" pitchFamily="2" charset="0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33950" y="3156999"/>
            <a:ext cx="5439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latin typeface="#9Slide06 ThuPhap Thien An" panose="02040603050506020204" pitchFamily="18" charset="0"/>
              </a:rPr>
              <a:t>Tổng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kết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344790" y="1209605"/>
            <a:ext cx="790575" cy="790575"/>
            <a:chOff x="3275856" y="1124744"/>
            <a:chExt cx="792088" cy="792088"/>
          </a:xfrm>
        </p:grpSpPr>
        <p:pic>
          <p:nvPicPr>
            <p:cNvPr id="7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4613474-BD16-4980-9362-65B1DB8C8918}"/>
              </a:ext>
            </a:extLst>
          </p:cNvPr>
          <p:cNvGrpSpPr/>
          <p:nvPr/>
        </p:nvGrpSpPr>
        <p:grpSpPr bwMode="auto">
          <a:xfrm>
            <a:off x="4613043" y="2981201"/>
            <a:ext cx="790575" cy="792163"/>
            <a:chOff x="3275856" y="2060848"/>
            <a:chExt cx="792088" cy="792088"/>
          </a:xfrm>
        </p:grpSpPr>
        <p:pic>
          <p:nvPicPr>
            <p:cNvPr id="10" name="Picture 4" descr="C:\Users\Soloman\Desktop\墨斑2.png">
              <a:extLst>
                <a:ext uri="{FF2B5EF4-FFF2-40B4-BE49-F238E27FC236}">
                  <a16:creationId xmlns:a16="http://schemas.microsoft.com/office/drawing/2014/main" id="{330314F1-79A6-454A-8B56-FE9D6A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>
              <a:hlinkClick r:id="" action="ppaction://noaction"/>
              <a:extLst>
                <a:ext uri="{FF2B5EF4-FFF2-40B4-BE49-F238E27FC236}">
                  <a16:creationId xmlns:a16="http://schemas.microsoft.com/office/drawing/2014/main" id="{1DC7529F-99B0-4EBE-9487-7065F7D21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2237D9-0616-4C0C-9588-53ED80B1C09E}"/>
              </a:ext>
            </a:extLst>
          </p:cNvPr>
          <p:cNvGrpSpPr/>
          <p:nvPr/>
        </p:nvGrpSpPr>
        <p:grpSpPr bwMode="auto">
          <a:xfrm>
            <a:off x="3554215" y="4894115"/>
            <a:ext cx="790575" cy="792163"/>
            <a:chOff x="3275856" y="2996952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C54BC117-9C80-4A0C-AC5A-1E5FECEA5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3">
              <a:hlinkClick r:id="" action="ppaction://noaction"/>
              <a:extLst>
                <a:ext uri="{FF2B5EF4-FFF2-40B4-BE49-F238E27FC236}">
                  <a16:creationId xmlns:a16="http://schemas.microsoft.com/office/drawing/2014/main" id="{2E9469AE-A4C3-40A0-8905-75350443C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212E97A9-9A05-4A61-8D0D-DA0E534B969F}"/>
              </a:ext>
            </a:extLst>
          </p:cNvPr>
          <p:cNvSpPr txBox="1"/>
          <p:nvPr/>
        </p:nvSpPr>
        <p:spPr>
          <a:xfrm>
            <a:off x="4232312" y="5110051"/>
            <a:ext cx="6466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“Nam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A2999E48-3961-4546-A308-51784038EA5E}"/>
              </a:ext>
            </a:extLst>
          </p:cNvPr>
          <p:cNvSpPr txBox="1"/>
          <p:nvPr/>
        </p:nvSpPr>
        <p:spPr>
          <a:xfrm>
            <a:off x="5208886" y="3143875"/>
            <a:ext cx="6724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208886" y="1315282"/>
            <a:ext cx="6001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sảo</a:t>
            </a:r>
            <a:r>
              <a:rPr lang="en-US" sz="4000" dirty="0">
                <a:solidFill>
                  <a:srgbClr val="000000"/>
                </a:solidFill>
                <a:latin typeface="#9Slide07 IcielFinch" panose="0200050804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#9Slide07 IcielFinch" panose="0200050804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192024" y="1716860"/>
            <a:ext cx="4168116" cy="4224188"/>
            <a:chOff x="2890054" y="1461785"/>
            <a:chExt cx="3632200" cy="3630613"/>
          </a:xfrm>
        </p:grpSpPr>
        <p:pic>
          <p:nvPicPr>
            <p:cNvPr id="25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890054" y="1461785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506" y="2183454"/>
              <a:ext cx="2302495" cy="182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1.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Nghệ</a:t>
              </a:r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thuật</a:t>
              </a:r>
              <a:endParaRPr lang="zh-CN" altLang="en-US" sz="6600" b="1" spc="300" dirty="0">
                <a:latin typeface="#9Slide06 SVNBoutique Script" pitchFamily="2" charset="0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E7898-87CB-406E-B73B-04BA4631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78887" flipV="1">
            <a:off x="4951504" y="2079935"/>
            <a:ext cx="3251327" cy="34325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68476F-521D-4BC5-87FF-B145F45075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1565751" y="3735478"/>
            <a:ext cx="3255140" cy="32490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55934E-9AB6-426E-89F3-CDED2F534B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8496998" y="747666"/>
            <a:ext cx="3665606" cy="34588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E847549-8CD2-4ED3-8129-EB27D4475CFD}"/>
              </a:ext>
            </a:extLst>
          </p:cNvPr>
          <p:cNvSpPr/>
          <p:nvPr/>
        </p:nvSpPr>
        <p:spPr>
          <a:xfrm>
            <a:off x="4134551" y="3019995"/>
            <a:ext cx="2916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494C21-5DA2-4495-BCE5-180D1D5DE1E9}"/>
              </a:ext>
            </a:extLst>
          </p:cNvPr>
          <p:cNvSpPr/>
          <p:nvPr/>
        </p:nvSpPr>
        <p:spPr>
          <a:xfrm>
            <a:off x="8099426" y="1614067"/>
            <a:ext cx="2916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VN.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华文中宋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049962-3E46-4BA3-96AF-DECFBFED6164}"/>
              </a:ext>
            </a:extLst>
          </p:cNvPr>
          <p:cNvSpPr txBox="1"/>
          <p:nvPr/>
        </p:nvSpPr>
        <p:spPr>
          <a:xfrm>
            <a:off x="3173007" y="294311"/>
            <a:ext cx="606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2. </a:t>
            </a:r>
            <a:r>
              <a:rPr lang="en-US" altLang="zh-CN" sz="7200" b="1" spc="600" dirty="0" err="1">
                <a:latin typeface="#9Slide06 SVNBoutique Script" pitchFamily="2" charset="0"/>
                <a:ea typeface="华文中宋" panose="02010600040101010101" pitchFamily="2" charset="-122"/>
              </a:rPr>
              <a:t>Nội</a:t>
            </a:r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 dung</a:t>
            </a:r>
            <a:endParaRPr lang="zh-CN" altLang="en-US" sz="7200" b="1" spc="600" dirty="0">
              <a:latin typeface="#9Slide06 SVNBoutique Script" pitchFamily="2" charset="0"/>
              <a:ea typeface="华文中宋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5A1D5D-7137-4C6D-9480-DF811E82E9D2}"/>
              </a:ext>
            </a:extLst>
          </p:cNvPr>
          <p:cNvSpPr/>
          <p:nvPr/>
        </p:nvSpPr>
        <p:spPr>
          <a:xfrm>
            <a:off x="653664" y="4308659"/>
            <a:ext cx="2916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ta.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ành Ung Châu kiên cố bị Lý Thường Kiệt hạ gục sau 42 ngày cố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866DEC-B93F-49E2-AB17-BC8235AEB147}"/>
              </a:ext>
            </a:extLst>
          </p:cNvPr>
          <p:cNvSpPr>
            <a:spLocks/>
          </p:cNvSpPr>
          <p:nvPr/>
        </p:nvSpPr>
        <p:spPr bwMode="auto">
          <a:xfrm flipH="1" flipV="1">
            <a:off x="537475" y="2395192"/>
            <a:ext cx="11162014" cy="3529358"/>
          </a:xfrm>
          <a:custGeom>
            <a:avLst/>
            <a:gdLst>
              <a:gd name="T0" fmla="*/ 0 w 926"/>
              <a:gd name="T1" fmla="*/ 369 h 2009"/>
              <a:gd name="T2" fmla="*/ 0 w 926"/>
              <a:gd name="T3" fmla="*/ 0 h 2009"/>
              <a:gd name="T4" fmla="*/ 926 w 926"/>
              <a:gd name="T5" fmla="*/ 0 h 2009"/>
              <a:gd name="T6" fmla="*/ 926 w 926"/>
              <a:gd name="T7" fmla="*/ 2009 h 2009"/>
              <a:gd name="T8" fmla="*/ 224 w 92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2009">
                <a:moveTo>
                  <a:pt x="0" y="369"/>
                </a:moveTo>
                <a:lnTo>
                  <a:pt x="0" y="0"/>
                </a:lnTo>
                <a:lnTo>
                  <a:pt x="926" y="0"/>
                </a:lnTo>
                <a:lnTo>
                  <a:pt x="926" y="2009"/>
                </a:lnTo>
                <a:lnTo>
                  <a:pt x="224" y="2009"/>
                </a:lnTo>
              </a:path>
            </a:pathLst>
          </a:custGeom>
          <a:noFill/>
          <a:ln w="38100" cap="flat">
            <a:solidFill>
              <a:schemeClr val="bg1">
                <a:alpha val="71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693206" y="2921704"/>
            <a:ext cx="110062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latin typeface="#9Slide06 ThuPhap Thien An" panose="02040603050506020204" pitchFamily="18" charset="0"/>
              </a:rPr>
              <a:t>Nam </a:t>
            </a:r>
            <a:r>
              <a:rPr lang="en-US" sz="12000" dirty="0" err="1">
                <a:latin typeface="#9Slide06 ThuPhap Thien An" panose="02040603050506020204" pitchFamily="18" charset="0"/>
              </a:rPr>
              <a:t>quốc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sơn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hà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764" y="4663903"/>
            <a:ext cx="6065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#9Slide06 ThuPhap Thien An" panose="02040603050506020204" pitchFamily="18" charset="0"/>
              </a:rPr>
              <a:t>-</a:t>
            </a:r>
            <a:r>
              <a:rPr lang="en-US" sz="5400" dirty="0" err="1">
                <a:latin typeface="#9Slide06 ThuPhap Thien An" panose="02040603050506020204" pitchFamily="18" charset="0"/>
              </a:rPr>
              <a:t>Sông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núi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nước</a:t>
            </a:r>
            <a:r>
              <a:rPr lang="en-US" sz="5400" dirty="0">
                <a:latin typeface="#9Slide06 ThuPhap Thien An" panose="02040603050506020204" pitchFamily="18" charset="0"/>
              </a:rPr>
              <a:t> Nam-</a:t>
            </a:r>
          </a:p>
        </p:txBody>
      </p:sp>
    </p:spTree>
    <p:extLst>
      <p:ext uri="{BB962C8B-B14F-4D97-AF65-F5344CB8AC3E}">
        <p14:creationId xmlns:p14="http://schemas.microsoft.com/office/powerpoint/2010/main" val="1212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2C4344-FCC4-463B-91C8-C3D066A92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901" y="1935790"/>
            <a:ext cx="5198945" cy="4657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85D30B-565A-47BE-8A40-4E46DB2D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654" y="795528"/>
            <a:ext cx="4913785" cy="42062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21FC7A5-1181-4CCD-85D9-16ACA10F15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191" y="3066026"/>
            <a:ext cx="4520610" cy="40494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89BD190-5555-48EF-9828-5856DC64FD39}"/>
              </a:ext>
            </a:extLst>
          </p:cNvPr>
          <p:cNvSpPr txBox="1"/>
          <p:nvPr/>
        </p:nvSpPr>
        <p:spPr>
          <a:xfrm>
            <a:off x="3298988" y="234933"/>
            <a:ext cx="867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4000" dirty="0">
              <a:latin typeface="#9Slide06 DeathRattle BB" panose="02000506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:a16="http://schemas.microsoft.com/office/drawing/2014/main" id="{BC817E71-CAA8-4A12-8622-E8ECE6E50C60}"/>
              </a:ext>
            </a:extLst>
          </p:cNvPr>
          <p:cNvGrpSpPr/>
          <p:nvPr/>
        </p:nvGrpSpPr>
        <p:grpSpPr>
          <a:xfrm>
            <a:off x="2437088" y="2686660"/>
            <a:ext cx="262772" cy="225891"/>
            <a:chOff x="8356601" y="858836"/>
            <a:chExt cx="271463" cy="233363"/>
          </a:xfrm>
          <a:solidFill>
            <a:schemeClr val="bg1"/>
          </a:solidFill>
        </p:grpSpPr>
        <p:sp>
          <p:nvSpPr>
            <p:cNvPr id="18" name="Freeform 63">
              <a:extLst>
                <a:ext uri="{FF2B5EF4-FFF2-40B4-BE49-F238E27FC236}">
                  <a16:creationId xmlns:a16="http://schemas.microsoft.com/office/drawing/2014/main" id="{BD6F2DE4-0C1F-4A14-90CC-E162CD9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451" y="896936"/>
              <a:ext cx="201613" cy="153988"/>
            </a:xfrm>
            <a:custGeom>
              <a:avLst/>
              <a:gdLst/>
              <a:ahLst/>
              <a:cxnLst>
                <a:cxn ang="0">
                  <a:pos x="37" y="65"/>
                </a:cxn>
                <a:cxn ang="0">
                  <a:pos x="31" y="66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5" y="34"/>
                </a:cxn>
                <a:cxn ang="0">
                  <a:pos x="11" y="33"/>
                </a:cxn>
                <a:cxn ang="0">
                  <a:pos x="29" y="47"/>
                </a:cxn>
                <a:cxn ang="0">
                  <a:pos x="35" y="46"/>
                </a:cxn>
                <a:cxn ang="0">
                  <a:pos x="76" y="2"/>
                </a:cxn>
                <a:cxn ang="0">
                  <a:pos x="82" y="2"/>
                </a:cxn>
                <a:cxn ang="0">
                  <a:pos x="87" y="6"/>
                </a:cxn>
                <a:cxn ang="0">
                  <a:pos x="87" y="12"/>
                </a:cxn>
                <a:cxn ang="0">
                  <a:pos x="37" y="65"/>
                </a:cxn>
              </a:cxnLst>
              <a:rect l="0" t="0" r="r" b="b"/>
              <a:pathLst>
                <a:path w="88" h="67">
                  <a:moveTo>
                    <a:pt x="37" y="65"/>
                  </a:moveTo>
                  <a:cubicBezTo>
                    <a:pt x="35" y="67"/>
                    <a:pt x="33" y="67"/>
                    <a:pt x="31" y="6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0" y="41"/>
                    <a:pt x="1" y="3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9" y="32"/>
                    <a:pt x="11" y="33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1" y="48"/>
                    <a:pt x="34" y="48"/>
                    <a:pt x="35" y="46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8" y="0"/>
                    <a:pt x="81" y="0"/>
                    <a:pt x="82" y="2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7"/>
                    <a:pt x="88" y="10"/>
                    <a:pt x="87" y="12"/>
                  </a:cubicBezTo>
                  <a:lnTo>
                    <a:pt x="37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:a16="http://schemas.microsoft.com/office/drawing/2014/main" id="{EF772BBD-2E6F-4DC9-A7B0-63550247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858836"/>
              <a:ext cx="239713" cy="233363"/>
            </a:xfrm>
            <a:custGeom>
              <a:avLst/>
              <a:gdLst/>
              <a:ahLst/>
              <a:cxnLst>
                <a:cxn ang="0">
                  <a:pos x="97" y="65"/>
                </a:cxn>
                <a:cxn ang="0">
                  <a:pos x="97" y="89"/>
                </a:cxn>
                <a:cxn ang="0">
                  <a:pos x="91" y="95"/>
                </a:cxn>
                <a:cxn ang="0">
                  <a:pos x="13" y="95"/>
                </a:cxn>
                <a:cxn ang="0">
                  <a:pos x="6" y="89"/>
                </a:cxn>
                <a:cxn ang="0">
                  <a:pos x="6" y="13"/>
                </a:cxn>
                <a:cxn ang="0">
                  <a:pos x="13" y="7"/>
                </a:cxn>
                <a:cxn ang="0">
                  <a:pos x="91" y="7"/>
                </a:cxn>
                <a:cxn ang="0">
                  <a:pos x="97" y="13"/>
                </a:cxn>
                <a:cxn ang="0">
                  <a:pos x="97" y="17"/>
                </a:cxn>
                <a:cxn ang="0">
                  <a:pos x="99" y="18"/>
                </a:cxn>
                <a:cxn ang="0">
                  <a:pos x="103" y="14"/>
                </a:cxn>
                <a:cxn ang="0">
                  <a:pos x="104" y="12"/>
                </a:cxn>
                <a:cxn ang="0">
                  <a:pos x="104" y="7"/>
                </a:cxn>
                <a:cxn ang="0">
                  <a:pos x="97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95"/>
                </a:cxn>
                <a:cxn ang="0">
                  <a:pos x="6" y="102"/>
                </a:cxn>
                <a:cxn ang="0">
                  <a:pos x="97" y="102"/>
                </a:cxn>
                <a:cxn ang="0">
                  <a:pos x="104" y="95"/>
                </a:cxn>
                <a:cxn ang="0">
                  <a:pos x="104" y="57"/>
                </a:cxn>
                <a:cxn ang="0">
                  <a:pos x="102" y="57"/>
                </a:cxn>
                <a:cxn ang="0">
                  <a:pos x="98" y="62"/>
                </a:cxn>
                <a:cxn ang="0">
                  <a:pos x="97" y="65"/>
                </a:cxn>
              </a:cxnLst>
              <a:rect l="0" t="0" r="r" b="b"/>
              <a:pathLst>
                <a:path w="104" h="102">
                  <a:moveTo>
                    <a:pt x="97" y="65"/>
                  </a:moveTo>
                  <a:cubicBezTo>
                    <a:pt x="97" y="89"/>
                    <a:pt x="97" y="89"/>
                    <a:pt x="97" y="89"/>
                  </a:cubicBezTo>
                  <a:cubicBezTo>
                    <a:pt x="97" y="92"/>
                    <a:pt x="94" y="95"/>
                    <a:pt x="91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9" y="95"/>
                    <a:pt x="6" y="92"/>
                    <a:pt x="6" y="8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"/>
                    <a:pt x="9" y="7"/>
                    <a:pt x="13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4" y="7"/>
                    <a:pt x="97" y="10"/>
                    <a:pt x="97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9"/>
                    <a:pt x="99" y="18"/>
                    <a:pt x="99" y="18"/>
                  </a:cubicBezTo>
                  <a:cubicBezTo>
                    <a:pt x="99" y="18"/>
                    <a:pt x="102" y="15"/>
                    <a:pt x="103" y="14"/>
                  </a:cubicBezTo>
                  <a:cubicBezTo>
                    <a:pt x="103" y="14"/>
                    <a:pt x="104" y="13"/>
                    <a:pt x="104" y="1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2" y="102"/>
                    <a:pt x="6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101" y="102"/>
                    <a:pt x="104" y="99"/>
                    <a:pt x="104" y="95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56"/>
                    <a:pt x="102" y="57"/>
                    <a:pt x="102" y="57"/>
                  </a:cubicBezTo>
                  <a:cubicBezTo>
                    <a:pt x="102" y="57"/>
                    <a:pt x="99" y="60"/>
                    <a:pt x="98" y="62"/>
                  </a:cubicBezTo>
                  <a:cubicBezTo>
                    <a:pt x="97" y="62"/>
                    <a:pt x="97" y="63"/>
                    <a:pt x="97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800A6C5F-CD06-4914-BEEE-354D3B967C3E}"/>
              </a:ext>
            </a:extLst>
          </p:cNvPr>
          <p:cNvGrpSpPr/>
          <p:nvPr/>
        </p:nvGrpSpPr>
        <p:grpSpPr>
          <a:xfrm>
            <a:off x="6896114" y="1479647"/>
            <a:ext cx="250961" cy="256797"/>
            <a:chOff x="2308225" y="2935287"/>
            <a:chExt cx="273050" cy="279400"/>
          </a:xfrm>
          <a:solidFill>
            <a:schemeClr val="bg1"/>
          </a:solidFill>
        </p:grpSpPr>
        <p:sp>
          <p:nvSpPr>
            <p:cNvPr id="21" name="Freeform 294">
              <a:extLst>
                <a:ext uri="{FF2B5EF4-FFF2-40B4-BE49-F238E27FC236}">
                  <a16:creationId xmlns:a16="http://schemas.microsoft.com/office/drawing/2014/main" id="{A1CF0133-9CA7-4478-BA27-83251D81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935287"/>
              <a:ext cx="246062" cy="279400"/>
            </a:xfrm>
            <a:custGeom>
              <a:avLst/>
              <a:gdLst/>
              <a:ahLst/>
              <a:cxnLst>
                <a:cxn ang="0">
                  <a:pos x="66" y="97"/>
                </a:cxn>
                <a:cxn ang="0">
                  <a:pos x="95" y="68"/>
                </a:cxn>
                <a:cxn ang="0">
                  <a:pos x="103" y="69"/>
                </a:cxn>
                <a:cxn ang="0">
                  <a:pos x="105" y="67"/>
                </a:cxn>
                <a:cxn ang="0">
                  <a:pos x="107" y="55"/>
                </a:cxn>
                <a:cxn ang="0">
                  <a:pos x="107" y="20"/>
                </a:cxn>
                <a:cxn ang="0">
                  <a:pos x="104" y="17"/>
                </a:cxn>
                <a:cxn ang="0">
                  <a:pos x="85" y="15"/>
                </a:cxn>
                <a:cxn ang="0">
                  <a:pos x="53" y="0"/>
                </a:cxn>
                <a:cxn ang="0">
                  <a:pos x="26" y="15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55"/>
                </a:cxn>
                <a:cxn ang="0">
                  <a:pos x="53" y="122"/>
                </a:cxn>
                <a:cxn ang="0">
                  <a:pos x="70" y="114"/>
                </a:cxn>
                <a:cxn ang="0">
                  <a:pos x="70" y="112"/>
                </a:cxn>
                <a:cxn ang="0">
                  <a:pos x="66" y="97"/>
                </a:cxn>
              </a:cxnLst>
              <a:rect l="0" t="0" r="r" b="b"/>
              <a:pathLst>
                <a:path w="107" h="122">
                  <a:moveTo>
                    <a:pt x="66" y="97"/>
                  </a:moveTo>
                  <a:cubicBezTo>
                    <a:pt x="66" y="81"/>
                    <a:pt x="79" y="68"/>
                    <a:pt x="95" y="68"/>
                  </a:cubicBezTo>
                  <a:cubicBezTo>
                    <a:pt x="98" y="68"/>
                    <a:pt x="101" y="68"/>
                    <a:pt x="103" y="69"/>
                  </a:cubicBezTo>
                  <a:cubicBezTo>
                    <a:pt x="104" y="69"/>
                    <a:pt x="105" y="68"/>
                    <a:pt x="105" y="67"/>
                  </a:cubicBezTo>
                  <a:cubicBezTo>
                    <a:pt x="106" y="63"/>
                    <a:pt x="107" y="59"/>
                    <a:pt x="107" y="55"/>
                  </a:cubicBezTo>
                  <a:cubicBezTo>
                    <a:pt x="107" y="55"/>
                    <a:pt x="107" y="20"/>
                    <a:pt x="107" y="20"/>
                  </a:cubicBezTo>
                  <a:cubicBezTo>
                    <a:pt x="107" y="17"/>
                    <a:pt x="105" y="17"/>
                    <a:pt x="104" y="17"/>
                  </a:cubicBezTo>
                  <a:cubicBezTo>
                    <a:pt x="98" y="17"/>
                    <a:pt x="91" y="17"/>
                    <a:pt x="85" y="15"/>
                  </a:cubicBezTo>
                  <a:cubicBezTo>
                    <a:pt x="71" y="11"/>
                    <a:pt x="58" y="0"/>
                    <a:pt x="53" y="0"/>
                  </a:cubicBezTo>
                  <a:cubicBezTo>
                    <a:pt x="49" y="0"/>
                    <a:pt x="40" y="11"/>
                    <a:pt x="26" y="15"/>
                  </a:cubicBezTo>
                  <a:cubicBezTo>
                    <a:pt x="18" y="17"/>
                    <a:pt x="10" y="17"/>
                    <a:pt x="3" y="16"/>
                  </a:cubicBezTo>
                  <a:cubicBezTo>
                    <a:pt x="2" y="16"/>
                    <a:pt x="1" y="16"/>
                    <a:pt x="1" y="19"/>
                  </a:cubicBezTo>
                  <a:cubicBezTo>
                    <a:pt x="1" y="20"/>
                    <a:pt x="0" y="55"/>
                    <a:pt x="0" y="55"/>
                  </a:cubicBezTo>
                  <a:cubicBezTo>
                    <a:pt x="0" y="90"/>
                    <a:pt x="43" y="122"/>
                    <a:pt x="53" y="122"/>
                  </a:cubicBezTo>
                  <a:cubicBezTo>
                    <a:pt x="57" y="122"/>
                    <a:pt x="62" y="120"/>
                    <a:pt x="70" y="114"/>
                  </a:cubicBezTo>
                  <a:cubicBezTo>
                    <a:pt x="71" y="113"/>
                    <a:pt x="70" y="113"/>
                    <a:pt x="70" y="112"/>
                  </a:cubicBezTo>
                  <a:cubicBezTo>
                    <a:pt x="67" y="108"/>
                    <a:pt x="66" y="102"/>
                    <a:pt x="66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295">
              <a:extLst>
                <a:ext uri="{FF2B5EF4-FFF2-40B4-BE49-F238E27FC236}">
                  <a16:creationId xmlns:a16="http://schemas.microsoft.com/office/drawing/2014/main" id="{DF613B1E-7B09-4C7F-8F2F-0752EA3A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121024"/>
              <a:ext cx="109537" cy="73025"/>
            </a:xfrm>
            <a:custGeom>
              <a:avLst/>
              <a:gdLst/>
              <a:ahLst/>
              <a:cxnLst>
                <a:cxn ang="0">
                  <a:pos x="24" y="31"/>
                </a:cxn>
                <a:cxn ang="0">
                  <a:pos x="20" y="3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19" y="19"/>
                </a:cxn>
                <a:cxn ang="0">
                  <a:pos x="23" y="18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7" y="3"/>
                </a:cxn>
                <a:cxn ang="0">
                  <a:pos x="47" y="7"/>
                </a:cxn>
                <a:cxn ang="0">
                  <a:pos x="24" y="31"/>
                </a:cxn>
              </a:cxnLst>
              <a:rect l="0" t="0" r="r" b="b"/>
              <a:pathLst>
                <a:path w="48" h="32">
                  <a:moveTo>
                    <a:pt x="24" y="31"/>
                  </a:moveTo>
                  <a:cubicBezTo>
                    <a:pt x="23" y="32"/>
                    <a:pt x="21" y="32"/>
                    <a:pt x="20" y="3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6" y="9"/>
                    <a:pt x="7" y="1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2" y="20"/>
                    <a:pt x="23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6"/>
                    <a:pt x="47" y="7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2BDF3642-16E1-4398-A355-5ABA38B8AEE2}"/>
              </a:ext>
            </a:extLst>
          </p:cNvPr>
          <p:cNvGrpSpPr/>
          <p:nvPr/>
        </p:nvGrpSpPr>
        <p:grpSpPr>
          <a:xfrm>
            <a:off x="9933384" y="3508991"/>
            <a:ext cx="276659" cy="278267"/>
            <a:chOff x="2308226" y="1865311"/>
            <a:chExt cx="273050" cy="274638"/>
          </a:xfrm>
          <a:solidFill>
            <a:schemeClr val="bg1"/>
          </a:solidFill>
        </p:grpSpPr>
        <p:sp>
          <p:nvSpPr>
            <p:cNvPr id="24" name="Freeform 147">
              <a:extLst>
                <a:ext uri="{FF2B5EF4-FFF2-40B4-BE49-F238E27FC236}">
                  <a16:creationId xmlns:a16="http://schemas.microsoft.com/office/drawing/2014/main" id="{FEDF4DE0-4E9C-44A3-9215-6177639EC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263" y="1914524"/>
              <a:ext cx="180975" cy="92075"/>
            </a:xfrm>
            <a:custGeom>
              <a:avLst/>
              <a:gdLst/>
              <a:ahLst/>
              <a:cxnLst>
                <a:cxn ang="0">
                  <a:pos x="79" y="2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37" y="12"/>
                </a:cxn>
                <a:cxn ang="0">
                  <a:pos x="34" y="12"/>
                </a:cxn>
                <a:cxn ang="0">
                  <a:pos x="30" y="14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3" y="33"/>
                </a:cxn>
                <a:cxn ang="0">
                  <a:pos x="0" y="36"/>
                </a:cxn>
                <a:cxn ang="0">
                  <a:pos x="3" y="40"/>
                </a:cxn>
                <a:cxn ang="0">
                  <a:pos x="17" y="40"/>
                </a:cxn>
                <a:cxn ang="0">
                  <a:pos x="22" y="37"/>
                </a:cxn>
                <a:cxn ang="0">
                  <a:pos x="35" y="18"/>
                </a:cxn>
                <a:cxn ang="0">
                  <a:pos x="35" y="18"/>
                </a:cxn>
                <a:cxn ang="0">
                  <a:pos x="54" y="29"/>
                </a:cxn>
                <a:cxn ang="0">
                  <a:pos x="57" y="29"/>
                </a:cxn>
                <a:cxn ang="0">
                  <a:pos x="61" y="27"/>
                </a:cxn>
                <a:cxn ang="0">
                  <a:pos x="78" y="5"/>
                </a:cxn>
                <a:cxn ang="0">
                  <a:pos x="79" y="2"/>
                </a:cxn>
              </a:cxnLst>
              <a:rect l="0" t="0" r="r" b="b"/>
              <a:pathLst>
                <a:path w="79" h="40">
                  <a:moveTo>
                    <a:pt x="79" y="2"/>
                  </a:moveTo>
                  <a:cubicBezTo>
                    <a:pt x="78" y="2"/>
                    <a:pt x="78" y="1"/>
                    <a:pt x="77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3" y="0"/>
                    <a:pt x="73" y="1"/>
                  </a:cubicBezTo>
                  <a:cubicBezTo>
                    <a:pt x="73" y="1"/>
                    <a:pt x="60" y="17"/>
                    <a:pt x="56" y="22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1" y="12"/>
                    <a:pt x="30" y="1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5"/>
                    <a:pt x="0" y="36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32" y="23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9"/>
                    <a:pt x="57" y="29"/>
                  </a:cubicBezTo>
                  <a:cubicBezTo>
                    <a:pt x="58" y="29"/>
                    <a:pt x="60" y="29"/>
                    <a:pt x="61" y="27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9" y="3"/>
                    <a:pt x="79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148">
              <a:extLst>
                <a:ext uri="{FF2B5EF4-FFF2-40B4-BE49-F238E27FC236}">
                  <a16:creationId xmlns:a16="http://schemas.microsoft.com/office/drawing/2014/main" id="{C366F7AA-85CE-4D1F-A3B8-FB79A44E3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226" y="1865311"/>
              <a:ext cx="273050" cy="193675"/>
            </a:xfrm>
            <a:custGeom>
              <a:avLst/>
              <a:gdLst/>
              <a:ahLst/>
              <a:cxnLst>
                <a:cxn ang="0">
                  <a:pos x="109" y="74"/>
                </a:cxn>
                <a:cxn ang="0">
                  <a:pos x="108" y="75"/>
                </a:cxn>
                <a:cxn ang="0">
                  <a:pos x="11" y="75"/>
                </a:cxn>
                <a:cxn ang="0">
                  <a:pos x="10" y="74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07" y="10"/>
                </a:cxn>
                <a:cxn ang="0">
                  <a:pos x="109" y="11"/>
                </a:cxn>
                <a:cxn ang="0">
                  <a:pos x="109" y="74"/>
                </a:cxn>
                <a:cxn ang="0">
                  <a:pos x="119" y="6"/>
                </a:cxn>
                <a:cxn ang="0">
                  <a:pos x="119" y="4"/>
                </a:cxn>
                <a:cxn ang="0">
                  <a:pos x="11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75"/>
                </a:cxn>
                <a:cxn ang="0">
                  <a:pos x="3" y="75"/>
                </a:cxn>
                <a:cxn ang="0">
                  <a:pos x="0" y="79"/>
                </a:cxn>
                <a:cxn ang="0">
                  <a:pos x="0" y="82"/>
                </a:cxn>
                <a:cxn ang="0">
                  <a:pos x="4" y="85"/>
                </a:cxn>
                <a:cxn ang="0">
                  <a:pos x="115" y="85"/>
                </a:cxn>
                <a:cxn ang="0">
                  <a:pos x="119" y="82"/>
                </a:cxn>
                <a:cxn ang="0">
                  <a:pos x="119" y="79"/>
                </a:cxn>
                <a:cxn ang="0">
                  <a:pos x="116" y="75"/>
                </a:cxn>
                <a:cxn ang="0">
                  <a:pos x="115" y="75"/>
                </a:cxn>
                <a:cxn ang="0">
                  <a:pos x="115" y="11"/>
                </a:cxn>
                <a:cxn ang="0">
                  <a:pos x="116" y="10"/>
                </a:cxn>
                <a:cxn ang="0">
                  <a:pos x="119" y="6"/>
                </a:cxn>
              </a:cxnLst>
              <a:rect l="0" t="0" r="r" b="b"/>
              <a:pathLst>
                <a:path w="119" h="85">
                  <a:moveTo>
                    <a:pt x="109" y="74"/>
                  </a:moveTo>
                  <a:cubicBezTo>
                    <a:pt x="109" y="75"/>
                    <a:pt x="108" y="75"/>
                    <a:pt x="108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75"/>
                    <a:pt x="10" y="75"/>
                    <a:pt x="10" y="7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10"/>
                    <a:pt x="109" y="10"/>
                    <a:pt x="109" y="11"/>
                  </a:cubicBezTo>
                  <a:lnTo>
                    <a:pt x="109" y="74"/>
                  </a:lnTo>
                  <a:close/>
                  <a:moveTo>
                    <a:pt x="119" y="6"/>
                  </a:moveTo>
                  <a:cubicBezTo>
                    <a:pt x="119" y="4"/>
                    <a:pt x="119" y="4"/>
                    <a:pt x="119" y="4"/>
                  </a:cubicBezTo>
                  <a:cubicBezTo>
                    <a:pt x="119" y="1"/>
                    <a:pt x="117" y="0"/>
                    <a:pt x="1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5"/>
                    <a:pt x="3" y="75"/>
                  </a:cubicBezTo>
                  <a:cubicBezTo>
                    <a:pt x="1" y="76"/>
                    <a:pt x="0" y="77"/>
                    <a:pt x="0" y="7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2" y="85"/>
                    <a:pt x="4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7" y="85"/>
                    <a:pt x="119" y="84"/>
                    <a:pt x="119" y="82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7"/>
                    <a:pt x="117" y="76"/>
                    <a:pt x="116" y="75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0"/>
                    <a:pt x="116" y="10"/>
                    <a:pt x="116" y="10"/>
                  </a:cubicBezTo>
                  <a:cubicBezTo>
                    <a:pt x="118" y="9"/>
                    <a:pt x="119" y="8"/>
                    <a:pt x="119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149">
              <a:extLst>
                <a:ext uri="{FF2B5EF4-FFF2-40B4-BE49-F238E27FC236}">
                  <a16:creationId xmlns:a16="http://schemas.microsoft.com/office/drawing/2014/main" id="{264E95B6-2377-4DCA-A818-B0FB726A1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2073274"/>
              <a:ext cx="125413" cy="66675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2"/>
                </a:cxn>
                <a:cxn ang="0">
                  <a:pos x="24" y="7"/>
                </a:cxn>
                <a:cxn ang="0">
                  <a:pos x="23" y="8"/>
                </a:cxn>
                <a:cxn ang="0">
                  <a:pos x="2" y="23"/>
                </a:cxn>
                <a:cxn ang="0">
                  <a:pos x="1" y="28"/>
                </a:cxn>
                <a:cxn ang="0">
                  <a:pos x="4" y="29"/>
                </a:cxn>
                <a:cxn ang="0">
                  <a:pos x="5" y="29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6"/>
                </a:cxn>
                <a:cxn ang="0">
                  <a:pos x="27" y="29"/>
                </a:cxn>
                <a:cxn ang="0">
                  <a:pos x="31" y="2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49" y="29"/>
                </a:cxn>
                <a:cxn ang="0">
                  <a:pos x="51" y="29"/>
                </a:cxn>
                <a:cxn ang="0">
                  <a:pos x="54" y="28"/>
                </a:cxn>
                <a:cxn ang="0">
                  <a:pos x="53" y="23"/>
                </a:cxn>
              </a:cxnLst>
              <a:rect l="0" t="0" r="r" b="b"/>
              <a:pathLst>
                <a:path w="55" h="29">
                  <a:moveTo>
                    <a:pt x="53" y="23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7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5" y="0"/>
                    <a:pt x="24" y="0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1" y="29"/>
                    <a:pt x="2" y="29"/>
                    <a:pt x="4" y="29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8"/>
                    <a:pt x="25" y="29"/>
                    <a:pt x="27" y="29"/>
                  </a:cubicBezTo>
                  <a:cubicBezTo>
                    <a:pt x="29" y="29"/>
                    <a:pt x="31" y="28"/>
                    <a:pt x="31" y="2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1" y="29"/>
                  </a:cubicBezTo>
                  <a:cubicBezTo>
                    <a:pt x="52" y="29"/>
                    <a:pt x="53" y="29"/>
                    <a:pt x="54" y="28"/>
                  </a:cubicBezTo>
                  <a:cubicBezTo>
                    <a:pt x="55" y="26"/>
                    <a:pt x="55" y="24"/>
                    <a:pt x="53" y="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303C144-1C9E-49DE-A1BB-F202758C0881}"/>
              </a:ext>
            </a:extLst>
          </p:cNvPr>
          <p:cNvSpPr txBox="1"/>
          <p:nvPr/>
        </p:nvSpPr>
        <p:spPr>
          <a:xfrm>
            <a:off x="1012364" y="3280824"/>
            <a:ext cx="324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Nôm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3C3EB5-3A3F-42BE-B946-CDF7B89C2183}"/>
              </a:ext>
            </a:extLst>
          </p:cNvPr>
          <p:cNvSpPr txBox="1"/>
          <p:nvPr/>
        </p:nvSpPr>
        <p:spPr>
          <a:xfrm>
            <a:off x="5561378" y="2102809"/>
            <a:ext cx="317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cục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DA1AE8-9DCC-47A5-AC67-644CB72E9784}"/>
              </a:ext>
            </a:extLst>
          </p:cNvPr>
          <p:cNvSpPr txBox="1"/>
          <p:nvPr/>
        </p:nvSpPr>
        <p:spPr>
          <a:xfrm>
            <a:off x="8814816" y="4194500"/>
            <a:ext cx="297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BPNT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44" y="2705879"/>
            <a:ext cx="7242656" cy="474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1078" y="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9600" dirty="0"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95" y="118105"/>
            <a:ext cx="4633346" cy="66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18204" y="1854522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33" y="1736630"/>
            <a:ext cx="7094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endParaRPr lang="en-US" sz="48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(TQ).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7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32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845" y="4581810"/>
            <a:ext cx="5364474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矩形 1"/>
          <p:cNvSpPr/>
          <p:nvPr/>
        </p:nvSpPr>
        <p:spPr>
          <a:xfrm>
            <a:off x="176893" y="140222"/>
            <a:ext cx="8021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Kiến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thức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Ngữ</a:t>
            </a:r>
            <a:r>
              <a:rPr lang="en-US" altLang="zh-CN" sz="32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32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endParaRPr lang="zh-CN" altLang="en-US" sz="32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4" y="669333"/>
            <a:ext cx="2920870" cy="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650" y="1540453"/>
            <a:ext cx="10458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			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7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endParaRPr lang="en-US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73380" marR="30480" indent="-342900" algn="just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khởi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ở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vẹn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sang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nguyên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</a:t>
            </a:r>
            <a:r>
              <a:rPr lang="en-US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cô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nỗi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niềm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Niêm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1-4, 2-3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thủ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–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1,2,4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(4/3; 2/2/3)</a:t>
            </a:r>
          </a:p>
          <a:p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âm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23" y="73341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24845" y="1794324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6299337" y="487812"/>
            <a:ext cx="3368110" cy="23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242291" y="2695944"/>
            <a:ext cx="90307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dirty="0">
                <a:latin typeface="#9Slide06 Broodfath" panose="02000500000000000000" pitchFamily="2" charset="0"/>
                <a:ea typeface="方正华隶简体" pitchFamily="65" charset="-122"/>
              </a:rPr>
              <a:t>2.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Tìm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hiểu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chung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66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66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66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" y="2460772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77" y="3803940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7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9167E-6 -4.07407E-6 C 0.00052 0.01852 2.29167E-6 0.02408 0.00469 0.03056 C 0.00885 0.02616 0.01054 0.025 0.01367 0.01389 C 0.01497 0.00949 0.01732 -4.07407E-6 0.01732 0.00024 C 0.01601 0.01482 0.01562 0.025 0.01315 0.03982 C 0.01289 0.04237 0.01146 0.04514 0.01198 0.04699 C 0.01211 0.04746 0.01732 0.04051 0.0181 0.03982 C 0.01979 0.03264 0.02148 0.02894 0.02291 0.02107 C 0.02226 0.03033 0.02135 0.03311 0.02591 0.0257 C 0.02864 0.0213 0.03125 0.01274 0.03333 0.00463 C 0.03346 0.00162 0.03385 -0.00763 0.03385 -0.00463 C 0.03385 0.00278 0.03281 0.01644 0.0319 0.02338 C 0.03164 0.02593 0.03021 0.02894 0.03086 0.03056 C 0.03138 0.03172 0.03476 0.02686 0.03554 0.0257 C 0.03711 0.00996 0.03711 0.02871 0.03737 0.03519 C 0.03841 0.08079 0.03698 0.06667 0.04114 0.05162 C 0.04206 0.04051 0.04492 0.03311 0.04791 0.03056 C 0.05 0.02199 0.05 0.01598 0.05195 0.02801 C 0.0526 0.02709 0.05325 0.02408 0.05403 0.0257 C 0.0556 0.02987 0.05677 0.05255 0.0582 0.06088 C 0.06666 0.05834 0.06666 0.06366 0.07018 0.03982 C 0.07018 0.03426 0.06966 0.02894 0.06966 0.02338 C 0.06966 0.01875 0.06966 0.03311 0.07018 0.03727 C 0.07044 0.03982 0.07148 0.04051 0.07187 0.0419 C 0.07304 0.04051 0.07435 0.03982 0.075 0.03727 C 0.07656 0.03334 0.07643 0.02662 0.07708 0.02107 C 0.07799 0.01042 0.07773 0.01274 0.08008 0.00718 C 0.08372 0.01042 0.08659 0.01852 0.09023 0.02338 C 0.09219 0.03403 0.09271 0.0419 0.08906 0.04699 C 0.08698 0.05857 0.08893 0.05348 0.08646 0.04699 C 0.08607 0.04537 0.08541 0.04537 0.08476 0.04445 C 0.08281 0.04537 0.0806 0.04445 0.07864 0.04699 C 0.07773 0.04792 0.08164 0.04607 0.08125 0.04908 C 0.08034 0.05487 0.07773 0.05186 0.07617 0.05371 C 0.07591 0.05625 0.07461 0.05857 0.075 0.06088 C 0.07604 0.06412 0.0776 0.06366 0.07864 0.0632 C 0.08164 0.06274 0.08437 0.06019 0.08737 0.05834 C 0.08906 0.05718 0.09271 0.05371 0.09271 0.05394 C 0.09531 0.04885 0.09739 0.04653 0.10013 0.04445 C 0.1026 0.05949 0.10521 0.05579 0.1095 0.05371 C 0.11107 0.0463 0.11185 0.03866 0.11263 0.03056 C 0.11289 0.02755 0.11302 0.02408 0.11341 0.02107 C 0.11367 0.01829 0.11445 0.01112 0.11471 0.01389 C 0.1181 0.05 0.11237 0.03264 0.11706 0.04445 C 0.11758 0.04329 0.1207 0.03449 0.12122 0.03519 C 0.122 0.03635 0.12148 0.04144 0.12187 0.04445 C 0.12239 0.06389 0.12148 0.07616 0.12617 0.05834 C 0.12721 0.04514 0.12591 0.05741 0.12864 0.04699 C 0.12916 0.04514 0.12969 0.03982 0.12969 0.04005 C 0.13008 0.03727 0.13073 0.03519 0.13086 0.03264 C 0.13125 0.03056 0.13086 0.0257 0.13164 0.0257 C 0.13281 0.0257 0.1319 0.03635 0.13281 0.03982 C 0.13424 0.04468 0.13646 0.04329 0.13815 0.04445 C 0.14219 0.04144 0.14388 0.03681 0.14674 0.0257 C 0.14687 0.02338 0.14674 0.01875 0.14739 0.01875 C 0.14804 0.01875 0.14831 0.02338 0.14857 0.0257 C 0.14987 0.03218 0.14987 0.03079 0.15247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21177" y="113053"/>
            <a:ext cx="5321087" cy="3023406"/>
            <a:chOff x="3698278" y="124465"/>
            <a:chExt cx="5321087" cy="3023406"/>
          </a:xfrm>
        </p:grpSpPr>
        <p:sp>
          <p:nvSpPr>
            <p:cNvPr id="5" name="Rounded Rectangle 4"/>
            <p:cNvSpPr/>
            <p:nvPr/>
          </p:nvSpPr>
          <p:spPr>
            <a:xfrm>
              <a:off x="3698278" y="124465"/>
              <a:ext cx="5321087" cy="302340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4432" y="417066"/>
              <a:ext cx="421416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Nam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Quốc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sơn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hà</a:t>
              </a:r>
              <a:endParaRPr lang="en-US" sz="4400" dirty="0">
                <a:solidFill>
                  <a:srgbClr val="FF0000"/>
                </a:solidFill>
                <a:latin typeface="#9Slide06 ThuPhap Thien An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2165" y="1183747"/>
              <a:ext cx="4568879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Tiệt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khan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81720" y="3414212"/>
            <a:ext cx="5531318" cy="3281340"/>
            <a:chOff x="6476605" y="3293706"/>
            <a:chExt cx="5531318" cy="3281340"/>
          </a:xfrm>
        </p:grpSpPr>
        <p:sp>
          <p:nvSpPr>
            <p:cNvPr id="8" name="Rounded Rectangle 7"/>
            <p:cNvSpPr/>
            <p:nvPr/>
          </p:nvSpPr>
          <p:spPr>
            <a:xfrm>
              <a:off x="6476605" y="3293706"/>
              <a:ext cx="5531318" cy="3209731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276064" y="3558836"/>
              <a:ext cx="451617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Sông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núi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nước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Nam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9394" y="4328277"/>
              <a:ext cx="4762842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vua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ở,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Cớ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9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55" y="81500"/>
            <a:ext cx="4734392" cy="6608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5" y="2600440"/>
            <a:ext cx="5617612" cy="4257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0417" y="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556" l="10000" r="96000">
                        <a14:foregroundMark x1="70444" y1="15556" x2="70444" y2="15556"/>
                        <a14:foregroundMark x1="70889" y1="30444" x2="70889" y2="30444"/>
                        <a14:foregroundMark x1="73444" y1="42556" x2="73444" y2="42556"/>
                        <a14:foregroundMark x1="63667" y1="39333" x2="63667" y2="39333"/>
                        <a14:foregroundMark x1="73889" y1="36000" x2="73889" y2="36000"/>
                        <a14:foregroundMark x1="73778" y1="46778" x2="73778" y2="46778"/>
                        <a14:foregroundMark x1="73778" y1="49222" x2="73778" y2="49222"/>
                        <a14:foregroundMark x1="72000" y1="48111" x2="72000" y2="48111"/>
                        <a14:foregroundMark x1="67222" y1="44444" x2="67222" y2="43222"/>
                        <a14:foregroundMark x1="69556" y1="34333" x2="69556" y2="34333"/>
                        <a14:foregroundMark x1="75111" y1="32778" x2="75111" y2="32778"/>
                        <a14:foregroundMark x1="71889" y1="38222" x2="71889" y2="38222"/>
                        <a14:foregroundMark x1="71333" y1="37111" x2="71333" y2="37111"/>
                        <a14:foregroundMark x1="76889" y1="35111" x2="76889" y2="35111"/>
                        <a14:foregroundMark x1="80000" y1="34000" x2="80667" y2="34000"/>
                        <a14:foregroundMark x1="82333" y1="34111" x2="82333" y2="34111"/>
                        <a14:foregroundMark x1="86667" y1="34111" x2="86667" y2="34111"/>
                        <a14:foregroundMark x1="85889" y1="36333" x2="85444" y2="36333"/>
                        <a14:foregroundMark x1="74000" y1="41444" x2="74000" y2="41444"/>
                        <a14:foregroundMark x1="73889" y1="41667" x2="72444" y2="45333"/>
                        <a14:foregroundMark x1="72444" y1="45333" x2="72444" y2="45333"/>
                        <a14:foregroundMark x1="70889" y1="46444" x2="70889" y2="46444"/>
                        <a14:foregroundMark x1="70222" y1="47222" x2="70111" y2="47667"/>
                        <a14:foregroundMark x1="66667" y1="46778" x2="65778" y2="47333"/>
                        <a14:foregroundMark x1="65778" y1="47333" x2="65778" y2="47333"/>
                        <a14:foregroundMark x1="65889" y1="48667" x2="65889" y2="48667"/>
                        <a14:foregroundMark x1="69444" y1="49667" x2="69444" y2="49667"/>
                        <a14:foregroundMark x1="71444" y1="35556" x2="71444" y2="35556"/>
                        <a14:foregroundMark x1="70444" y1="33778" x2="70444" y2="33778"/>
                        <a14:foregroundMark x1="72222" y1="34444" x2="72778" y2="34667"/>
                        <a14:foregroundMark x1="73889" y1="35333" x2="74444" y2="35889"/>
                        <a14:foregroundMark x1="74444" y1="35889" x2="74444" y2="3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80" y="718457"/>
            <a:ext cx="2693745" cy="26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3310</Words>
  <Application>Microsoft Office PowerPoint</Application>
  <PresentationFormat>Widescreen</PresentationFormat>
  <Paragraphs>220</Paragraphs>
  <Slides>30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#9Slide06 Broodfath</vt:lpstr>
      <vt:lpstr>方正华隶简体</vt:lpstr>
      <vt:lpstr>#9Slide03 Arima Madurai Black</vt:lpstr>
      <vt:lpstr>宋体</vt:lpstr>
      <vt:lpstr>Arial</vt:lpstr>
      <vt:lpstr>#9Slide06 DeathRattle BB</vt:lpstr>
      <vt:lpstr>#9Slide05 SVNTradeMark</vt:lpstr>
      <vt:lpstr>#9Slide05 IcielSanelma</vt:lpstr>
      <vt:lpstr>Calibri Light</vt:lpstr>
      <vt:lpstr>#9Slide06 Thillends</vt:lpstr>
      <vt:lpstr>#9Slide06 ThuPhap Thien An</vt:lpstr>
      <vt:lpstr>Times New Roman</vt:lpstr>
      <vt:lpstr>#9Slide03 Arima Madurai</vt:lpstr>
      <vt:lpstr>#9Slide05 Braxton Regular</vt:lpstr>
      <vt:lpstr>#9Slide07 SVNNexa Rust Slab Bla</vt:lpstr>
      <vt:lpstr>#9Slide07 IcielFinch</vt:lpstr>
      <vt:lpstr>#9Slide06 SVNBoutique Script</vt:lpstr>
      <vt:lpstr>叶根友毛笔行书2.0版</vt:lpstr>
      <vt:lpstr>Calibri</vt:lpstr>
      <vt:lpstr>华文中宋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Administrator</cp:lastModifiedBy>
  <cp:revision>105</cp:revision>
  <dcterms:created xsi:type="dcterms:W3CDTF">2017-01-03T02:44:21Z</dcterms:created>
  <dcterms:modified xsi:type="dcterms:W3CDTF">2024-09-19T09:47:06Z</dcterms:modified>
</cp:coreProperties>
</file>