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99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300" r:id="rId13"/>
    <p:sldId id="298" r:id="rId14"/>
    <p:sldId id="261" r:id="rId15"/>
    <p:sldId id="301" r:id="rId16"/>
    <p:sldId id="262" r:id="rId17"/>
    <p:sldId id="295" r:id="rId18"/>
    <p:sldId id="296" r:id="rId19"/>
    <p:sldId id="302" r:id="rId20"/>
    <p:sldId id="270" r:id="rId21"/>
    <p:sldId id="297" r:id="rId22"/>
    <p:sldId id="265" r:id="rId23"/>
    <p:sldId id="303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4" d="100"/>
          <a:sy n="74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6. 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42234" y="1514938"/>
            <a:ext cx="2544264" cy="169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2">
            <a:off x="548805" y="4387320"/>
            <a:ext cx="2505673" cy="153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080791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990">
            <a:off x="6239807" y="4277958"/>
            <a:ext cx="2544264" cy="165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 rot="21294515">
            <a:off x="686597" y="3578847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 waterfall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12483" y="3302275"/>
            <a:ext cx="1223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 rot="336228">
            <a:off x="6584874" y="3407827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3. desert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 rot="20869827">
            <a:off x="1320283" y="6093353"/>
            <a:ext cx="123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904334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beach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 rot="414727">
            <a:off x="6532910" y="6073449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6. island</a:t>
            </a:r>
          </a:p>
        </p:txBody>
      </p:sp>
    </p:spTree>
    <p:extLst>
      <p:ext uri="{BB962C8B-B14F-4D97-AF65-F5344CB8AC3E}">
        <p14:creationId xmlns:p14="http://schemas.microsoft.com/office/powerpoint/2010/main" val="38817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Fansipan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b="1" dirty="0">
                <a:solidFill>
                  <a:schemeClr val="tx1"/>
                </a:solidFill>
              </a:rPr>
              <a:t> Ban </a:t>
            </a:r>
            <a:r>
              <a:rPr lang="en-US" sz="2800" b="1" dirty="0" err="1">
                <a:solidFill>
                  <a:schemeClr val="tx1"/>
                </a:solidFill>
              </a:rPr>
              <a:t>Gioc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b="1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b="1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b="1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b="1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b="1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b="1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b="1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b="1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b="1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b="1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70"/>
            <a:ext cx="2037391" cy="1873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63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364518"/>
            <a:ext cx="187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a. 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361172"/>
            <a:ext cx="2727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b. 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361171"/>
            <a:ext cx="2030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c. 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5961291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d. 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5961290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e. 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15910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NATURAL WONDERS OF VIETNAM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129292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smtClean="0"/>
              <a:t>I. </a:t>
            </a:r>
            <a:r>
              <a:rPr lang="en-US" sz="3200" b="1" smtClean="0"/>
              <a:t>Vocabulary.</a:t>
            </a:r>
            <a:endParaRPr lang="vi-VN" sz="32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7213" y="1655179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smtClean="0"/>
              <a:t>II. Grammar.</a:t>
            </a:r>
            <a:endParaRPr lang="vi-VN" sz="32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9093" y="2168188"/>
            <a:ext cx="8731876" cy="4181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mtClean="0">
                <a:solidFill>
                  <a:srgbClr val="FF0000"/>
                </a:solidFill>
              </a:rPr>
              <a:t>Form: </a:t>
            </a:r>
          </a:p>
          <a:p>
            <a:pPr marL="0" indent="0">
              <a:buNone/>
            </a:pPr>
            <a:r>
              <a:rPr lang="en-US" b="1" smtClean="0"/>
              <a:t>- There is   + a/an/ one + N ( đếm được số ít)</a:t>
            </a:r>
          </a:p>
          <a:p>
            <a:pPr marL="0" indent="0">
              <a:buNone/>
            </a:pPr>
            <a:r>
              <a:rPr lang="en-US" b="1"/>
              <a:t> </a:t>
            </a:r>
            <a:r>
              <a:rPr lang="en-US" b="1" smtClean="0"/>
              <a:t>                   + some/ a little + N ( không đếm được) </a:t>
            </a:r>
          </a:p>
          <a:p>
            <a:pPr marL="0" indent="0">
              <a:buNone/>
            </a:pPr>
            <a:r>
              <a:rPr lang="en-US" b="1" smtClean="0"/>
              <a:t>- There are + two/ some/ a few …+ N-s (đếm được số nhiều)  </a:t>
            </a:r>
          </a:p>
          <a:p>
            <a:pPr>
              <a:buFontTx/>
              <a:buChar char="-"/>
            </a:pPr>
            <a:r>
              <a:rPr lang="en-US" b="1" smtClean="0">
                <a:solidFill>
                  <a:srgbClr val="0070C0"/>
                </a:solidFill>
              </a:rPr>
              <a:t>How much + N (không đếm được)  + is there?</a:t>
            </a:r>
          </a:p>
          <a:p>
            <a:pPr>
              <a:buFontTx/>
              <a:buChar char="-"/>
            </a:pPr>
            <a:r>
              <a:rPr lang="en-US" b="1" smtClean="0">
                <a:solidFill>
                  <a:srgbClr val="0070C0"/>
                </a:solidFill>
              </a:rPr>
              <a:t>How many + N-s ( đếm được số nhiều) + are there?</a:t>
            </a:r>
          </a:p>
          <a:p>
            <a:pPr marL="0" indent="0">
              <a:buNone/>
            </a:pPr>
            <a:r>
              <a:rPr lang="en-US" b="1" smtClean="0"/>
              <a:t>=&gt; </a:t>
            </a:r>
            <a:r>
              <a:rPr lang="en-US" b="1" smtClean="0">
                <a:solidFill>
                  <a:srgbClr val="FF0000"/>
                </a:solidFill>
              </a:rPr>
              <a:t>There is/ are + số lượng  ( + Danh từ)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764405" y="2814278"/>
            <a:ext cx="206062" cy="69545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0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9994" y="2721613"/>
            <a:ext cx="892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There </a:t>
            </a:r>
            <a:r>
              <a:rPr lang="en-US" sz="3200" b="1" u="sng"/>
              <a:t>is</a:t>
            </a:r>
            <a:r>
              <a:rPr lang="en-US" sz="3200" b="1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494" y="328237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67845" y="3570157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18186"/>
            <a:ext cx="9022673" cy="5962918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0463" y="1096979"/>
            <a:ext cx="7303100" cy="531873"/>
            <a:chOff x="363373" y="1262747"/>
            <a:chExt cx="7151219" cy="531873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256" y="1271400"/>
              <a:ext cx="6750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How many candles is on that birthday cake?</a:t>
              </a:r>
              <a:endParaRPr lang="en-US" sz="2800" b="1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67778" y="2055361"/>
            <a:ext cx="7565721" cy="523220"/>
            <a:chOff x="176717" y="2103460"/>
            <a:chExt cx="7565721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176717" y="210346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547" y="2103460"/>
              <a:ext cx="709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There are so much snow on the road.</a:t>
              </a:r>
              <a:endParaRPr lang="en-US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1824" y="3082364"/>
            <a:ext cx="7820129" cy="954107"/>
            <a:chOff x="363373" y="4026312"/>
            <a:chExt cx="7329907" cy="954107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8550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7162601" cy="954107"/>
            <a:chOff x="363373" y="3312302"/>
            <a:chExt cx="6471767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531873"/>
            <a:chOff x="363373" y="3312302"/>
            <a:chExt cx="7330101" cy="531873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860670" y="1566298"/>
            <a:ext cx="1494786" cy="523220"/>
            <a:chOff x="3751469" y="1556169"/>
            <a:chExt cx="149478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523220"/>
            <a:chOff x="3489719" y="1556169"/>
            <a:chExt cx="1535839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are</a:t>
              </a:r>
              <a:r>
                <a:rPr lang="en-US" sz="2800" b="1" dirty="0">
                  <a:solidFill>
                    <a:srgbClr val="F16247"/>
                  </a:solidFill>
                </a:rPr>
                <a:t>       </a:t>
              </a:r>
              <a:r>
                <a:rPr lang="en-US" sz="2800" b="1" dirty="0">
                  <a:solidFill>
                    <a:srgbClr val="FF0000"/>
                  </a:solidFill>
                </a:rPr>
                <a:t>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124934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255306" y="3560568"/>
            <a:ext cx="4168258" cy="523220"/>
            <a:chOff x="2458731" y="1556169"/>
            <a:chExt cx="3639128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215630" y="4521497"/>
            <a:ext cx="1535839" cy="523220"/>
            <a:chOff x="3489719" y="1556169"/>
            <a:chExt cx="1535839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are</a:t>
              </a:r>
              <a:r>
                <a:rPr lang="en-US" sz="2800" b="1" dirty="0">
                  <a:solidFill>
                    <a:srgbClr val="F16247"/>
                  </a:solidFill>
                </a:rPr>
                <a:t>       </a:t>
              </a:r>
              <a:r>
                <a:rPr lang="en-US" sz="2800" b="1" dirty="0">
                  <a:solidFill>
                    <a:srgbClr val="FF0000"/>
                  </a:solidFill>
                </a:rPr>
                <a:t>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155022" y="1817779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58791" y="5689985"/>
            <a:ext cx="3670479" cy="523220"/>
            <a:chOff x="2458731" y="1556169"/>
            <a:chExt cx="2781501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FF0000"/>
                  </a:solidFill>
                </a:rPr>
                <a:t>luggages</a:t>
              </a:r>
              <a:r>
                <a:rPr lang="en-US" sz="2800" b="1">
                  <a:solidFill>
                    <a:srgbClr val="FF0000"/>
                  </a:solidFill>
                </a:rPr>
                <a:t>       </a:t>
              </a:r>
              <a:r>
                <a:rPr lang="en-US" sz="2800" b="1" smtClean="0">
                  <a:solidFill>
                    <a:srgbClr val="FF0000"/>
                  </a:solidFill>
                </a:rPr>
                <a:t>     luggage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331802" y="1556169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841376" y="3553430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792293" y="450209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955512" y="5667202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4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7"/>
            <a:ext cx="587409" cy="4605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07403" y="5183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52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28824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70777"/>
            <a:ext cx="809176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933" y="191107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3247" y="1724292"/>
            <a:ext cx="791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It’s dangerous to go hiking there. You (1)              tell someone where you are going.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935771" y="219850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9933" y="2702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33" y="37405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3247" y="3731936"/>
            <a:ext cx="791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Right. But you (3</a:t>
            </a:r>
            <a:r>
              <a:rPr lang="en-US" sz="3200" b="1"/>
              <a:t>)                  </a:t>
            </a:r>
            <a:r>
              <a:rPr lang="en-US" sz="3200" b="1" smtClean="0"/>
              <a:t>bring </a:t>
            </a:r>
            <a:r>
              <a:rPr lang="en-US" sz="3200" b="1" dirty="0"/>
              <a:t>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9933" y="47149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3247" y="4706332"/>
            <a:ext cx="7855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OK, and I (4)               take a mobile phone. It’s very important.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933" y="5747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3247" y="5748768"/>
            <a:ext cx="816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And you (5)              </a:t>
            </a:r>
            <a:r>
              <a:rPr lang="en-US" sz="3200" b="1" smtClean="0"/>
              <a:t> </a:t>
            </a:r>
            <a:r>
              <a:rPr lang="en-US" sz="3200" b="1"/>
              <a:t>forget to bring a compass.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862" y="621389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25274" y="521561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3247" y="2681462"/>
            <a:ext cx="781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Yes. And I (2)               take a warm coat. </a:t>
            </a:r>
          </a:p>
          <a:p>
            <a:r>
              <a:rPr lang="en-US" sz="3200" b="1" dirty="0"/>
              <a:t>It’s very cold there.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425274" y="316415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60698" y="420225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487868" y="2709483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4160698" y="3743436"/>
            <a:ext cx="134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7926754" y="1761101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448988" y="4756628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96871" y="5783190"/>
            <a:ext cx="134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3"/>
            <a:ext cx="9144000" cy="68491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NATURAL WONDERS OF VIETNAM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I. </a:t>
            </a:r>
            <a:r>
              <a:rPr lang="en-US" sz="3600" b="1" smtClean="0"/>
              <a:t>Vocabulary.</a:t>
            </a:r>
            <a:endParaRPr lang="vi-VN" sz="36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7213" y="1990033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II. Grammar.</a:t>
            </a:r>
            <a:endParaRPr lang="vi-VN" sz="36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62186" y="2618956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III. Project.</a:t>
            </a:r>
            <a:endParaRPr lang="vi-VN" sz="3600" b="1"/>
          </a:p>
        </p:txBody>
      </p:sp>
      <p:sp>
        <p:nvSpPr>
          <p:cNvPr id="7" name="TextBox 6"/>
          <p:cNvSpPr txBox="1"/>
          <p:nvPr/>
        </p:nvSpPr>
        <p:spPr>
          <a:xfrm>
            <a:off x="1934227" y="3285161"/>
            <a:ext cx="5393852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</p:spTree>
    <p:extLst>
      <p:ext uri="{BB962C8B-B14F-4D97-AF65-F5344CB8AC3E}">
        <p14:creationId xmlns:p14="http://schemas.microsoft.com/office/powerpoint/2010/main" val="7077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28491"/>
              </p:ext>
            </p:extLst>
          </p:nvPr>
        </p:nvGraphicFramePr>
        <p:xfrm>
          <a:off x="0" y="682897"/>
          <a:ext cx="9144000" cy="56598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 spc="-80" baseline="0"/>
                        <a:t>use the words related to things in nature and travel items.</a:t>
                      </a:r>
                      <a:endParaRPr lang="en-US" sz="2500" b="1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pronounce the sounds /t/ and /d/ correctly.</a:t>
                      </a:r>
                      <a:endParaRPr lang="en-US" sz="2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use the modal verb </a:t>
                      </a:r>
                      <a:r>
                        <a:rPr lang="en-US" sz="2500" b="1" i="1"/>
                        <a:t>must / mustn’t</a:t>
                      </a:r>
                      <a:r>
                        <a:rPr lang="en-US" sz="2500" b="1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173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2913847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I. </a:t>
            </a:r>
            <a:r>
              <a:rPr lang="en-US" sz="3600" b="1" smtClean="0"/>
              <a:t>Vocabulary</a:t>
            </a:r>
            <a:endParaRPr lang="vi-VN" sz="36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8574" y="1925642"/>
            <a:ext cx="2463085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II. </a:t>
            </a:r>
            <a:r>
              <a:rPr lang="en-US" sz="3600" b="1" smtClean="0"/>
              <a:t>Grammar</a:t>
            </a:r>
            <a:endParaRPr lang="vi-VN" sz="36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3547" y="2503042"/>
            <a:ext cx="298253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III. Project.</a:t>
            </a:r>
            <a:endParaRPr lang="vi-VN" sz="3600" b="1"/>
          </a:p>
        </p:txBody>
      </p:sp>
      <p:sp>
        <p:nvSpPr>
          <p:cNvPr id="3" name="Rectangle 2"/>
          <p:cNvSpPr/>
          <p:nvPr/>
        </p:nvSpPr>
        <p:spPr>
          <a:xfrm>
            <a:off x="906133" y="3643581"/>
            <a:ext cx="5776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- Learn by heart all VOC and grammar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227" y="4208103"/>
            <a:ext cx="5365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Do all exercise in your </a:t>
            </a:r>
            <a:r>
              <a:rPr lang="en-US" sz="2800" b="1" smtClean="0">
                <a:solidFill>
                  <a:srgbClr val="002060"/>
                </a:solidFill>
              </a:rPr>
              <a:t>workbooks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6132" y="4789800"/>
            <a:ext cx="5559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</a:t>
            </a:r>
            <a:r>
              <a:rPr lang="en-US" sz="2800" b="1" smtClean="0">
                <a:solidFill>
                  <a:srgbClr val="002060"/>
                </a:solidFill>
              </a:rPr>
              <a:t>Prepare </a:t>
            </a:r>
            <a:r>
              <a:rPr lang="en-US" sz="2800" b="1">
                <a:solidFill>
                  <a:srgbClr val="FF0000"/>
                </a:solidFill>
              </a:rPr>
              <a:t>Unit </a:t>
            </a:r>
            <a:r>
              <a:rPr lang="en-US" sz="2800" b="1" smtClean="0">
                <a:solidFill>
                  <a:srgbClr val="FF0000"/>
                </a:solidFill>
              </a:rPr>
              <a:t>6: Getting started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NATURAL WONDERS OF VIETNAM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08520" y="3041812"/>
            <a:ext cx="3280900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IV. Home work.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65803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91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NATURAL WONDERS OF VIETNAM</a:t>
            </a:r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I. </a:t>
            </a:r>
            <a:r>
              <a:rPr lang="en-US" sz="3600" b="1" smtClean="0"/>
              <a:t>Vocabulary.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38134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223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3. 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3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1805</TotalTime>
  <Words>767</Words>
  <Application>Microsoft Office PowerPoint</Application>
  <PresentationFormat>On-screen Show (4:3)</PresentationFormat>
  <Paragraphs>144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Segoe UI Black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</cp:lastModifiedBy>
  <cp:revision>136</cp:revision>
  <dcterms:created xsi:type="dcterms:W3CDTF">2020-12-09T02:04:09Z</dcterms:created>
  <dcterms:modified xsi:type="dcterms:W3CDTF">2021-12-06T15:19:08Z</dcterms:modified>
</cp:coreProperties>
</file>