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9" r:id="rId2"/>
    <p:sldId id="332" r:id="rId3"/>
    <p:sldId id="331" r:id="rId4"/>
    <p:sldId id="327" r:id="rId5"/>
    <p:sldId id="334" r:id="rId6"/>
    <p:sldId id="335" r:id="rId7"/>
    <p:sldId id="316" r:id="rId8"/>
    <p:sldId id="336" r:id="rId9"/>
    <p:sldId id="278" r:id="rId10"/>
    <p:sldId id="338" r:id="rId11"/>
    <p:sldId id="326" r:id="rId12"/>
    <p:sldId id="319" r:id="rId13"/>
    <p:sldId id="318" r:id="rId14"/>
    <p:sldId id="337" r:id="rId15"/>
    <p:sldId id="311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6" autoAdjust="0"/>
    <p:restoredTop sz="95840" autoAdjust="0"/>
  </p:normalViewPr>
  <p:slideViewPr>
    <p:cSldViewPr>
      <p:cViewPr varScale="1">
        <p:scale>
          <a:sx n="150" d="100"/>
          <a:sy n="150" d="100"/>
        </p:scale>
        <p:origin x="536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BD532-B2E0-437B-9004-125957C3FA17}" type="datetimeFigureOut">
              <a:rPr lang="en-US" smtClean="0"/>
              <a:pPr/>
              <a:t>9/15/24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5848C-981C-415A-ACA9-F109B16320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92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2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B0C2-5B51-45F5-A960-563D50C573B4}" type="datetimeFigureOut">
              <a:rPr lang="en-US" smtClean="0"/>
              <a:pPr/>
              <a:t>9/15/24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C63D-C944-432A-AAB3-0BC4DD0808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6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B0C2-5B51-45F5-A960-563D50C573B4}" type="datetimeFigureOut">
              <a:rPr lang="en-US" smtClean="0"/>
              <a:pPr/>
              <a:t>9/15/24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C63D-C944-432A-AAB3-0BC4DD0808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7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B0C2-5B51-45F5-A960-563D50C573B4}" type="datetimeFigureOut">
              <a:rPr lang="en-US" smtClean="0"/>
              <a:pPr/>
              <a:t>9/15/24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C63D-C944-432A-AAB3-0BC4DD0808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0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D9736B-8AF8-4073-A053-4FFC7AEDF1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4CDC47-A7CB-4281-B26B-9091D30097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3413C4-475B-4129-A0BC-8CB838D15A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7EBD3-7EA3-4E1D-8A5B-9ACC77C1C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68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B0C2-5B51-45F5-A960-563D50C573B4}" type="datetimeFigureOut">
              <a:rPr lang="en-US" smtClean="0"/>
              <a:pPr/>
              <a:t>9/15/24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C63D-C944-432A-AAB3-0BC4DD0808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5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B0C2-5B51-45F5-A960-563D50C573B4}" type="datetimeFigureOut">
              <a:rPr lang="en-US" smtClean="0"/>
              <a:pPr/>
              <a:t>9/15/24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C63D-C944-432A-AAB3-0BC4DD0808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8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B0C2-5B51-45F5-A960-563D50C573B4}" type="datetimeFigureOut">
              <a:rPr lang="en-US" smtClean="0"/>
              <a:pPr/>
              <a:t>9/15/24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C63D-C944-432A-AAB3-0BC4DD0808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9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B0C2-5B51-45F5-A960-563D50C573B4}" type="datetimeFigureOut">
              <a:rPr lang="en-US" smtClean="0"/>
              <a:pPr/>
              <a:t>9/15/24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C63D-C944-432A-AAB3-0BC4DD0808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0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B0C2-5B51-45F5-A960-563D50C573B4}" type="datetimeFigureOut">
              <a:rPr lang="en-US" smtClean="0"/>
              <a:pPr/>
              <a:t>9/15/24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C63D-C944-432A-AAB3-0BC4DD0808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B0C2-5B51-45F5-A960-563D50C573B4}" type="datetimeFigureOut">
              <a:rPr lang="en-US" smtClean="0"/>
              <a:pPr/>
              <a:t>9/15/24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C63D-C944-432A-AAB3-0BC4DD0808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B0C2-5B51-45F5-A960-563D50C573B4}" type="datetimeFigureOut">
              <a:rPr lang="en-US" smtClean="0"/>
              <a:pPr/>
              <a:t>9/15/24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C63D-C944-432A-AAB3-0BC4DD0808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6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B0C2-5B51-45F5-A960-563D50C573B4}" type="datetimeFigureOut">
              <a:rPr lang="en-US" smtClean="0"/>
              <a:pPr/>
              <a:t>9/15/24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C63D-C944-432A-AAB3-0BC4DD0808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0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CB0C2-5B51-45F5-A960-563D50C573B4}" type="datetimeFigureOut">
              <a:rPr lang="en-US" smtClean="0"/>
              <a:pPr/>
              <a:t>9/15/24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2C63D-C944-432A-AAB3-0BC4DD0808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6225"/>
            <a:ext cx="6858000" cy="477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80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96" y="78584"/>
            <a:ext cx="440557" cy="4662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791094" y="127029"/>
            <a:ext cx="5903087" cy="3924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95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the blanks with </a:t>
            </a:r>
            <a:r>
              <a:rPr lang="en-US" sz="195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n-US" sz="195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5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en-US" sz="195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95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US" sz="195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rapezoid 1"/>
          <p:cNvSpPr/>
          <p:nvPr/>
        </p:nvSpPr>
        <p:spPr>
          <a:xfrm rot="10800000">
            <a:off x="2330274" y="1105031"/>
            <a:ext cx="4445352" cy="757808"/>
          </a:xfrm>
          <a:prstGeom prst="trapezoid">
            <a:avLst>
              <a:gd name="adj" fmla="val 51316"/>
            </a:avLst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rapezoid 26"/>
          <p:cNvSpPr/>
          <p:nvPr/>
        </p:nvSpPr>
        <p:spPr>
          <a:xfrm rot="10800000">
            <a:off x="2762234" y="1820800"/>
            <a:ext cx="3619532" cy="757808"/>
          </a:xfrm>
          <a:prstGeom prst="trapezoid">
            <a:avLst>
              <a:gd name="adj" fmla="val 51316"/>
            </a:avLst>
          </a:prstGeom>
          <a:solidFill>
            <a:srgbClr val="1D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rapezoid 30"/>
          <p:cNvSpPr/>
          <p:nvPr/>
        </p:nvSpPr>
        <p:spPr>
          <a:xfrm rot="10800000">
            <a:off x="3146123" y="2552700"/>
            <a:ext cx="2851754" cy="757808"/>
          </a:xfrm>
          <a:prstGeom prst="trapezoid">
            <a:avLst>
              <a:gd name="adj" fmla="val 51316"/>
            </a:avLst>
          </a:prstGeom>
          <a:solidFill>
            <a:srgbClr val="6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Trapezoid 33"/>
          <p:cNvSpPr/>
          <p:nvPr/>
        </p:nvSpPr>
        <p:spPr>
          <a:xfrm rot="10800000">
            <a:off x="3535000" y="3336419"/>
            <a:ext cx="2074002" cy="757808"/>
          </a:xfrm>
          <a:prstGeom prst="trapezoid">
            <a:avLst>
              <a:gd name="adj" fmla="val 51316"/>
            </a:avLst>
          </a:prstGeom>
          <a:solidFill>
            <a:srgbClr val="97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Trapezoid 38"/>
          <p:cNvSpPr/>
          <p:nvPr/>
        </p:nvSpPr>
        <p:spPr>
          <a:xfrm rot="10800000">
            <a:off x="3923874" y="4094227"/>
            <a:ext cx="1296251" cy="757808"/>
          </a:xfrm>
          <a:prstGeom prst="trapezoid">
            <a:avLst>
              <a:gd name="adj" fmla="val 43531"/>
            </a:avLst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2895600" y="127363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107792" y="1998628"/>
            <a:ext cx="427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91682" y="2741106"/>
            <a:ext cx="49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737028" y="3466097"/>
            <a:ext cx="51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23873" y="4134128"/>
            <a:ext cx="46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2801" y="1306995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Always : </a:t>
            </a:r>
            <a:r>
              <a:rPr lang="en-US" b="1" dirty="0" err="1"/>
              <a:t>luôn</a:t>
            </a:r>
            <a:r>
              <a:rPr lang="en-US" b="1" dirty="0"/>
              <a:t> </a:t>
            </a:r>
            <a:r>
              <a:rPr lang="en-US" b="1" dirty="0" err="1"/>
              <a:t>luôn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044158" y="3416854"/>
            <a:ext cx="169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rarely: </a:t>
            </a:r>
            <a:r>
              <a:rPr lang="en-US" b="1" dirty="0" err="1"/>
              <a:t>hiếm</a:t>
            </a:r>
            <a:r>
              <a:rPr lang="en-US" b="1" dirty="0"/>
              <a:t> </a:t>
            </a:r>
            <a:r>
              <a:rPr lang="en-US" b="1" dirty="0" err="1"/>
              <a:t>khi</a:t>
            </a:r>
            <a:endParaRPr lang="en-US" b="1" dirty="0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4366260" y="2249468"/>
            <a:ext cx="7570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366260" y="2972415"/>
            <a:ext cx="7570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323398" y="4361160"/>
            <a:ext cx="685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46843" y="1977890"/>
            <a:ext cx="267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Usually : </a:t>
            </a:r>
            <a:r>
              <a:rPr lang="en-US" b="1" dirty="0" err="1">
                <a:solidFill>
                  <a:srgbClr val="FF0000"/>
                </a:solidFill>
              </a:rPr>
              <a:t>thường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xuyên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37027" y="2701085"/>
            <a:ext cx="280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Sometimes: </a:t>
            </a:r>
            <a:r>
              <a:rPr lang="en-US" b="1" dirty="0" err="1">
                <a:solidFill>
                  <a:srgbClr val="FF0000"/>
                </a:solidFill>
              </a:rPr>
              <a:t>thỉnh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thoảng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52279" y="4094261"/>
            <a:ext cx="252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Never : </a:t>
            </a:r>
            <a:r>
              <a:rPr lang="en-US" b="1" dirty="0" err="1">
                <a:solidFill>
                  <a:srgbClr val="FF0000"/>
                </a:solidFill>
              </a:rPr>
              <a:t>không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bao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giờ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7767" y="164090"/>
            <a:ext cx="6775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Fill the blanks with usually, sometimes or never.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 rotWithShape="1">
          <a:blip r:embed="rId2"/>
          <a:srcRect l="9475" t="213" r="42975" b="301"/>
          <a:stretch/>
        </p:blipFill>
        <p:spPr bwMode="auto">
          <a:xfrm>
            <a:off x="57053" y="917033"/>
            <a:ext cx="4180489" cy="386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058430" y="1718905"/>
            <a:ext cx="9900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usually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29527" y="2450031"/>
            <a:ext cx="1408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sometimes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0421" y="3639372"/>
            <a:ext cx="8860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never.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9736" y="3322249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adverbs of frequency place </a:t>
            </a:r>
            <a: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Trạng thừ thường xuyên luôn đứng trước động từ thường và sau tobe 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47298" y="1045362"/>
            <a:ext cx="1324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Luôn luôn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7566" y="1772033"/>
            <a:ext cx="175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Thường xuyên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50004" y="3722359"/>
            <a:ext cx="1912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Không bao giờ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64898" y="2460715"/>
            <a:ext cx="1668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Thỉnh thoảng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22587" y="3091683"/>
            <a:ext cx="1324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Hiếm khi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38696" y="2362214"/>
            <a:ext cx="4929103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My father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rarely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goes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shopping with my mother.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075292" y="1045362"/>
            <a:ext cx="144674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Examples:</a:t>
            </a:r>
          </a:p>
        </p:txBody>
      </p:sp>
      <p:sp>
        <p:nvSpPr>
          <p:cNvPr id="3" name="Rectangle 2"/>
          <p:cNvSpPr/>
          <p:nvPr/>
        </p:nvSpPr>
        <p:spPr>
          <a:xfrm>
            <a:off x="4138696" y="1692301"/>
            <a:ext cx="387157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football after school.</a:t>
            </a:r>
          </a:p>
        </p:txBody>
      </p:sp>
      <p:sp>
        <p:nvSpPr>
          <p:cNvPr id="4" name="Rectangle 3"/>
          <p:cNvSpPr/>
          <p:nvPr/>
        </p:nvSpPr>
        <p:spPr>
          <a:xfrm>
            <a:off x="4138696" y="1370311"/>
            <a:ext cx="281583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They 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to school.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00716" y="755349"/>
            <a:ext cx="4391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sentence with one of these adverbs.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38696" y="2121421"/>
            <a:ext cx="4167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fishing at the weekend.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65645" y="2730842"/>
            <a:ext cx="300255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We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late for school</a:t>
            </a:r>
          </a:p>
        </p:txBody>
      </p:sp>
    </p:spTree>
    <p:extLst>
      <p:ext uri="{BB962C8B-B14F-4D97-AF65-F5344CB8AC3E}">
        <p14:creationId xmlns:p14="http://schemas.microsoft.com/office/powerpoint/2010/main" val="372028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8" grpId="0"/>
      <p:bldP spid="13" grpId="0"/>
      <p:bldP spid="14" grpId="0"/>
      <p:bldP spid="15" grpId="0"/>
      <p:bldP spid="17" grpId="0"/>
      <p:bldP spid="18" grpId="0"/>
      <p:bldP spid="19" grpId="0"/>
      <p:bldP spid="2" grpId="0"/>
      <p:bldP spid="3" grpId="0"/>
      <p:bldP spid="4" grpId="0"/>
      <p:bldP spid="6" grpId="0"/>
      <p:bldP spid="7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438150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Choose the correct answer A or B to complete each sentence.</a:t>
            </a:r>
          </a:p>
        </p:txBody>
      </p:sp>
      <p:sp>
        <p:nvSpPr>
          <p:cNvPr id="6" name="Oval 5"/>
          <p:cNvSpPr/>
          <p:nvPr/>
        </p:nvSpPr>
        <p:spPr>
          <a:xfrm>
            <a:off x="2438400" y="135255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" y="219075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8600" y="295275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62400" y="379095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8600" y="46863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896183"/>
            <a:ext cx="8534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__________ late on Saturdays.</a:t>
            </a:r>
          </a:p>
          <a:p>
            <a:pPr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 usually       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get up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mum __________ to work late.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rarely goes            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goes rarely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 at weekends?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often travel   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you travel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music __________?</a:t>
            </a:r>
          </a:p>
          <a:p>
            <a:pPr>
              <a:lnSpc>
                <a:spcPct val="150000"/>
              </a:lnSpc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usually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does Susan listen to            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Susan usually listen to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__________ go on holiday each year?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usually                                   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usually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895350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/ often / ride your bicycle / to school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/ sometimes / study / in the school library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/ like / your new school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friends / always / go to school / with you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/ usually / do homework / after school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4294223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 Do you usually do homework after school?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3487917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 Do your friends always go to school with you?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2752643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 Do you like your new school?</a:t>
            </a:r>
          </a:p>
        </p:txBody>
      </p:sp>
      <p:sp>
        <p:nvSpPr>
          <p:cNvPr id="9" name="Rectangle 8"/>
          <p:cNvSpPr/>
          <p:nvPr/>
        </p:nvSpPr>
        <p:spPr>
          <a:xfrm>
            <a:off x="475885" y="2016559"/>
            <a:ext cx="6524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 Do you sometimes study in the school library?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1320656"/>
            <a:ext cx="5796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Do you often ride your bicycle to school?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00" y="220299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Work in pairs. Make questions, and then interview your partner.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"/>
            <a:ext cx="8915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94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51435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1504950"/>
            <a:ext cx="487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the lesson by heart.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Write them in your notebook.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exercises in workbook.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Prepare Unit 1: skills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s://encrypted-tbn2.gstatic.com/images?q=tbn:ANd9GcQqhKlsl9IG6vD1kjr0O_1fuxbs9d3Bv4AI0xOJ-_qFhjfSwwW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72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14800" y="9144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rgbClr val="FFFF00"/>
                </a:solidFill>
              </a:rPr>
              <a:t>Unit 1: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1543050"/>
            <a:ext cx="682367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MY NEW SCHOOL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6035" y="267077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3</a:t>
            </a:r>
            <a:r>
              <a:rPr lang="en-US" altLang="en-US" sz="3600" b="1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: </a:t>
            </a: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closer look 2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45646" y="2373482"/>
            <a:ext cx="5252708" cy="2519907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225" y="639704"/>
            <a:ext cx="3132075" cy="54038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62" y="624852"/>
            <a:ext cx="721337" cy="583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7048" y="1208059"/>
            <a:ext cx="14321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FB7BD"/>
                </a:solidFill>
              </a:rPr>
              <a:t>* 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782868" y="1219601"/>
            <a:ext cx="2396490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50" b="1" dirty="0"/>
              <a:t> + The present simple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862" y="1540194"/>
            <a:ext cx="3073165" cy="7864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96736" y="2310467"/>
            <a:ext cx="413266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use the present simple to talk about actions or events that often happen, or are fixed.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6436" y="3307351"/>
            <a:ext cx="136343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1752" y="3676682"/>
            <a:ext cx="43805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usually 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school by bus.</a:t>
            </a:r>
          </a:p>
          <a:p>
            <a:pPr marL="214313" indent="-214313">
              <a:buFontTx/>
              <a:buChar char="-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like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lunch very much.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15292" y="31903"/>
            <a:ext cx="6377940" cy="540380"/>
          </a:xfrm>
          <a:prstGeom prst="rect">
            <a:avLst/>
          </a:prstGeom>
          <a:solidFill>
            <a:srgbClr val="338DCD"/>
          </a:solidFill>
          <a:ln>
            <a:solidFill>
              <a:srgbClr val="338DCD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UNIT 1: MY NEW SCHOOL</a:t>
            </a:r>
            <a:endParaRPr lang="en-GB" sz="3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5292" y="697164"/>
            <a:ext cx="1672862" cy="46166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LESSON 3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0171" y="873748"/>
            <a:ext cx="5487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Affimative:       S +  am,is,are  + ……….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 Negative:          S + am ,is ,are + not + ………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Interrogative:    Am/is/are + S + ……..?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Wh.. Question: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…+am/is ,are + S + …?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8869" y="67050"/>
            <a:ext cx="38100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present simple tense: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2470" y="2791671"/>
            <a:ext cx="2980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2702" y="514350"/>
            <a:ext cx="3843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tobe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“am, is, are”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2662002-D431-4E1F-A4BE-AB71528992AF}"/>
              </a:ext>
            </a:extLst>
          </p:cNvPr>
          <p:cNvSpPr/>
          <p:nvPr/>
        </p:nvSpPr>
        <p:spPr>
          <a:xfrm>
            <a:off x="5600700" y="1200748"/>
            <a:ext cx="381000" cy="2791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8533C7-4277-4DBB-8D03-3E7083043D30}"/>
              </a:ext>
            </a:extLst>
          </p:cNvPr>
          <p:cNvSpPr/>
          <p:nvPr/>
        </p:nvSpPr>
        <p:spPr>
          <a:xfrm>
            <a:off x="5981700" y="805329"/>
            <a:ext cx="2700097" cy="10926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- Yes, S + am/is/are. </a:t>
            </a:r>
          </a:p>
          <a:p>
            <a:pPr marL="285750" indent="-285750">
              <a:buFontTx/>
              <a:buChar char="-"/>
            </a:pPr>
            <a:r>
              <a:rPr lang="en-US" b="1">
                <a:solidFill>
                  <a:schemeClr val="tx1"/>
                </a:solidFill>
              </a:rPr>
              <a:t>No</a:t>
            </a:r>
            <a:r>
              <a:rPr lang="en-US" b="1" dirty="0">
                <a:solidFill>
                  <a:schemeClr val="tx1"/>
                </a:solidFill>
              </a:rPr>
              <a:t>, S + </a:t>
            </a:r>
            <a:r>
              <a:rPr lang="en-US" b="1">
                <a:solidFill>
                  <a:schemeClr val="tx1"/>
                </a:solidFill>
              </a:rPr>
              <a:t>am/is/are +not.</a:t>
            </a:r>
          </a:p>
          <a:p>
            <a:pPr marL="285750" indent="-285750">
              <a:buFontTx/>
              <a:buChar char="-"/>
            </a:pPr>
            <a:r>
              <a:rPr lang="en-US" b="1">
                <a:solidFill>
                  <a:schemeClr val="tx1"/>
                </a:solidFill>
              </a:rPr>
              <a:t>Is not = isn’t</a:t>
            </a:r>
          </a:p>
          <a:p>
            <a:pPr marL="285750" indent="-285750">
              <a:buFontTx/>
              <a:buChar char="-"/>
            </a:pPr>
            <a:r>
              <a:rPr lang="en-US" b="1">
                <a:solidFill>
                  <a:schemeClr val="tx1"/>
                </a:solidFill>
              </a:rPr>
              <a:t>Are not = aren’t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D2559C-D9A3-4BD3-9302-4614E572D98A}"/>
              </a:ext>
            </a:extLst>
          </p:cNvPr>
          <p:cNvSpPr/>
          <p:nvPr/>
        </p:nvSpPr>
        <p:spPr>
          <a:xfrm>
            <a:off x="468589" y="3112568"/>
            <a:ext cx="5361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Affimative:       S +  V (s/es)  +   ………….</a:t>
            </a:r>
          </a:p>
          <a:p>
            <a:pPr lvl="0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Negative:          S + don’t / doesn’t  +  V ……….</a:t>
            </a:r>
          </a:p>
          <a:p>
            <a:pPr lvl="0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Interrogative:    Do / Does + S +  V  ……..?</a:t>
            </a:r>
          </a:p>
          <a:p>
            <a:pPr lvl="0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Wh.. Question:       Wh…+ do / does + S + ……?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4ECE9B8-1E02-4700-B05C-B9162A2E05DA}"/>
              </a:ext>
            </a:extLst>
          </p:cNvPr>
          <p:cNvSpPr/>
          <p:nvPr/>
        </p:nvSpPr>
        <p:spPr>
          <a:xfrm>
            <a:off x="5347907" y="3514152"/>
            <a:ext cx="409162" cy="2791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3F5EDA-9363-4598-A5DA-4CB14AC3B46A}"/>
              </a:ext>
            </a:extLst>
          </p:cNvPr>
          <p:cNvSpPr/>
          <p:nvPr/>
        </p:nvSpPr>
        <p:spPr>
          <a:xfrm>
            <a:off x="5885979" y="2681526"/>
            <a:ext cx="3073473" cy="11744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Yes, S + do/does</a:t>
            </a:r>
            <a:r>
              <a:rPr lang="en-US" b="1">
                <a:solidFill>
                  <a:schemeClr val="tx1"/>
                </a:solidFill>
              </a:rPr>
              <a:t>. </a:t>
            </a:r>
          </a:p>
          <a:p>
            <a:r>
              <a:rPr lang="en-US" b="1">
                <a:solidFill>
                  <a:schemeClr val="tx1"/>
                </a:solidFill>
              </a:rPr>
              <a:t>– </a:t>
            </a:r>
            <a:r>
              <a:rPr lang="en-US" b="1" dirty="0">
                <a:solidFill>
                  <a:schemeClr val="tx1"/>
                </a:solidFill>
              </a:rPr>
              <a:t>No, S </a:t>
            </a:r>
            <a:r>
              <a:rPr lang="en-US" b="1">
                <a:solidFill>
                  <a:schemeClr val="tx1"/>
                </a:solidFill>
              </a:rPr>
              <a:t>+ don’t/doesn’t </a:t>
            </a:r>
          </a:p>
          <a:p>
            <a:r>
              <a:rPr lang="en-US" b="1">
                <a:solidFill>
                  <a:schemeClr val="tx1"/>
                </a:solidFill>
              </a:rPr>
              <a:t> - do not= don’t</a:t>
            </a:r>
          </a:p>
          <a:p>
            <a:r>
              <a:rPr lang="en-US" b="1">
                <a:solidFill>
                  <a:schemeClr val="tx1"/>
                </a:solidFill>
              </a:rPr>
              <a:t>- Does not = doesn’t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72732CA-F6FE-4B95-9D3C-F2E2FE98739D}"/>
              </a:ext>
            </a:extLst>
          </p:cNvPr>
          <p:cNvSpPr/>
          <p:nvPr/>
        </p:nvSpPr>
        <p:spPr>
          <a:xfrm>
            <a:off x="660134" y="1996675"/>
            <a:ext cx="52890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ngôi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    	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He, she, it, tên, N(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… .      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You, we, they, N(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:s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/es)     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</a:p>
        </p:txBody>
      </p:sp>
      <p:cxnSp>
        <p:nvCxnSpPr>
          <p:cNvPr id="34" name="Line 11"/>
          <p:cNvCxnSpPr>
            <a:cxnSpLocks noChangeShapeType="1"/>
          </p:cNvCxnSpPr>
          <p:nvPr/>
        </p:nvCxnSpPr>
        <p:spPr bwMode="auto">
          <a:xfrm>
            <a:off x="3233032" y="4714759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/>
          <p:cNvCxnSpPr/>
          <p:nvPr/>
        </p:nvCxnSpPr>
        <p:spPr>
          <a:xfrm>
            <a:off x="4966907" y="2791671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291003" y="219075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76800" y="249555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72732CA-F6FE-4B95-9D3C-F2E2FE98739D}"/>
              </a:ext>
            </a:extLst>
          </p:cNvPr>
          <p:cNvSpPr/>
          <p:nvPr/>
        </p:nvSpPr>
        <p:spPr>
          <a:xfrm>
            <a:off x="248399" y="4199637"/>
            <a:ext cx="59692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ngôi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,we, they N(s/es)   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/ have / do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He , she , it , N .       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V(s/es) / has / does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 + es     khi cuối V là ( ch , o ,  x , s , sh 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83F5EDA-9363-4598-A5DA-4CB14AC3B46A}"/>
              </a:ext>
            </a:extLst>
          </p:cNvPr>
          <p:cNvSpPr/>
          <p:nvPr/>
        </p:nvSpPr>
        <p:spPr>
          <a:xfrm>
            <a:off x="5885012" y="4042932"/>
            <a:ext cx="3073473" cy="10322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b="1" dirty="0">
                <a:solidFill>
                  <a:schemeClr val="tx1"/>
                </a:solidFill>
              </a:rPr>
              <a:t>Adverbs:       </a:t>
            </a:r>
            <a:r>
              <a:rPr lang="en-US" dirty="0"/>
              <a:t>always, usually, sometimes, never, often, , seldom,  rarely, today, every…</a:t>
            </a:r>
          </a:p>
        </p:txBody>
      </p:sp>
      <p:cxnSp>
        <p:nvCxnSpPr>
          <p:cNvPr id="43" name="Line 11"/>
          <p:cNvCxnSpPr>
            <a:cxnSpLocks noChangeShapeType="1"/>
          </p:cNvCxnSpPr>
          <p:nvPr/>
        </p:nvCxnSpPr>
        <p:spPr bwMode="auto">
          <a:xfrm>
            <a:off x="3459557" y="447675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4375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0" grpId="0"/>
      <p:bldP spid="12" grpId="0"/>
      <p:bldP spid="2" grpId="0" animBg="1"/>
      <p:bldP spid="3" grpId="0" animBg="1"/>
      <p:bldP spid="14" grpId="0"/>
      <p:bldP spid="16" grpId="0" animBg="1"/>
      <p:bldP spid="17" grpId="0" animBg="1"/>
      <p:bldP spid="30" grpId="0"/>
      <p:bldP spid="39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AB1B37-8240-4C57-9C13-D057060532D0}"/>
              </a:ext>
            </a:extLst>
          </p:cNvPr>
          <p:cNvGrpSpPr/>
          <p:nvPr/>
        </p:nvGrpSpPr>
        <p:grpSpPr>
          <a:xfrm>
            <a:off x="1818411" y="1885950"/>
            <a:ext cx="5252708" cy="1508352"/>
            <a:chOff x="1225990" y="2766604"/>
            <a:chExt cx="7003610" cy="2011136"/>
          </a:xfrm>
        </p:grpSpPr>
        <p:sp>
          <p:nvSpPr>
            <p:cNvPr id="4" name="Rectangle 3"/>
            <p:cNvSpPr/>
            <p:nvPr/>
          </p:nvSpPr>
          <p:spPr>
            <a:xfrm>
              <a:off x="1225990" y="2766604"/>
              <a:ext cx="7003610" cy="201113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95055" y="3276552"/>
              <a:ext cx="5464989" cy="11079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sz="2400" dirty="0"/>
                <a:t>The present simple verbs with </a:t>
              </a:r>
              <a:r>
                <a:rPr lang="en-US" sz="2400" i="1" dirty="0"/>
                <a:t>he / she / it</a:t>
              </a:r>
              <a:r>
                <a:rPr lang="en-US" sz="2400" dirty="0"/>
                <a:t> need an </a:t>
              </a:r>
              <a:r>
                <a:rPr lang="en-US" sz="2400" i="1" dirty="0"/>
                <a:t>s / es</a:t>
              </a:r>
              <a:r>
                <a:rPr lang="en-US" sz="2400" dirty="0"/>
                <a:t>.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57139"/>
            <a:ext cx="3073165" cy="78641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48683"/>
            <a:ext cx="9144000" cy="5086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vi-VN" sz="1900" b="1" u="sng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r>
              <a:rPr lang="vi-VN" sz="19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1. Quy tắc thêm đuôi s/ es</a:t>
            </a:r>
          </a:p>
          <a:p>
            <a:r>
              <a:rPr lang="vi-VN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Động từ không có dấu hiệu đặc biệt: Thêm </a:t>
            </a:r>
            <a:r>
              <a:rPr lang="vi-VN" sz="19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-s</a:t>
            </a:r>
            <a:r>
              <a:rPr lang="vi-VN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vào sau động từ</a:t>
            </a:r>
            <a:br>
              <a:rPr lang="vi-VN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    </a:t>
            </a:r>
            <a:r>
              <a:rPr lang="vi-VN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 dụ: get - get</a:t>
            </a:r>
            <a:r>
              <a:rPr lang="vi-VN" sz="19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vi-VN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take - take</a:t>
            </a:r>
            <a:r>
              <a:rPr lang="vi-VN" sz="19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endParaRPr lang="vi-VN" sz="19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r>
              <a:rPr lang="vi-VN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Động từ kết thúc bằng các chữ cái </a:t>
            </a:r>
            <a:r>
              <a:rPr lang="vi-VN" sz="19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</a:t>
            </a:r>
            <a:r>
              <a:rPr lang="vi-VN" sz="19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ss, -sh, -ch, -x, -o</a:t>
            </a:r>
            <a:r>
              <a:rPr lang="vi-VN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Thêm </a:t>
            </a:r>
            <a:r>
              <a:rPr lang="vi-VN" sz="19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-es</a:t>
            </a:r>
            <a:br>
              <a:rPr lang="en-US" sz="19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19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 </a:t>
            </a:r>
            <a:r>
              <a:rPr lang="vi-VN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 dụ: mi</a:t>
            </a:r>
            <a:r>
              <a:rPr lang="vi-VN" sz="1900" dirty="0">
                <a:highlight>
                  <a:srgbClr val="FFFF00"/>
                </a:highligh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ss</a:t>
            </a:r>
            <a:r>
              <a:rPr lang="vi-VN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- miss</a:t>
            </a:r>
            <a:r>
              <a:rPr lang="vi-VN" sz="19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vi-VN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wa</a:t>
            </a:r>
            <a:r>
              <a:rPr lang="vi-VN" sz="1900" dirty="0">
                <a:highlight>
                  <a:srgbClr val="FFFF00"/>
                </a:highligh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sh</a:t>
            </a:r>
            <a:r>
              <a:rPr lang="vi-VN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- wash</a:t>
            </a:r>
            <a:r>
              <a:rPr lang="vi-VN" sz="19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vi-VN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wat</a:t>
            </a:r>
            <a:r>
              <a:rPr lang="vi-VN" sz="1900" dirty="0">
                <a:highlight>
                  <a:srgbClr val="FFFF00"/>
                </a:highligh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</a:t>
            </a:r>
            <a:r>
              <a:rPr lang="vi-VN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- watch</a:t>
            </a:r>
            <a:r>
              <a:rPr lang="vi-VN" sz="19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vi-VN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mi</a:t>
            </a:r>
            <a:r>
              <a:rPr lang="vi-VN" sz="1900" dirty="0">
                <a:highlight>
                  <a:srgbClr val="FFFF00"/>
                </a:highligh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x</a:t>
            </a:r>
            <a:r>
              <a:rPr lang="vi-VN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- mix</a:t>
            </a:r>
            <a:r>
              <a:rPr lang="vi-VN" sz="19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vi-VN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d</a:t>
            </a:r>
            <a:r>
              <a:rPr lang="vi-VN" sz="1900" dirty="0">
                <a:highlight>
                  <a:srgbClr val="FFFF00"/>
                </a:highligh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o</a:t>
            </a:r>
            <a:r>
              <a:rPr lang="vi-VN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- do</a:t>
            </a:r>
            <a:r>
              <a:rPr lang="vi-VN" sz="19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endParaRPr lang="vi-VN" sz="19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r>
              <a:rPr lang="vi-VN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Động từ kết thúc bằng một phụ âm và </a:t>
            </a:r>
            <a:r>
              <a:rPr lang="vi-VN" sz="19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-y</a:t>
            </a:r>
            <a:r>
              <a:rPr lang="vi-VN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Bỏ </a:t>
            </a:r>
            <a:r>
              <a:rPr lang="vi-VN" sz="19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-y</a:t>
            </a:r>
            <a:r>
              <a:rPr lang="vi-VN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và thêm </a:t>
            </a:r>
            <a:r>
              <a:rPr lang="vi-VN" sz="19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-ies</a:t>
            </a:r>
            <a:br>
              <a:rPr lang="vi-VN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</a:t>
            </a:r>
            <a:r>
              <a:rPr lang="vi-VN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 dụ: stud</a:t>
            </a:r>
            <a:r>
              <a:rPr lang="vi-VN" sz="1900" dirty="0">
                <a:highlight>
                  <a:srgbClr val="FFFF00"/>
                </a:highligh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y</a:t>
            </a:r>
            <a:r>
              <a:rPr lang="vi-VN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- stud</a:t>
            </a:r>
            <a:r>
              <a:rPr lang="vi-VN" sz="1900" dirty="0">
                <a:highlight>
                  <a:srgbClr val="FFFF00"/>
                </a:highlight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i</a:t>
            </a:r>
            <a:r>
              <a:rPr lang="vi-VN" sz="19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endParaRPr lang="vi-VN" sz="19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endParaRPr lang="en-US" sz="1900" u="sng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r>
              <a:rPr lang="en-US" sz="19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2. </a:t>
            </a:r>
            <a:r>
              <a:rPr lang="en-US" sz="19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sz="19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phát</a:t>
            </a:r>
            <a:r>
              <a:rPr lang="en-US" sz="19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19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đuôi</a:t>
            </a:r>
            <a:r>
              <a:rPr lang="en-US" sz="19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s </a:t>
            </a:r>
            <a:r>
              <a:rPr lang="en-US" sz="19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19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es</a:t>
            </a:r>
          </a:p>
          <a:p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	-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Phát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19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/s/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khi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tận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cùng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động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từ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19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</a:t>
            </a:r>
            <a:r>
              <a:rPr lang="en-US" sz="19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p/, /t/, /k/, /f/</a:t>
            </a:r>
            <a:b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dụ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stop</a:t>
            </a:r>
            <a:r>
              <a:rPr lang="en-US" sz="19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, spot</a:t>
            </a:r>
            <a:r>
              <a:rPr lang="en-US" sz="19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, look</a:t>
            </a:r>
            <a:r>
              <a:rPr lang="en-US" sz="19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laugh</a:t>
            </a:r>
            <a:r>
              <a:rPr lang="en-US" sz="19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</a:p>
          <a:p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	-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Phát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19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</a:t>
            </a:r>
            <a:r>
              <a:rPr lang="en-US" sz="1900" b="1" i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ɪz</a:t>
            </a:r>
            <a:r>
              <a:rPr lang="en-US" sz="19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khi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tận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cùng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động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từ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19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/s/, /z/, /</a:t>
            </a:r>
            <a:r>
              <a:rPr lang="en-US" sz="1900" b="1" i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ʃ</a:t>
            </a:r>
            <a:r>
              <a:rPr lang="en-US" sz="19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/, /</a:t>
            </a:r>
            <a:r>
              <a:rPr lang="en-US" sz="1900" b="1" i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tʃ</a:t>
            </a:r>
            <a:r>
              <a:rPr lang="en-US" sz="19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/, /</a:t>
            </a:r>
            <a:r>
              <a:rPr lang="en-US" sz="1900" b="1" i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dʒ</a:t>
            </a:r>
            <a:r>
              <a:rPr lang="en-US" sz="19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</a:t>
            </a:r>
            <a:br>
              <a:rPr lang="en-US" sz="19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dụ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miss</a:t>
            </a:r>
            <a:r>
              <a:rPr lang="en-US" sz="19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ris</a:t>
            </a:r>
            <a:r>
              <a:rPr lang="en-US" sz="19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wash</a:t>
            </a:r>
            <a:r>
              <a:rPr lang="en-US" sz="19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, watch</a:t>
            </a:r>
            <a:r>
              <a:rPr lang="en-US" sz="19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judg</a:t>
            </a:r>
            <a:r>
              <a:rPr lang="en-US" sz="19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</a:p>
          <a:p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	-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Phát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19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/z/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khi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tận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cùng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động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từ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còn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lại</a:t>
            </a:r>
            <a:b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dụ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clean</a:t>
            </a:r>
            <a:r>
              <a:rPr lang="en-US" sz="19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, play</a:t>
            </a:r>
            <a:r>
              <a:rPr lang="en-US" sz="19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clear</a:t>
            </a:r>
            <a:r>
              <a:rPr lang="en-US" sz="19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ride</a:t>
            </a:r>
            <a:r>
              <a:rPr lang="en-US" sz="19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come</a:t>
            </a:r>
            <a:r>
              <a:rPr lang="en-US" sz="19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19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</a:p>
          <a:p>
            <a:endParaRPr lang="vi-VN" sz="18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8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63" y="56130"/>
            <a:ext cx="470422" cy="5111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1833387" y="128375"/>
            <a:ext cx="5691193" cy="41549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1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021883" y="1316699"/>
            <a:ext cx="1583874" cy="369332"/>
            <a:chOff x="1230086" y="1785257"/>
            <a:chExt cx="2111832" cy="492443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338DCD"/>
                  </a:solidFill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73083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have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391860" y="1311946"/>
            <a:ext cx="1347107" cy="369332"/>
            <a:chOff x="1230086" y="1785257"/>
            <a:chExt cx="1796143" cy="492443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4151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has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01856" y="1311946"/>
            <a:ext cx="1510387" cy="369332"/>
            <a:chOff x="1230086" y="1785257"/>
            <a:chExt cx="2013849" cy="492443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163284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having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070874" y="1725241"/>
            <a:ext cx="5385320" cy="646331"/>
            <a:chOff x="363373" y="2525685"/>
            <a:chExt cx="7180427" cy="861775"/>
          </a:xfrm>
        </p:grpSpPr>
        <p:grpSp>
          <p:nvGrpSpPr>
            <p:cNvPr id="51" name="Group 50"/>
            <p:cNvGrpSpPr/>
            <p:nvPr/>
          </p:nvGrpSpPr>
          <p:grpSpPr>
            <a:xfrm>
              <a:off x="363373" y="2525685"/>
              <a:ext cx="7180427" cy="861775"/>
              <a:chOff x="369902" y="2142097"/>
              <a:chExt cx="7180427" cy="861775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369902" y="2142097"/>
                <a:ext cx="474829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44733" y="2142097"/>
                <a:ext cx="670559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Duy              to school every day.</a:t>
                </a:r>
              </a:p>
            </p:txBody>
          </p:sp>
        </p:grpSp>
        <p:cxnSp>
          <p:nvCxnSpPr>
            <p:cNvPr id="52" name="Straight Connector 51"/>
            <p:cNvCxnSpPr/>
            <p:nvPr/>
          </p:nvCxnSpPr>
          <p:spPr>
            <a:xfrm>
              <a:off x="1431269" y="285205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2030049" y="2083785"/>
            <a:ext cx="1347107" cy="369332"/>
            <a:chOff x="1230086" y="1785257"/>
            <a:chExt cx="1796143" cy="492443"/>
          </a:xfrm>
        </p:grpSpPr>
        <p:sp>
          <p:nvSpPr>
            <p:cNvPr id="56" name="TextBox 55"/>
            <p:cNvSpPr txBox="1"/>
            <p:nvPr/>
          </p:nvSpPr>
          <p:spPr>
            <a:xfrm>
              <a:off x="1230086" y="1785257"/>
              <a:ext cx="56605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11086" y="1785257"/>
              <a:ext cx="14151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cycling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372265" y="2079031"/>
            <a:ext cx="1347107" cy="369332"/>
            <a:chOff x="1230086" y="1785257"/>
            <a:chExt cx="1796143" cy="492443"/>
          </a:xfrm>
        </p:grpSpPr>
        <p:sp>
          <p:nvSpPr>
            <p:cNvPr id="68" name="TextBox 67"/>
            <p:cNvSpPr txBox="1"/>
            <p:nvPr/>
          </p:nvSpPr>
          <p:spPr>
            <a:xfrm>
              <a:off x="1230086" y="1785257"/>
              <a:ext cx="56605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611086" y="1785257"/>
              <a:ext cx="14151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cycle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016551" y="2079031"/>
            <a:ext cx="2130872" cy="369332"/>
            <a:chOff x="1230086" y="1785257"/>
            <a:chExt cx="2841162" cy="492443"/>
          </a:xfrm>
        </p:grpSpPr>
        <p:sp>
          <p:nvSpPr>
            <p:cNvPr id="92" name="TextBox 91"/>
            <p:cNvSpPr txBox="1"/>
            <p:nvPr/>
          </p:nvSpPr>
          <p:spPr>
            <a:xfrm>
              <a:off x="1230086" y="1785257"/>
              <a:ext cx="56605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611086" y="1785257"/>
              <a:ext cx="246016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cycles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2070873" y="2484163"/>
            <a:ext cx="5295764" cy="652821"/>
            <a:chOff x="838203" y="3668444"/>
            <a:chExt cx="7061018" cy="870427"/>
          </a:xfrm>
        </p:grpSpPr>
        <p:grpSp>
          <p:nvGrpSpPr>
            <p:cNvPr id="95" name="Group 94"/>
            <p:cNvGrpSpPr/>
            <p:nvPr/>
          </p:nvGrpSpPr>
          <p:grpSpPr>
            <a:xfrm>
              <a:off x="838203" y="3668444"/>
              <a:ext cx="7061018" cy="870427"/>
              <a:chOff x="363373" y="4026312"/>
              <a:chExt cx="7061018" cy="870427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363373" y="4034965"/>
                <a:ext cx="47483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38204" y="4026312"/>
                <a:ext cx="6586187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My new school                in the centre of the village.</a:t>
                </a:r>
              </a:p>
            </p:txBody>
          </p:sp>
        </p:grpSp>
        <p:cxnSp>
          <p:nvCxnSpPr>
            <p:cNvPr id="96" name="Straight Connector 95"/>
            <p:cNvCxnSpPr/>
            <p:nvPr/>
          </p:nvCxnSpPr>
          <p:spPr>
            <a:xfrm flipV="1">
              <a:off x="3298379" y="3984168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2005555" y="2892430"/>
            <a:ext cx="2530937" cy="369332"/>
            <a:chOff x="1230086" y="1785257"/>
            <a:chExt cx="3374583" cy="492443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6" y="1785257"/>
              <a:ext cx="299358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not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360832" y="2887676"/>
            <a:ext cx="2251784" cy="369332"/>
            <a:chOff x="1230086" y="1785257"/>
            <a:chExt cx="3002378" cy="492443"/>
          </a:xfrm>
        </p:grpSpPr>
        <p:sp>
          <p:nvSpPr>
            <p:cNvPr id="103" name="TextBox 102"/>
            <p:cNvSpPr txBox="1"/>
            <p:nvPr/>
          </p:nvSpPr>
          <p:spPr>
            <a:xfrm>
              <a:off x="1230086" y="1785257"/>
              <a:ext cx="56605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611085" y="1785257"/>
              <a:ext cx="262137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isn’t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010175" y="2881186"/>
            <a:ext cx="1750274" cy="369332"/>
            <a:chOff x="1230086" y="1785257"/>
            <a:chExt cx="2333698" cy="492443"/>
          </a:xfrm>
        </p:grpSpPr>
        <p:sp>
          <p:nvSpPr>
            <p:cNvPr id="106" name="TextBox 105"/>
            <p:cNvSpPr txBox="1"/>
            <p:nvPr/>
          </p:nvSpPr>
          <p:spPr>
            <a:xfrm>
              <a:off x="1230086" y="1785257"/>
              <a:ext cx="56605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611086" y="1785257"/>
              <a:ext cx="19526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doesn’t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079038" y="3340120"/>
            <a:ext cx="5151956" cy="652821"/>
            <a:chOff x="685414" y="6027003"/>
            <a:chExt cx="6869274" cy="870427"/>
          </a:xfrm>
        </p:grpSpPr>
        <p:grpSp>
          <p:nvGrpSpPr>
            <p:cNvPr id="109" name="Group 108"/>
            <p:cNvGrpSpPr/>
            <p:nvPr/>
          </p:nvGrpSpPr>
          <p:grpSpPr>
            <a:xfrm>
              <a:off x="685414" y="6027003"/>
              <a:ext cx="6869274" cy="870427"/>
              <a:chOff x="363373" y="3312302"/>
              <a:chExt cx="6869274" cy="870427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363373" y="3320955"/>
                <a:ext cx="47483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838204" y="3312302"/>
                <a:ext cx="6394443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I live near here. Where                live?</a:t>
                </a:r>
              </a:p>
            </p:txBody>
          </p:sp>
        </p:grpSp>
        <p:cxnSp>
          <p:nvCxnSpPr>
            <p:cNvPr id="110" name="Straight Connector 109"/>
            <p:cNvCxnSpPr/>
            <p:nvPr/>
          </p:nvCxnSpPr>
          <p:spPr>
            <a:xfrm flipV="1">
              <a:off x="409727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2010611" y="3715582"/>
            <a:ext cx="2016588" cy="369332"/>
            <a:chOff x="1230086" y="1785257"/>
            <a:chExt cx="2688784" cy="492443"/>
          </a:xfrm>
        </p:grpSpPr>
        <p:sp>
          <p:nvSpPr>
            <p:cNvPr id="114" name="TextBox 113"/>
            <p:cNvSpPr txBox="1"/>
            <p:nvPr/>
          </p:nvSpPr>
          <p:spPr>
            <a:xfrm>
              <a:off x="1230086" y="1785257"/>
              <a:ext cx="56605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611086" y="1785257"/>
              <a:ext cx="230778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do you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362591" y="3702861"/>
            <a:ext cx="1283342" cy="369332"/>
            <a:chOff x="1230086" y="1785257"/>
            <a:chExt cx="1711122" cy="492443"/>
          </a:xfrm>
        </p:grpSpPr>
        <p:sp>
          <p:nvSpPr>
            <p:cNvPr id="117" name="TextBox 116"/>
            <p:cNvSpPr txBox="1"/>
            <p:nvPr/>
          </p:nvSpPr>
          <p:spPr>
            <a:xfrm>
              <a:off x="1230086" y="1785257"/>
              <a:ext cx="56605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611086" y="1785257"/>
              <a:ext cx="133012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you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016626" y="3715582"/>
            <a:ext cx="1495618" cy="369332"/>
            <a:chOff x="1230086" y="1785257"/>
            <a:chExt cx="1994156" cy="492443"/>
          </a:xfrm>
        </p:grpSpPr>
        <p:sp>
          <p:nvSpPr>
            <p:cNvPr id="120" name="TextBox 119"/>
            <p:cNvSpPr txBox="1"/>
            <p:nvPr/>
          </p:nvSpPr>
          <p:spPr>
            <a:xfrm>
              <a:off x="1230086" y="1785257"/>
              <a:ext cx="56605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611084" y="1785257"/>
              <a:ext cx="161315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are you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2046380" y="973749"/>
            <a:ext cx="5230198" cy="646331"/>
            <a:chOff x="794659" y="707494"/>
            <a:chExt cx="6973597" cy="861774"/>
          </a:xfrm>
        </p:grpSpPr>
        <p:grpSp>
          <p:nvGrpSpPr>
            <p:cNvPr id="123" name="Group 122"/>
            <p:cNvGrpSpPr/>
            <p:nvPr/>
          </p:nvGrpSpPr>
          <p:grpSpPr>
            <a:xfrm>
              <a:off x="794659" y="707494"/>
              <a:ext cx="6973597" cy="861774"/>
              <a:chOff x="363373" y="1262747"/>
              <a:chExt cx="6973597" cy="861774"/>
            </a:xfrm>
          </p:grpSpPr>
          <p:sp>
            <p:nvSpPr>
              <p:cNvPr id="125" name="TextBox 124"/>
              <p:cNvSpPr txBox="1"/>
              <p:nvPr/>
            </p:nvSpPr>
            <p:spPr>
              <a:xfrm>
                <a:off x="363373" y="1262747"/>
                <a:ext cx="47483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827313" y="1271400"/>
                <a:ext cx="6509657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We               new subjects for this school year.</a:t>
                </a:r>
                <a:endParaRPr lang="en-US" i="1"/>
              </a:p>
            </p:txBody>
          </p:sp>
        </p:grpSp>
        <p:cxnSp>
          <p:nvCxnSpPr>
            <p:cNvPr id="124" name="Straight Connector 123"/>
            <p:cNvCxnSpPr/>
            <p:nvPr/>
          </p:nvCxnSpPr>
          <p:spPr>
            <a:xfrm>
              <a:off x="1834249" y="103437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2087202" y="4156549"/>
            <a:ext cx="5608999" cy="652821"/>
            <a:chOff x="685414" y="6027003"/>
            <a:chExt cx="7478664" cy="870427"/>
          </a:xfrm>
        </p:grpSpPr>
        <p:grpSp>
          <p:nvGrpSpPr>
            <p:cNvPr id="128" name="Group 127"/>
            <p:cNvGrpSpPr/>
            <p:nvPr/>
          </p:nvGrpSpPr>
          <p:grpSpPr>
            <a:xfrm>
              <a:off x="685414" y="6027003"/>
              <a:ext cx="7478664" cy="870427"/>
              <a:chOff x="363373" y="3312302"/>
              <a:chExt cx="7478664" cy="870427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363373" y="3320955"/>
                <a:ext cx="474831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838204" y="3312302"/>
                <a:ext cx="7003833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My friend has a sister, but she                  a brother.</a:t>
                </a: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 flipV="1">
              <a:off x="500078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2018776" y="4532011"/>
            <a:ext cx="2016588" cy="369333"/>
            <a:chOff x="1230086" y="1785256"/>
            <a:chExt cx="2688784" cy="492444"/>
          </a:xfrm>
        </p:grpSpPr>
        <p:sp>
          <p:nvSpPr>
            <p:cNvPr id="133" name="TextBox 132"/>
            <p:cNvSpPr txBox="1"/>
            <p:nvPr/>
          </p:nvSpPr>
          <p:spPr>
            <a:xfrm>
              <a:off x="1230086" y="1785257"/>
              <a:ext cx="56605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611086" y="1785256"/>
              <a:ext cx="230778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not has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3370756" y="4519290"/>
            <a:ext cx="1667077" cy="369332"/>
            <a:chOff x="1230086" y="1785257"/>
            <a:chExt cx="2222769" cy="492443"/>
          </a:xfrm>
        </p:grpSpPr>
        <p:sp>
          <p:nvSpPr>
            <p:cNvPr id="136" name="TextBox 135"/>
            <p:cNvSpPr txBox="1"/>
            <p:nvPr/>
          </p:nvSpPr>
          <p:spPr>
            <a:xfrm>
              <a:off x="1230086" y="1785257"/>
              <a:ext cx="56605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611085" y="1785257"/>
              <a:ext cx="184177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don’t have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024791" y="4532011"/>
            <a:ext cx="1667078" cy="369332"/>
            <a:chOff x="1230086" y="1785257"/>
            <a:chExt cx="2222770" cy="492443"/>
          </a:xfrm>
        </p:grpSpPr>
        <p:sp>
          <p:nvSpPr>
            <p:cNvPr id="139" name="TextBox 138"/>
            <p:cNvSpPr txBox="1"/>
            <p:nvPr/>
          </p:nvSpPr>
          <p:spPr>
            <a:xfrm>
              <a:off x="1230086" y="1785257"/>
              <a:ext cx="56605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611086" y="1785257"/>
              <a:ext cx="184177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doesn’t have</a:t>
              </a:r>
            </a:p>
          </p:txBody>
        </p: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8F559B2E-2A83-44BC-9C32-318FC0166101}"/>
              </a:ext>
            </a:extLst>
          </p:cNvPr>
          <p:cNvSpPr/>
          <p:nvPr/>
        </p:nvSpPr>
        <p:spPr>
          <a:xfrm>
            <a:off x="2014814" y="1326320"/>
            <a:ext cx="342900" cy="342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5025096" y="2077622"/>
            <a:ext cx="342900" cy="342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8D63BEC-FCA7-41E8-98F0-9E823F270426}"/>
              </a:ext>
            </a:extLst>
          </p:cNvPr>
          <p:cNvSpPr/>
          <p:nvPr/>
        </p:nvSpPr>
        <p:spPr>
          <a:xfrm>
            <a:off x="3370756" y="2874602"/>
            <a:ext cx="342900" cy="342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0B6A80F-E13D-4173-B747-10E34CC2D541}"/>
              </a:ext>
            </a:extLst>
          </p:cNvPr>
          <p:cNvSpPr/>
          <p:nvPr/>
        </p:nvSpPr>
        <p:spPr>
          <a:xfrm>
            <a:off x="2028958" y="3730295"/>
            <a:ext cx="342900" cy="342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0A97665-5CED-493D-B6F9-59BBBD661F10}"/>
              </a:ext>
            </a:extLst>
          </p:cNvPr>
          <p:cNvSpPr/>
          <p:nvPr/>
        </p:nvSpPr>
        <p:spPr>
          <a:xfrm>
            <a:off x="5025096" y="4519291"/>
            <a:ext cx="342900" cy="342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5190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2510" y="185976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Miss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Nguyet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interviewing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newsletter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Write the correct form of the verbs.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4800" y="971550"/>
            <a:ext cx="8686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Nguyet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Tell us about your new school,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Sure! My school (1. have)  ………  a large playground.</a:t>
            </a:r>
          </a:p>
          <a:p>
            <a:pPr>
              <a:lnSpc>
                <a:spcPct val="150000"/>
              </a:lnSpc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Nguyet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you (2. have) …………………  any new friends?</a:t>
            </a:r>
          </a:p>
          <a:p>
            <a:pPr>
              <a:lnSpc>
                <a:spcPct val="150000"/>
              </a:lnSpc>
            </a:pP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Yes. And I (3. like) ………. my new friends, Vy and Phong.</a:t>
            </a:r>
          </a:p>
          <a:p>
            <a:pPr>
              <a:lnSpc>
                <a:spcPct val="150000"/>
              </a:lnSpc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Nguyet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(4. walk)  ………………   to school with you?</a:t>
            </a:r>
          </a:p>
          <a:p>
            <a:pPr>
              <a:lnSpc>
                <a:spcPct val="150000"/>
              </a:lnSpc>
            </a:pP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Well, we often (5. ride) ………  our bicycles to school.</a:t>
            </a:r>
          </a:p>
          <a:p>
            <a:pPr>
              <a:lnSpc>
                <a:spcPct val="150000"/>
              </a:lnSpc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Nguyet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What time do you go home?</a:t>
            </a:r>
          </a:p>
          <a:p>
            <a:pPr>
              <a:lnSpc>
                <a:spcPct val="150000"/>
              </a:lnSpc>
            </a:pP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 (6. go) ………..   home at 4 p.m. everyday.</a:t>
            </a:r>
          </a:p>
          <a:p>
            <a:pPr>
              <a:lnSpc>
                <a:spcPct val="150000"/>
              </a:lnSpc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Nguyet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Thank you!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10432" y="148348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29000" y="1961286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have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38600" y="237146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24200" y="2860919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walk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57700" y="3287731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09900" y="4211889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10432" y="532628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 tin của trường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6" grpId="0"/>
      <p:bldP spid="27" grpId="0"/>
      <p:bldP spid="28" grpId="0"/>
      <p:bldP spid="29" grpId="0"/>
      <p:bldP spid="31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32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E578BE6-704C-4A3C-8E4D-615419D99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50877A4D-915A-47C0-93E2-B52F0D438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5" y="70629"/>
            <a:ext cx="9144000" cy="51435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Group 4">
            <a:extLst>
              <a:ext uri="{FF2B5EF4-FFF2-40B4-BE49-F238E27FC236}">
                <a16:creationId xmlns:a16="http://schemas.microsoft.com/office/drawing/2014/main" id="{3B410440-AB0D-401E-A789-AA0ADFEE2C5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022556" cy="5143500"/>
            <a:chOff x="0" y="0"/>
            <a:chExt cx="5760" cy="4333"/>
          </a:xfrm>
        </p:grpSpPr>
        <p:pic>
          <p:nvPicPr>
            <p:cNvPr id="6210" name="Picture 5" descr="N3">
              <a:extLst>
                <a:ext uri="{FF2B5EF4-FFF2-40B4-BE49-F238E27FC236}">
                  <a16:creationId xmlns:a16="http://schemas.microsoft.com/office/drawing/2014/main" id="{01F4D412-7705-4A28-A047-03752DC9EB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11" name="Picture 6" descr="N3">
              <a:extLst>
                <a:ext uri="{FF2B5EF4-FFF2-40B4-BE49-F238E27FC236}">
                  <a16:creationId xmlns:a16="http://schemas.microsoft.com/office/drawing/2014/main" id="{19D14B5F-5C95-423A-9DCA-E2433EF74A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12" name="Picture 7" descr="N3">
              <a:extLst>
                <a:ext uri="{FF2B5EF4-FFF2-40B4-BE49-F238E27FC236}">
                  <a16:creationId xmlns:a16="http://schemas.microsoft.com/office/drawing/2014/main" id="{B1D7C946-5E56-4011-8320-8005601AB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13" name="Picture 8" descr="N3">
              <a:extLst>
                <a:ext uri="{FF2B5EF4-FFF2-40B4-BE49-F238E27FC236}">
                  <a16:creationId xmlns:a16="http://schemas.microsoft.com/office/drawing/2014/main" id="{115F5F1F-9477-4445-81E7-3C9A1F50FA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4495799" y="2114550"/>
            <a:ext cx="3048001" cy="1295400"/>
          </a:xfrm>
          <a:prstGeom prst="cloudCallout">
            <a:avLst>
              <a:gd name="adj1" fmla="val -45343"/>
              <a:gd name="adj2" fmla="val 16444"/>
            </a:avLst>
          </a:prstGeom>
          <a:solidFill>
            <a:srgbClr val="0FB7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0776" tIns="50388" rIns="100776" bIns="50388"/>
          <a:lstStyle/>
          <a:p>
            <a:pPr algn="ctr" eaLnBrk="0" hangingPunct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Adverbs of frequency </a:t>
            </a: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H="1" flipV="1">
            <a:off x="4035497" y="2183754"/>
            <a:ext cx="460302" cy="766662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76" tIns="50388" rIns="100776" bIns="50388"/>
          <a:lstStyle/>
          <a:p>
            <a:endParaRPr lang="en-GB"/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>
            <a:off x="7026685" y="3168942"/>
            <a:ext cx="898115" cy="533235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76" tIns="50388" rIns="100776" bIns="50388"/>
          <a:lstStyle/>
          <a:p>
            <a:endParaRPr lang="en-GB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4888245" y="3368992"/>
            <a:ext cx="605232" cy="711279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76" tIns="50388" rIns="100776" bIns="50388"/>
          <a:lstStyle/>
          <a:p>
            <a:endParaRPr lang="en-GB"/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 flipV="1">
            <a:off x="6760815" y="1441322"/>
            <a:ext cx="594472" cy="674764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76" tIns="50388" rIns="100776" bIns="50388"/>
          <a:lstStyle/>
          <a:p>
            <a:endParaRPr lang="en-GB"/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7140199" y="964938"/>
            <a:ext cx="1241802" cy="5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76" tIns="50388" rIns="100776" bIns="5038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Arial" charset="0"/>
              </a:rPr>
              <a:t>always</a:t>
            </a: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7283987" y="3646848"/>
            <a:ext cx="1329789" cy="5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76" tIns="50388" rIns="100776" bIns="5038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Arial" charset="0"/>
              </a:rPr>
              <a:t>usually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4366291" y="3983779"/>
            <a:ext cx="1043909" cy="5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76" tIns="50388" rIns="100776" bIns="5038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Arial" charset="0"/>
              </a:rPr>
              <a:t>often</a:t>
            </a: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 flipH="1" flipV="1">
            <a:off x="5459064" y="1549044"/>
            <a:ext cx="128141" cy="623214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76" tIns="50388" rIns="100776" bIns="50388"/>
          <a:lstStyle/>
          <a:p>
            <a:endParaRPr lang="en-GB"/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3026448" y="1691686"/>
            <a:ext cx="1861797" cy="5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76" tIns="50388" rIns="100776" bIns="5038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Arial" charset="0"/>
              </a:rPr>
              <a:t>sometimes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4797029" y="1060404"/>
            <a:ext cx="1070371" cy="5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0776" tIns="50388" rIns="100776" bIns="5038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Arial" charset="0"/>
              </a:rPr>
              <a:t>never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4483</TotalTime>
  <Words>1327</Words>
  <Application>Microsoft Macintosh PowerPoint</Application>
  <PresentationFormat>On-screen Show (16:9)</PresentationFormat>
  <Paragraphs>172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Office User</cp:lastModifiedBy>
  <cp:revision>401</cp:revision>
  <dcterms:created xsi:type="dcterms:W3CDTF">2015-06-22T02:35:54Z</dcterms:created>
  <dcterms:modified xsi:type="dcterms:W3CDTF">2024-09-15T08:36:15Z</dcterms:modified>
</cp:coreProperties>
</file>