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media/media1.wav" ContentType="audio/x-wav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9" r:id="rId2"/>
    <p:sldId id="279" r:id="rId3"/>
    <p:sldId id="280" r:id="rId4"/>
    <p:sldId id="271" r:id="rId5"/>
    <p:sldId id="258" r:id="rId6"/>
    <p:sldId id="260" r:id="rId7"/>
    <p:sldId id="272" r:id="rId8"/>
    <p:sldId id="261" r:id="rId9"/>
    <p:sldId id="281" r:id="rId10"/>
    <p:sldId id="262" r:id="rId11"/>
    <p:sldId id="274" r:id="rId12"/>
    <p:sldId id="275" r:id="rId13"/>
    <p:sldId id="276" r:id="rId14"/>
    <p:sldId id="277" r:id="rId15"/>
    <p:sldId id="282" r:id="rId16"/>
    <p:sldId id="283" r:id="rId17"/>
    <p:sldId id="278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B862"/>
    <a:srgbClr val="0084B1"/>
    <a:srgbClr val="E2F4F6"/>
    <a:srgbClr val="D6EFF2"/>
    <a:srgbClr val="C0E6EA"/>
    <a:srgbClr val="F16649"/>
    <a:srgbClr val="EF008D"/>
    <a:srgbClr val="FFFFFF"/>
    <a:srgbClr val="F47A69"/>
    <a:srgbClr val="FDE1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936" y="78"/>
      </p:cViewPr>
      <p:guideLst>
        <p:guide orient="horz" pos="2208"/>
        <p:guide pos="28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D59B0C-0AAE-4606-971D-B75423D08DCA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3BA9B6-A501-480A-80EC-7FBE4F2534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520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3BA9B6-A501-480A-80EC-7FBE4F2534C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86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City landmarks </a:t>
            </a:r>
            <a:r>
              <a:rPr lang="en-US" dirty="0" err="1"/>
              <a:t>phải</a:t>
            </a:r>
            <a:r>
              <a:rPr lang="en-US" dirty="0"/>
              <a:t> ở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3BA9B6-A501-480A-80EC-7FBE4F2534C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70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3BA9B6-A501-480A-80EC-7FBE4F2534C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228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3BA9B6-A501-480A-80EC-7FBE4F2534C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483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3BA9B6-A501-480A-80EC-7FBE4F2534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53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3BA9B6-A501-480A-80EC-7FBE4F2534C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026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84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88"/>
    </mc:Choice>
    <mc:Fallback xmlns="">
      <p:transition spd="slow" advTm="628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512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5203" y="42732"/>
            <a:ext cx="77530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 is a quiz for students in the new school newsletter. Answer the questions.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"/>
          <a:stretch/>
        </p:blipFill>
        <p:spPr>
          <a:xfrm>
            <a:off x="11430" y="1908810"/>
            <a:ext cx="9121140" cy="2924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1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767"/>
    </mc:Choice>
    <mc:Fallback xmlns="">
      <p:transition spd="slow" advTm="26767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1"/>
            <a:ext cx="9144000" cy="6858001"/>
            <a:chOff x="0" y="-1"/>
            <a:chExt cx="9144000" cy="6858001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8CB862"/>
            </a:solidFill>
            <a:ln>
              <a:solidFill>
                <a:srgbClr val="8CB8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65760" y="1154429"/>
              <a:ext cx="8412480" cy="57035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0" y="-1"/>
              <a:ext cx="9144000" cy="2582989"/>
            </a:xfrm>
            <a:prstGeom prst="ellipse">
              <a:avLst/>
            </a:prstGeom>
            <a:solidFill>
              <a:srgbClr val="8CB8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50" y="203044"/>
            <a:ext cx="6395900" cy="207909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94535" y="3396703"/>
            <a:ext cx="7354931" cy="470318"/>
            <a:chOff x="363373" y="1262747"/>
            <a:chExt cx="7354931" cy="470318"/>
          </a:xfrm>
        </p:grpSpPr>
        <p:sp>
          <p:nvSpPr>
            <p:cNvPr id="10" name="TextBox 9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7313" y="1271400"/>
              <a:ext cx="689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Do you remember all your new classmate’s names?</a:t>
              </a:r>
              <a:endParaRPr lang="en-US" sz="2400" i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741983" y="4041670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6">
                    <a:lumMod val="75000"/>
                  </a:schemeClr>
                </a:solidFill>
              </a:rPr>
              <a:t>Yes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603045" y="4035332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241344" y="4036268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No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102406" y="4029930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894535" y="4981152"/>
            <a:ext cx="7354931" cy="470318"/>
            <a:chOff x="363373" y="1262747"/>
            <a:chExt cx="7354931" cy="470318"/>
          </a:xfrm>
        </p:grpSpPr>
        <p:sp>
          <p:nvSpPr>
            <p:cNvPr id="25" name="TextBox 24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27313" y="1271400"/>
              <a:ext cx="689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Do you often listen to your friend’s advice?</a:t>
              </a:r>
              <a:endParaRPr lang="en-US" sz="2400" i="1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741983" y="5626119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Yes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603045" y="5619781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241344" y="5620717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6">
                    <a:lumMod val="75000"/>
                  </a:schemeClr>
                </a:solidFill>
              </a:rPr>
              <a:t>No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102406" y="5614379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EA90DDB-EA77-4317-AE81-B4F2765ECEA8}"/>
              </a:ext>
            </a:extLst>
          </p:cNvPr>
          <p:cNvSpPr txBox="1"/>
          <p:nvPr/>
        </p:nvSpPr>
        <p:spPr>
          <a:xfrm>
            <a:off x="2590886" y="3995342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4C2875-0778-4885-91CE-C3BE30D22DC8}"/>
              </a:ext>
            </a:extLst>
          </p:cNvPr>
          <p:cNvSpPr txBox="1"/>
          <p:nvPr/>
        </p:nvSpPr>
        <p:spPr>
          <a:xfrm>
            <a:off x="5102406" y="4006214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346EEC4-C163-454F-971E-CE3665F69218}"/>
              </a:ext>
            </a:extLst>
          </p:cNvPr>
          <p:cNvSpPr txBox="1"/>
          <p:nvPr/>
        </p:nvSpPr>
        <p:spPr>
          <a:xfrm>
            <a:off x="2576456" y="5608068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29A2F52-6179-46C2-A4EF-C19C72BD48EA}"/>
              </a:ext>
            </a:extLst>
          </p:cNvPr>
          <p:cNvSpPr txBox="1"/>
          <p:nvPr/>
        </p:nvSpPr>
        <p:spPr>
          <a:xfrm>
            <a:off x="5087976" y="5587767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2347855" y="3398935"/>
            <a:ext cx="1436493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5331006" y="3407588"/>
            <a:ext cx="1278024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5741418" y="4981152"/>
            <a:ext cx="867612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521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486"/>
    </mc:Choice>
    <mc:Fallback xmlns="">
      <p:transition spd="slow" advTm="414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3" grpId="2"/>
      <p:bldP spid="33" grpId="3"/>
      <p:bldP spid="34" grpId="0"/>
      <p:bldP spid="34" grpId="1"/>
      <p:bldP spid="34" grpId="2"/>
      <p:bldP spid="34" grpId="3"/>
      <p:bldP spid="35" grpId="0"/>
      <p:bldP spid="35" grpId="1"/>
      <p:bldP spid="35" grpId="2"/>
      <p:bldP spid="35" grpId="3"/>
      <p:bldP spid="36" grpId="0"/>
      <p:bldP spid="36" grpId="1"/>
      <p:bldP spid="36" grpId="2"/>
      <p:bldP spid="36" grpId="3"/>
      <p:bldP spid="27" grpId="0" animBg="1"/>
      <p:bldP spid="30" grpId="0" animBg="1"/>
      <p:bldP spid="37" grpId="0" animBg="1"/>
    </p:bldLst>
  </p:timing>
  <p:extLst mod="1">
    <p:ext uri="{E180D4A7-C9FB-4DFB-919C-405C955672EB}">
      <p14:showEvtLst xmlns:p14="http://schemas.microsoft.com/office/powerpoint/2010/main">
        <p14:triggerEvt type="onClick" time="31642" objId="19"/>
        <p14:triggerEvt type="onClick" time="39708" objId="29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1"/>
            <a:ext cx="9144000" cy="6858001"/>
            <a:chOff x="0" y="-1"/>
            <a:chExt cx="9144000" cy="6858001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8CB862"/>
            </a:solidFill>
            <a:ln>
              <a:solidFill>
                <a:srgbClr val="8CB8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65760" y="1154429"/>
              <a:ext cx="8412480" cy="57035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0" y="-1"/>
              <a:ext cx="9144000" cy="2582989"/>
            </a:xfrm>
            <a:prstGeom prst="ellipse">
              <a:avLst/>
            </a:prstGeom>
            <a:solidFill>
              <a:srgbClr val="8CB8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50" y="203044"/>
            <a:ext cx="6395900" cy="207909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527403" y="3396703"/>
            <a:ext cx="6089195" cy="470318"/>
            <a:chOff x="363373" y="1262747"/>
            <a:chExt cx="6089195" cy="470318"/>
          </a:xfrm>
        </p:grpSpPr>
        <p:sp>
          <p:nvSpPr>
            <p:cNvPr id="10" name="TextBox 9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7313" y="1271400"/>
              <a:ext cx="56252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Do you share things with your classmates?</a:t>
              </a:r>
              <a:endParaRPr lang="en-US" sz="2400" i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374851" y="4041670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Yes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235913" y="4035332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74212" y="4036268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No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735274" y="4029930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527403" y="4981152"/>
            <a:ext cx="5151935" cy="470318"/>
            <a:chOff x="363373" y="1262747"/>
            <a:chExt cx="5151935" cy="470318"/>
          </a:xfrm>
        </p:grpSpPr>
        <p:sp>
          <p:nvSpPr>
            <p:cNvPr id="25" name="TextBox 24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4.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27313" y="1271400"/>
              <a:ext cx="46879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Do you keep your friend’s secret?</a:t>
              </a:r>
              <a:endParaRPr lang="en-US" sz="2400" i="1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374851" y="5626119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Yes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235913" y="5619781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874212" y="5620717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No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735274" y="5614379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67C2666-8B0D-4B25-AFBB-B3DF3DDADC5B}"/>
              </a:ext>
            </a:extLst>
          </p:cNvPr>
          <p:cNvSpPr txBox="1"/>
          <p:nvPr/>
        </p:nvSpPr>
        <p:spPr>
          <a:xfrm>
            <a:off x="3191059" y="3996147"/>
            <a:ext cx="474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9527F72-09D1-4C84-A723-B57906B28AC0}"/>
              </a:ext>
            </a:extLst>
          </p:cNvPr>
          <p:cNvSpPr txBox="1"/>
          <p:nvPr/>
        </p:nvSpPr>
        <p:spPr>
          <a:xfrm>
            <a:off x="5714446" y="3996146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EF85AC5-6F60-41E3-83E3-5FDFB64A393C}"/>
              </a:ext>
            </a:extLst>
          </p:cNvPr>
          <p:cNvSpPr txBox="1"/>
          <p:nvPr/>
        </p:nvSpPr>
        <p:spPr>
          <a:xfrm>
            <a:off x="3215131" y="5607688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BBBC10-2A9B-44EE-9839-BDDD139B5D14}"/>
              </a:ext>
            </a:extLst>
          </p:cNvPr>
          <p:cNvSpPr txBox="1"/>
          <p:nvPr/>
        </p:nvSpPr>
        <p:spPr>
          <a:xfrm>
            <a:off x="5712415" y="5607688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2977354" y="3429000"/>
            <a:ext cx="736632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5227354" y="4981152"/>
            <a:ext cx="874681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287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936"/>
    </mc:Choice>
    <mc:Fallback xmlns="">
      <p:transition spd="slow" advTm="379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3" grpId="2"/>
      <p:bldP spid="33" grpId="3"/>
      <p:bldP spid="34" grpId="0"/>
      <p:bldP spid="34" grpId="1"/>
      <p:bldP spid="34" grpId="2"/>
      <p:bldP spid="34" grpId="3"/>
      <p:bldP spid="35" grpId="0"/>
      <p:bldP spid="35" grpId="1"/>
      <p:bldP spid="35" grpId="2"/>
      <p:bldP spid="35" grpId="3"/>
      <p:bldP spid="36" grpId="0"/>
      <p:bldP spid="36" grpId="1"/>
      <p:bldP spid="36" grpId="2"/>
      <p:bldP spid="36" grpId="3"/>
      <p:bldP spid="27" grpId="0" animBg="1"/>
      <p:bldP spid="30" grpId="0" animBg="1"/>
    </p:bldLst>
  </p:timing>
  <p:extLst mod="1">
    <p:ext uri="{E180D4A7-C9FB-4DFB-919C-405C955672EB}">
      <p14:showEvtLst xmlns:p14="http://schemas.microsoft.com/office/powerpoint/2010/main">
        <p14:triggerEvt type="onClick" time="27326" objId="19"/>
        <p14:triggerEvt type="onClick" time="35406" objId="29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CB862"/>
          </a:solidFill>
          <a:ln>
            <a:solidFill>
              <a:srgbClr val="8CB8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65760" y="1154429"/>
            <a:ext cx="8412480" cy="5703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0" y="-1"/>
            <a:ext cx="9144000" cy="2582989"/>
          </a:xfrm>
          <a:prstGeom prst="ellipse">
            <a:avLst/>
          </a:prstGeom>
          <a:solidFill>
            <a:srgbClr val="8CB8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50" y="203044"/>
            <a:ext cx="6395900" cy="207909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89432" y="3396703"/>
            <a:ext cx="6770777" cy="470318"/>
            <a:chOff x="363373" y="1262747"/>
            <a:chExt cx="6770777" cy="470318"/>
          </a:xfrm>
        </p:grpSpPr>
        <p:sp>
          <p:nvSpPr>
            <p:cNvPr id="10" name="TextBox 9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5.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7313" y="1271400"/>
              <a:ext cx="63068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Do you play with your classmates at break time?</a:t>
              </a:r>
              <a:endParaRPr lang="en-US" sz="2400" i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736880" y="4041670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Yes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597942" y="4035332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236241" y="4036268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No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097303" y="4029930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889432" y="4981152"/>
            <a:ext cx="7365137" cy="470318"/>
            <a:chOff x="363373" y="1262747"/>
            <a:chExt cx="7365137" cy="470318"/>
          </a:xfrm>
        </p:grpSpPr>
        <p:sp>
          <p:nvSpPr>
            <p:cNvPr id="25" name="TextBox 24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6.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27313" y="1271400"/>
              <a:ext cx="6901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Do you help your classmates with their homework?</a:t>
              </a:r>
              <a:endParaRPr lang="en-US" sz="2400" i="1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736880" y="5626119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Yes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597942" y="5619781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236241" y="5620717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No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097303" y="5614379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A641EE6-2ECA-4B47-B0D9-7811E7291389}"/>
              </a:ext>
            </a:extLst>
          </p:cNvPr>
          <p:cNvSpPr txBox="1"/>
          <p:nvPr/>
        </p:nvSpPr>
        <p:spPr>
          <a:xfrm>
            <a:off x="2575083" y="4006214"/>
            <a:ext cx="474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067F948-6F90-4DEB-B272-DA73E214FBA6}"/>
              </a:ext>
            </a:extLst>
          </p:cNvPr>
          <p:cNvSpPr txBox="1"/>
          <p:nvPr/>
        </p:nvSpPr>
        <p:spPr>
          <a:xfrm>
            <a:off x="5080071" y="4006214"/>
            <a:ext cx="474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5D2A0CB-FC39-42CD-8F81-21F8733F716A}"/>
              </a:ext>
            </a:extLst>
          </p:cNvPr>
          <p:cNvSpPr txBox="1"/>
          <p:nvPr/>
        </p:nvSpPr>
        <p:spPr>
          <a:xfrm>
            <a:off x="2572527" y="5613048"/>
            <a:ext cx="474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CEC294-AFE6-440D-97D8-C5EFC2D7AC7A}"/>
              </a:ext>
            </a:extLst>
          </p:cNvPr>
          <p:cNvSpPr txBox="1"/>
          <p:nvPr/>
        </p:nvSpPr>
        <p:spPr>
          <a:xfrm>
            <a:off x="5074444" y="5603223"/>
            <a:ext cx="474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5569836" y="3429000"/>
            <a:ext cx="1772524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6227498" y="5017490"/>
            <a:ext cx="1542452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849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450"/>
    </mc:Choice>
    <mc:Fallback xmlns="">
      <p:transition spd="slow" advTm="39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3" grpId="2"/>
      <p:bldP spid="33" grpId="3"/>
      <p:bldP spid="34" grpId="0"/>
      <p:bldP spid="34" grpId="1"/>
      <p:bldP spid="34" grpId="2"/>
      <p:bldP spid="34" grpId="3"/>
      <p:bldP spid="35" grpId="0"/>
      <p:bldP spid="35" grpId="1"/>
      <p:bldP spid="35" grpId="2"/>
      <p:bldP spid="35" grpId="3"/>
      <p:bldP spid="36" grpId="0"/>
      <p:bldP spid="36" grpId="1"/>
      <p:bldP spid="36" grpId="2"/>
      <p:bldP spid="36" grpId="3"/>
      <p:bldP spid="27" grpId="0" animBg="1"/>
      <p:bldP spid="30" grpId="0" animBg="1"/>
    </p:bldLst>
  </p:timing>
  <p:extLst mod="1">
    <p:ext uri="{E180D4A7-C9FB-4DFB-919C-405C955672EB}">
      <p14:showEvtLst xmlns:p14="http://schemas.microsoft.com/office/powerpoint/2010/main">
        <p14:triggerEvt type="onClick" time="28907" objId="19"/>
        <p14:triggerEvt type="onClick" time="37565" objId="29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1"/>
            <a:ext cx="9144000" cy="6858001"/>
            <a:chOff x="0" y="-1"/>
            <a:chExt cx="9144000" cy="6858001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8CB862"/>
            </a:solidFill>
            <a:ln>
              <a:solidFill>
                <a:srgbClr val="8CB8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65760" y="1154429"/>
              <a:ext cx="8412480" cy="57035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0" y="-1"/>
              <a:ext cx="9144000" cy="2582989"/>
            </a:xfrm>
            <a:prstGeom prst="ellipse">
              <a:avLst/>
            </a:prstGeom>
            <a:solidFill>
              <a:srgbClr val="8CB8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50" y="203044"/>
            <a:ext cx="6395900" cy="207909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227671" y="3396703"/>
            <a:ext cx="5705679" cy="470318"/>
            <a:chOff x="363373" y="1262747"/>
            <a:chExt cx="5705679" cy="470318"/>
          </a:xfrm>
        </p:grpSpPr>
        <p:sp>
          <p:nvSpPr>
            <p:cNvPr id="10" name="TextBox 9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7.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7314" y="1271400"/>
              <a:ext cx="52417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Do you go to school with your friends?</a:t>
              </a:r>
              <a:endParaRPr lang="en-US" sz="2400" i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075119" y="4041670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Yes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936181" y="4035332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574480" y="4036268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No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435542" y="4029930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227671" y="4981152"/>
            <a:ext cx="6688659" cy="470318"/>
            <a:chOff x="363373" y="1262747"/>
            <a:chExt cx="6688659" cy="470318"/>
          </a:xfrm>
        </p:grpSpPr>
        <p:sp>
          <p:nvSpPr>
            <p:cNvPr id="25" name="TextBox 24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8.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27314" y="1271400"/>
              <a:ext cx="62247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Do you listen when your classmates are talking?</a:t>
              </a:r>
              <a:endParaRPr lang="en-US" sz="2400" i="1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075119" y="5626119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Yes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936181" y="5619781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574480" y="5620717"/>
            <a:ext cx="8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No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435542" y="5614379"/>
            <a:ext cx="457200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E0195A1-083F-475A-86D8-D17EF2BA02CD}"/>
              </a:ext>
            </a:extLst>
          </p:cNvPr>
          <p:cNvSpPr txBox="1"/>
          <p:nvPr/>
        </p:nvSpPr>
        <p:spPr>
          <a:xfrm>
            <a:off x="2927565" y="3985510"/>
            <a:ext cx="474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D24CB1-AB61-461E-BF81-16CC8E08C2D1}"/>
              </a:ext>
            </a:extLst>
          </p:cNvPr>
          <p:cNvSpPr txBox="1"/>
          <p:nvPr/>
        </p:nvSpPr>
        <p:spPr>
          <a:xfrm>
            <a:off x="5435542" y="3985510"/>
            <a:ext cx="474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2D6A15B-BBD6-4128-A2C7-A7379FD58AFF}"/>
              </a:ext>
            </a:extLst>
          </p:cNvPr>
          <p:cNvSpPr txBox="1"/>
          <p:nvPr/>
        </p:nvSpPr>
        <p:spPr>
          <a:xfrm>
            <a:off x="2912946" y="5578602"/>
            <a:ext cx="474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057E9AE-F6DA-4002-9D52-EAE06F8BB5E1}"/>
              </a:ext>
            </a:extLst>
          </p:cNvPr>
          <p:cNvSpPr txBox="1"/>
          <p:nvPr/>
        </p:nvSpPr>
        <p:spPr>
          <a:xfrm>
            <a:off x="5412625" y="5619781"/>
            <a:ext cx="474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6628889" y="4994270"/>
            <a:ext cx="939808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746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801"/>
    </mc:Choice>
    <mc:Fallback xmlns="">
      <p:transition spd="slow" advTm="298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3" grpId="2"/>
      <p:bldP spid="33" grpId="3"/>
      <p:bldP spid="34" grpId="0"/>
      <p:bldP spid="34" grpId="1"/>
      <p:bldP spid="34" grpId="2"/>
      <p:bldP spid="34" grpId="3"/>
      <p:bldP spid="35" grpId="0"/>
      <p:bldP spid="35" grpId="1"/>
      <p:bldP spid="35" grpId="2"/>
      <p:bldP spid="35" grpId="3"/>
      <p:bldP spid="36" grpId="0"/>
      <p:bldP spid="36" grpId="1"/>
      <p:bldP spid="36" grpId="2"/>
      <p:bldP spid="36" grpId="3"/>
      <p:bldP spid="27" grpId="0" animBg="1"/>
    </p:bldLst>
  </p:timing>
  <p:extLst mod="1">
    <p:ext uri="{E180D4A7-C9FB-4DFB-919C-405C955672EB}">
      <p14:showEvtLst xmlns:p14="http://schemas.microsoft.com/office/powerpoint/2010/main">
        <p14:triggerEvt type="onClick" time="18411" objId="19"/>
        <p14:triggerEvt type="onClick" time="27490" objId="29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273" y="230105"/>
            <a:ext cx="6859786" cy="11645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146" y="557052"/>
            <a:ext cx="440672" cy="54650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44419" y="332357"/>
            <a:ext cx="5625842" cy="692744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r>
              <a:rPr lang="en-US" sz="2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Take turn to interview the others. Use the questions above. (</a:t>
            </a:r>
            <a:r>
              <a:rPr lang="en-US" sz="2000" b="1" dirty="0" err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p11</a:t>
            </a:r>
            <a:r>
              <a:rPr lang="en-US" sz="2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664" y="1766478"/>
            <a:ext cx="3629384" cy="4773825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353281"/>
              </p:ext>
            </p:extLst>
          </p:nvPr>
        </p:nvGraphicFramePr>
        <p:xfrm>
          <a:off x="292441" y="1439948"/>
          <a:ext cx="5519884" cy="5195019"/>
        </p:xfrm>
        <a:graphic>
          <a:graphicData uri="http://schemas.openxmlformats.org/drawingml/2006/table">
            <a:tbl>
              <a:tblPr/>
              <a:tblGrid>
                <a:gridCol w="5519884">
                  <a:extLst>
                    <a:ext uri="{9D8B030D-6E8A-4147-A177-3AD203B41FA5}">
                      <a16:colId xmlns:a16="http://schemas.microsoft.com/office/drawing/2014/main" val="444687034"/>
                    </a:ext>
                  </a:extLst>
                </a:gridCol>
              </a:tblGrid>
              <a:tr h="541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1.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Narrow" pitchFamily="34" charset="0"/>
                        </a:rPr>
                        <a:t>Do you remember all your new classmates’ names?</a:t>
                      </a:r>
                    </a:p>
                  </a:txBody>
                  <a:tcPr marL="68598" marR="68598" marT="33841" marB="3384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5692329"/>
                  </a:ext>
                </a:extLst>
              </a:tr>
              <a:tr h="526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2.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Narrow" pitchFamily="34" charset="0"/>
                        </a:rPr>
                        <a:t>Do you help your teacher in the class?</a:t>
                      </a:r>
                    </a:p>
                  </a:txBody>
                  <a:tcPr marL="68598" marR="68598" marT="33841" marB="3384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9798856"/>
                  </a:ext>
                </a:extLst>
              </a:tr>
              <a:tr h="451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3.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Narrow" pitchFamily="34" charset="0"/>
                        </a:rPr>
                        <a:t>Do you share things with your classmates?</a:t>
                      </a:r>
                    </a:p>
                  </a:txBody>
                  <a:tcPr marL="68598" marR="68598" marT="33841" marB="3384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756765"/>
                  </a:ext>
                </a:extLst>
              </a:tr>
              <a:tr h="526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4.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Narrow" pitchFamily="34" charset="0"/>
                        </a:rPr>
                        <a:t>Do you keep quiet when your teacher is talking?</a:t>
                      </a:r>
                    </a:p>
                  </a:txBody>
                  <a:tcPr marL="68598" marR="68598" marT="33841" marB="3384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410117"/>
                  </a:ext>
                </a:extLst>
              </a:tr>
              <a:tr h="526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5.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Narrow" pitchFamily="34" charset="0"/>
                        </a:rPr>
                        <a:t>Do you play with your classmates at break time?</a:t>
                      </a:r>
                    </a:p>
                  </a:txBody>
                  <a:tcPr marL="68598" marR="68598" marT="33841" marB="3384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329012"/>
                  </a:ext>
                </a:extLst>
              </a:tr>
              <a:tr h="526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6.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Narrow" pitchFamily="34" charset="0"/>
                        </a:rPr>
                        <a:t>Do you help your classmates with their homework?</a:t>
                      </a:r>
                    </a:p>
                  </a:txBody>
                  <a:tcPr marL="68598" marR="68598" marT="33841" marB="3384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9646289"/>
                  </a:ext>
                </a:extLst>
              </a:tr>
              <a:tr h="526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7.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Narrow" pitchFamily="34" charset="0"/>
                        </a:rPr>
                        <a:t>Do you travel to school with your classmates?</a:t>
                      </a:r>
                    </a:p>
                  </a:txBody>
                  <a:tcPr marL="68598" marR="68598" marT="33841" marB="3384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1955255"/>
                  </a:ext>
                </a:extLst>
              </a:tr>
              <a:tr h="643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8.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Narrow" pitchFamily="34" charset="0"/>
                        </a:rPr>
                        <a:t>Do you listen when your classmates are talking?</a:t>
                      </a:r>
                    </a:p>
                  </a:txBody>
                  <a:tcPr marL="68598" marR="68598" marT="33841" marB="3384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330255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1148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501"/>
    </mc:Choice>
    <mc:Fallback xmlns="">
      <p:transition spd="slow" advTm="825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97A12-7D58-48E8-AC91-704F3A6A3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563" y="53527"/>
            <a:ext cx="6139897" cy="1307661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sz="5000" b="1" dirty="0">
                <a:solidFill>
                  <a:srgbClr val="FF0000"/>
                </a:solidFill>
              </a:rPr>
              <a:t>What did we learn today?</a:t>
            </a: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0A84008E-CD44-4FE1-A67C-4DD37CE8F724}"/>
              </a:ext>
            </a:extLst>
          </p:cNvPr>
          <p:cNvSpPr/>
          <p:nvPr/>
        </p:nvSpPr>
        <p:spPr>
          <a:xfrm rot="3850543">
            <a:off x="2494515" y="872248"/>
            <a:ext cx="453794" cy="163643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444" tIns="38222" rIns="76444" bIns="38222" rtlCol="0" anchor="ctr"/>
          <a:lstStyle/>
          <a:p>
            <a:pPr algn="ctr"/>
            <a:endParaRPr lang="en-US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8045EB50-6AF4-456F-BA82-6837B1C65628}"/>
              </a:ext>
            </a:extLst>
          </p:cNvPr>
          <p:cNvSpPr/>
          <p:nvPr/>
        </p:nvSpPr>
        <p:spPr>
          <a:xfrm>
            <a:off x="1553192" y="2604595"/>
            <a:ext cx="240906" cy="37626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444" tIns="38222" rIns="76444" bIns="38222" rtlCol="0" anchor="ctr"/>
          <a:lstStyle/>
          <a:p>
            <a:pPr algn="ctr"/>
            <a:endParaRPr lang="en-US" dirty="0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CD39168A-2AD0-4EB4-87DE-C9E52A411309}"/>
              </a:ext>
            </a:extLst>
          </p:cNvPr>
          <p:cNvSpPr/>
          <p:nvPr/>
        </p:nvSpPr>
        <p:spPr>
          <a:xfrm rot="17444444">
            <a:off x="5258596" y="560547"/>
            <a:ext cx="493026" cy="188435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444" tIns="38222" rIns="76444" bIns="38222" rtlCol="0" anchor="ctr"/>
          <a:lstStyle/>
          <a:p>
            <a:pPr algn="ctr"/>
            <a:endParaRPr lang="en-US"/>
          </a:p>
        </p:txBody>
      </p:sp>
      <p:sp useBgFill="1">
        <p:nvSpPr>
          <p:cNvPr id="16" name="TextBox 15"/>
          <p:cNvSpPr txBox="1"/>
          <p:nvPr/>
        </p:nvSpPr>
        <p:spPr>
          <a:xfrm>
            <a:off x="5671889" y="4544641"/>
            <a:ext cx="2555997" cy="53885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76444" tIns="38222" rIns="76444" bIns="38222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36693" y="5190171"/>
            <a:ext cx="5518201" cy="1139020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pPr>
              <a:buFontTx/>
              <a:buChar char="-"/>
            </a:pP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Redo exercise 3,4/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p11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in your notebook</a:t>
            </a:r>
            <a:r>
              <a:rPr lang="en-US" sz="2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Prepare Unit 1: </a:t>
            </a:r>
            <a:r>
              <a:rPr lang="en-US" sz="23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Skills 1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8963" y="2106412"/>
            <a:ext cx="2387645" cy="431134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r>
              <a:rPr lang="en-US" sz="2300" b="1" dirty="0">
                <a:solidFill>
                  <a:srgbClr val="0FB7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Everyday English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61649" y="2097359"/>
            <a:ext cx="2772210" cy="785077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r>
              <a:rPr lang="en-US" sz="2300" b="1" dirty="0">
                <a:solidFill>
                  <a:srgbClr val="0FB7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friends at school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9652" y="2980859"/>
            <a:ext cx="2687553" cy="785077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r>
              <a:rPr lang="en-US" sz="23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Introducing someone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879765" y="3370139"/>
            <a:ext cx="3658031" cy="1139020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r>
              <a:rPr lang="en-US" sz="23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Asking questions when making new friends at school</a:t>
            </a:r>
          </a:p>
        </p:txBody>
      </p:sp>
      <p:sp>
        <p:nvSpPr>
          <p:cNvPr id="27" name="Arrow: Down 11">
            <a:extLst>
              <a:ext uri="{FF2B5EF4-FFF2-40B4-BE49-F238E27FC236}">
                <a16:creationId xmlns:a16="http://schemas.microsoft.com/office/drawing/2014/main" id="{8045EB50-6AF4-456F-BA82-6837B1C65628}"/>
              </a:ext>
            </a:extLst>
          </p:cNvPr>
          <p:cNvSpPr/>
          <p:nvPr/>
        </p:nvSpPr>
        <p:spPr>
          <a:xfrm>
            <a:off x="6015576" y="2883525"/>
            <a:ext cx="240906" cy="37626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444" tIns="38222" rIns="76444" bIns="38222" rtlCol="0" anchor="ctr"/>
          <a:lstStyle/>
          <a:p>
            <a:pPr algn="ctr"/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78824" y="3995455"/>
            <a:ext cx="4600103" cy="1267561"/>
            <a:chOff x="803701" y="2074513"/>
            <a:chExt cx="7163008" cy="1201760"/>
          </a:xfrm>
        </p:grpSpPr>
        <p:sp>
          <p:nvSpPr>
            <p:cNvPr id="29" name="TextBox 28"/>
            <p:cNvSpPr txBox="1"/>
            <p:nvPr/>
          </p:nvSpPr>
          <p:spPr>
            <a:xfrm>
              <a:off x="827312" y="2074513"/>
              <a:ext cx="7139397" cy="379340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B w="139700" prst="cross"/>
            </a:sp3d>
          </p:spPr>
          <p:txBody>
            <a:bodyPr wrap="square" rtlCol="0">
              <a:spAutoFit/>
            </a:bodyPr>
            <a:lstStyle/>
            <a:p>
              <a:r>
                <a:rPr lang="en-US" sz="2000" b="1" i="1" dirty="0" err="1"/>
                <a:t>Vy</a:t>
              </a:r>
              <a:r>
                <a:rPr lang="en-US" sz="2000" b="1" i="1" dirty="0"/>
                <a:t>: </a:t>
              </a:r>
              <a:r>
                <a:rPr lang="en-US" sz="2000" dirty="0" err="1"/>
                <a:t>Phong</a:t>
              </a:r>
              <a:r>
                <a:rPr lang="en-US" sz="2000" dirty="0"/>
                <a:t>, </a:t>
              </a:r>
              <a:r>
                <a:rPr lang="en-US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this is </a:t>
              </a:r>
              <a:r>
                <a:rPr lang="en-US" sz="20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Duy</a:t>
              </a:r>
              <a:r>
                <a:rPr lang="en-US" sz="2000" dirty="0"/>
                <a:t>, my new friend.</a:t>
              </a:r>
              <a:endParaRPr lang="en-US" sz="2000" b="1" i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3701" y="2452832"/>
              <a:ext cx="7139397" cy="379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i="1" dirty="0"/>
                <a:t>Phong: </a:t>
              </a:r>
              <a:r>
                <a:rPr lang="en-US" sz="2000" dirty="0"/>
                <a:t>Hi, Duy. </a:t>
              </a:r>
              <a:r>
                <a:rPr lang="en-US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Nice to meet you</a:t>
              </a:r>
              <a:r>
                <a:rPr lang="en-US" sz="2000" dirty="0"/>
                <a:t>.</a:t>
              </a:r>
              <a:endParaRPr lang="en-US" sz="2000" b="1" i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27312" y="2896933"/>
              <a:ext cx="7139397" cy="379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i="1" dirty="0"/>
                <a:t>Duy: </a:t>
              </a:r>
              <a:r>
                <a:rPr lang="en-US" sz="2000" dirty="0"/>
                <a:t> Hi, Phong. </a:t>
              </a:r>
              <a:r>
                <a:rPr lang="en-US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Nice to meet you, too.</a:t>
              </a:r>
              <a:endParaRPr lang="en-US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2" name="Arrow: Down 11">
            <a:extLst>
              <a:ext uri="{FF2B5EF4-FFF2-40B4-BE49-F238E27FC236}">
                <a16:creationId xmlns:a16="http://schemas.microsoft.com/office/drawing/2014/main" id="{8045EB50-6AF4-456F-BA82-6837B1C65628}"/>
              </a:ext>
            </a:extLst>
          </p:cNvPr>
          <p:cNvSpPr/>
          <p:nvPr/>
        </p:nvSpPr>
        <p:spPr>
          <a:xfrm>
            <a:off x="1331905" y="3685719"/>
            <a:ext cx="240906" cy="37626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444" tIns="38222" rIns="76444" bIns="38222"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073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247"/>
    </mc:Choice>
    <mc:Fallback xmlns="">
      <p:transition spd="slow" advTm="64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6" grpId="0" animBg="1"/>
      <p:bldP spid="22" grpId="0"/>
      <p:bldP spid="23" grpId="0"/>
      <p:bldP spid="24" grpId="0"/>
      <p:bldP spid="25" grpId="0"/>
      <p:bldP spid="26" grpId="0"/>
      <p:bldP spid="27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9" y="19902"/>
            <a:ext cx="9095102" cy="6803136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79C85B-8CF1-467C-90E2-2EFA7DD634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66" y="3490844"/>
            <a:ext cx="1327361" cy="1862055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8DCC60-7CC6-4BB5-93C9-B6ABD7122B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47" y="3490392"/>
            <a:ext cx="1319185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53C47D-F5F3-4C8B-95AB-CB1D25CCA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82" y="3494196"/>
            <a:ext cx="1323683" cy="185535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DF6CF5-0997-49BE-A637-2641803BF9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180" y="3490390"/>
            <a:ext cx="1329112" cy="186296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0B541C0-B76C-43AB-9EAF-B49801DFF8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900" y="3490391"/>
            <a:ext cx="1329112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</p:spTree>
    <p:extLst>
      <p:ext uri="{BB962C8B-B14F-4D97-AF65-F5344CB8AC3E}">
        <p14:creationId xmlns:p14="http://schemas.microsoft.com/office/powerpoint/2010/main" val="311822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43"/>
    </mc:Choice>
    <mc:Fallback xmlns="">
      <p:transition spd="slow" advTm="58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-0.07878 -7.40741E-7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-0.07878 -7.40741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803080"/>
            <a:ext cx="5584063" cy="431134"/>
          </a:xfrm>
          <a:prstGeom prst="rect">
            <a:avLst/>
          </a:prstGeom>
        </p:spPr>
        <p:txBody>
          <a:bodyPr wrap="square" lIns="76444" tIns="38222" rIns="76444" bIns="38222">
            <a:spAutoFit/>
          </a:bodyPr>
          <a:lstStyle/>
          <a:p>
            <a:r>
              <a:rPr lang="en-US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3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the correct form of the </a:t>
            </a:r>
            <a:r>
              <a:rPr lang="en-US" sz="23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verbs</a:t>
            </a:r>
            <a:r>
              <a:rPr lang="en-US" sz="2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4800" y="1324215"/>
            <a:ext cx="8686800" cy="1669934"/>
          </a:xfrm>
          <a:prstGeom prst="rect">
            <a:avLst/>
          </a:prstGeom>
        </p:spPr>
        <p:txBody>
          <a:bodyPr wrap="square" lIns="76444" tIns="38222" rIns="76444" bIns="38222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My school </a:t>
            </a:r>
            <a:r>
              <a:rPr lang="en-US" sz="23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(have)</a:t>
            </a: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 </a:t>
            </a: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 large playground.</a:t>
            </a:r>
          </a:p>
          <a:p>
            <a:pPr>
              <a:lnSpc>
                <a:spcPct val="150000"/>
              </a:lnSpc>
            </a:pP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 </a:t>
            </a:r>
            <a:r>
              <a:rPr 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you </a:t>
            </a:r>
            <a:r>
              <a:rPr lang="en-US" sz="23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(have)</a:t>
            </a: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   </a:t>
            </a: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 new friends?</a:t>
            </a:r>
          </a:p>
          <a:p>
            <a:pPr>
              <a:lnSpc>
                <a:spcPct val="150000"/>
              </a:lnSpc>
            </a:pP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  </a:t>
            </a:r>
            <a:r>
              <a:rPr 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en-US" sz="2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Vy</a:t>
            </a: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(walk)</a:t>
            </a: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   </a:t>
            </a: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school with you?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8799" y="71737"/>
            <a:ext cx="9067800" cy="564558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lIns="101898" tIns="50949" rIns="101898" bIns="50949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000" b="1" spc="56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CHECKING -UP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00498" y="1402075"/>
            <a:ext cx="838200" cy="431134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r>
              <a:rPr lang="en-US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804083" y="1920435"/>
            <a:ext cx="838200" cy="431134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r>
              <a:rPr lang="en-US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08537" y="2447983"/>
            <a:ext cx="838200" cy="431134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r>
              <a:rPr lang="en-US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724382" y="1791499"/>
            <a:ext cx="123218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379429" y="2320048"/>
            <a:ext cx="4267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405087" y="2851958"/>
            <a:ext cx="4267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61714" y="1938023"/>
            <a:ext cx="515057" cy="431134"/>
          </a:xfrm>
          <a:prstGeom prst="rect">
            <a:avLst/>
          </a:prstGeom>
        </p:spPr>
        <p:txBody>
          <a:bodyPr wrap="none" lIns="76444" tIns="38222" rIns="76444" bIns="38222">
            <a:spAutoFit/>
          </a:bodyPr>
          <a:lstStyle/>
          <a:p>
            <a:r>
              <a:rPr lang="en-US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4870" y="2465192"/>
            <a:ext cx="761920" cy="431134"/>
          </a:xfrm>
          <a:prstGeom prst="rect">
            <a:avLst/>
          </a:prstGeom>
        </p:spPr>
        <p:txBody>
          <a:bodyPr wrap="none" lIns="76444" tIns="38222" rIns="76444" bIns="38222">
            <a:spAutoFit/>
          </a:bodyPr>
          <a:lstStyle/>
          <a:p>
            <a:r>
              <a:rPr lang="en-US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0673" y="3427719"/>
            <a:ext cx="2522017" cy="431134"/>
          </a:xfrm>
          <a:prstGeom prst="rect">
            <a:avLst/>
          </a:prstGeom>
        </p:spPr>
        <p:txBody>
          <a:bodyPr wrap="none" lIns="76444" tIns="38222" rIns="76444" bIns="38222">
            <a:spAutoFit/>
          </a:bodyPr>
          <a:lstStyle/>
          <a:p>
            <a:r>
              <a:rPr lang="en-US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3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</a:t>
            </a:r>
            <a:r>
              <a:rPr lang="en-US" sz="23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questions:</a:t>
            </a:r>
            <a:endParaRPr lang="en-US" sz="23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2543" y="4056387"/>
            <a:ext cx="7070972" cy="1492963"/>
          </a:xfrm>
          <a:prstGeom prst="rect">
            <a:avLst/>
          </a:prstGeom>
        </p:spPr>
        <p:txBody>
          <a:bodyPr wrap="square" lIns="76444" tIns="38222" rIns="76444" bIns="38222">
            <a:spAutoFit/>
          </a:bodyPr>
          <a:lstStyle/>
          <a:p>
            <a:pPr marL="429997" indent="-429997">
              <a:buAutoNum type="alphaLcParenR"/>
            </a:pP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/ like / your new </a:t>
            </a:r>
            <a:r>
              <a:rPr 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school?</a:t>
            </a: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29997" indent="-429997">
              <a:buAutoNum type="alphaLcParenR"/>
            </a:pP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your friends / always / go to school / with </a:t>
            </a:r>
            <a:r>
              <a:rPr 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you?</a:t>
            </a: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69554" y="5848213"/>
            <a:ext cx="6400771" cy="431134"/>
          </a:xfrm>
          <a:prstGeom prst="rect">
            <a:avLst/>
          </a:prstGeom>
        </p:spPr>
        <p:txBody>
          <a:bodyPr wrap="none" lIns="76444" tIns="38222" rIns="76444" bIns="38222">
            <a:spAutoFit/>
          </a:bodyPr>
          <a:lstStyle/>
          <a:p>
            <a:r>
              <a:rPr lang="en-US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 Do your friends always go to school with you?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59000" y="4637965"/>
            <a:ext cx="4312058" cy="431134"/>
          </a:xfrm>
          <a:prstGeom prst="rect">
            <a:avLst/>
          </a:prstGeom>
        </p:spPr>
        <p:txBody>
          <a:bodyPr wrap="none" lIns="76444" tIns="38222" rIns="76444" bIns="38222">
            <a:spAutoFit/>
          </a:bodyPr>
          <a:lstStyle/>
          <a:p>
            <a:r>
              <a:rPr lang="en-US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 Do you like your new school?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024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860"/>
    </mc:Choice>
    <mc:Fallback xmlns="">
      <p:transition spd="slow" advTm="142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12" grpId="0"/>
      <p:bldP spid="1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https://encrypted-tbn2.gstatic.com/images?q=tbn:ANd9GcQqhKlsl9IG6vD1kjr0O_1fuxbs9d3Bv4AI0xOJ-_qFhjfSwwW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79"/>
            <a:ext cx="9144000" cy="661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30851" y="1249044"/>
            <a:ext cx="2488949" cy="892798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r>
              <a:rPr lang="en-US" sz="5300" b="1" u="sng" dirty="0">
                <a:solidFill>
                  <a:srgbClr val="FFFF00"/>
                </a:solidFill>
              </a:rPr>
              <a:t>Unit 1:</a:t>
            </a:r>
          </a:p>
        </p:txBody>
      </p:sp>
      <p:sp>
        <p:nvSpPr>
          <p:cNvPr id="8" name="Rectangle 7"/>
          <p:cNvSpPr/>
          <p:nvPr/>
        </p:nvSpPr>
        <p:spPr>
          <a:xfrm>
            <a:off x="995875" y="2075923"/>
            <a:ext cx="7774284" cy="1241666"/>
          </a:xfrm>
          <a:prstGeom prst="rect">
            <a:avLst/>
          </a:prstGeom>
          <a:noFill/>
        </p:spPr>
        <p:txBody>
          <a:bodyPr wrap="square" lIns="101898" tIns="50949" rIns="101898" bIns="50949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400" b="1" spc="56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MY NEW SCHOOL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62955" y="3370003"/>
            <a:ext cx="5368704" cy="892798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r>
              <a:rPr lang="en-US" sz="5300" dirty="0">
                <a:solidFill>
                  <a:schemeClr val="bg1"/>
                </a:solidFill>
              </a:rPr>
              <a:t>COMMUNICATION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98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45"/>
    </mc:Choice>
    <mc:Fallback xmlns="">
      <p:transition spd="slow" advTm="130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215065"/>
            <a:ext cx="4960619" cy="2427870"/>
            <a:chOff x="2094743" y="1811975"/>
            <a:chExt cx="4960619" cy="242787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11975"/>
              <a:ext cx="4954515" cy="792473"/>
              <a:chOff x="2100847" y="1811975"/>
              <a:chExt cx="4954515" cy="792473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9262" y="1811975"/>
                <a:ext cx="4176100" cy="768902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3140803" y="2835991"/>
              <a:ext cx="3557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rgbClr val="0084B1"/>
                  </a:solidFill>
                </a:rPr>
                <a:t>Everyday English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72041" y="3685847"/>
              <a:ext cx="388332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/>
                <a:t>Introducing someone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681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"/>
    </mc:Choice>
    <mc:Fallback xmlns="">
      <p:transition spd="slow" advTm="98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04A73D8-FB78-4077-A060-370F77170794}"/>
              </a:ext>
            </a:extLst>
          </p:cNvPr>
          <p:cNvSpPr/>
          <p:nvPr/>
        </p:nvSpPr>
        <p:spPr>
          <a:xfrm>
            <a:off x="3795252" y="4529513"/>
            <a:ext cx="3755923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643EDA-8179-4EBD-94C5-1B5376679F8B}"/>
              </a:ext>
            </a:extLst>
          </p:cNvPr>
          <p:cNvSpPr/>
          <p:nvPr/>
        </p:nvSpPr>
        <p:spPr>
          <a:xfrm>
            <a:off x="3716594" y="3496323"/>
            <a:ext cx="2989006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841E68-7D08-4690-8CAE-02D7411C7360}"/>
              </a:ext>
            </a:extLst>
          </p:cNvPr>
          <p:cNvSpPr/>
          <p:nvPr/>
        </p:nvSpPr>
        <p:spPr>
          <a:xfrm>
            <a:off x="2930013" y="2463133"/>
            <a:ext cx="1828800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658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74839"/>
            <a:ext cx="627229" cy="6815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313" y="74839"/>
            <a:ext cx="76651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read the dialogue. Pay attention to the highlighted parts.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002302" y="2463133"/>
            <a:ext cx="7139397" cy="2651155"/>
            <a:chOff x="827312" y="2074513"/>
            <a:chExt cx="7139397" cy="2651155"/>
          </a:xfrm>
        </p:grpSpPr>
        <p:sp>
          <p:nvSpPr>
            <p:cNvPr id="8" name="TextBox 7"/>
            <p:cNvSpPr txBox="1"/>
            <p:nvPr/>
          </p:nvSpPr>
          <p:spPr>
            <a:xfrm>
              <a:off x="827312" y="2074513"/>
              <a:ext cx="71393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 dirty="0" err="1"/>
                <a:t>Vy</a:t>
              </a:r>
              <a:r>
                <a:rPr lang="en-US" sz="3200" b="1" i="1" dirty="0"/>
                <a:t>: </a:t>
              </a:r>
              <a:r>
                <a:rPr lang="en-US" sz="3200" dirty="0" err="1"/>
                <a:t>Phong</a:t>
              </a:r>
              <a:r>
                <a:rPr lang="en-US" sz="3200" dirty="0"/>
                <a:t>, this is </a:t>
              </a:r>
              <a:r>
                <a:rPr lang="en-US" sz="3200" dirty="0" err="1"/>
                <a:t>Duy</a:t>
              </a:r>
              <a:r>
                <a:rPr lang="en-US" sz="3200" dirty="0"/>
                <a:t>, my new friend.</a:t>
              </a:r>
              <a:endParaRPr lang="en-US" sz="3200" b="1" i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27312" y="3107703"/>
              <a:ext cx="71393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 dirty="0"/>
                <a:t>Phong: </a:t>
              </a:r>
              <a:r>
                <a:rPr lang="en-US" sz="3200" dirty="0"/>
                <a:t>Hi, Duy. Nice to meet you.</a:t>
              </a:r>
              <a:endParaRPr lang="en-US" sz="3200" b="1" i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7312" y="4140893"/>
              <a:ext cx="71393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 dirty="0"/>
                <a:t>Duy: </a:t>
              </a:r>
              <a:r>
                <a:rPr lang="en-US" sz="3200" dirty="0"/>
                <a:t> Hi, Phong. Nice to meet you, too.</a:t>
              </a:r>
              <a:endParaRPr lang="en-US" sz="3200" b="1" i="1" dirty="0"/>
            </a:p>
          </p:txBody>
        </p:sp>
      </p:grpSp>
      <p:pic>
        <p:nvPicPr>
          <p:cNvPr id="2" name="Bản sao của B1_07">
            <a:hlinkClick r:id="" action="ppaction://media"/>
            <a:extLst>
              <a:ext uri="{FF2B5EF4-FFF2-40B4-BE49-F238E27FC236}">
                <a16:creationId xmlns:a16="http://schemas.microsoft.com/office/drawing/2014/main" id="{9FCB45B3-44D9-4E16-85E2-2ABF34B096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89944" y="54974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6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561"/>
    </mc:Choice>
    <mc:Fallback xmlns="">
      <p:transition spd="slow" advTm="845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4551" objId="2"/>
        <p14:stopEvt time="52943" objId="2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969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23889" y="6676"/>
            <a:ext cx="72971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Practise introducing a friend to someone else.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2278864"/>
            <a:ext cx="9144000" cy="31689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13570" y="5458264"/>
            <a:ext cx="1220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Mary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57151" y="5455917"/>
            <a:ext cx="11031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Nam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62019" y="5430128"/>
            <a:ext cx="1049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Tom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242"/>
    </mc:Choice>
    <mc:Fallback xmlns="">
      <p:transition spd="slow" advTm="6224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084B1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4743" y="2593827"/>
            <a:ext cx="4954515" cy="1670347"/>
            <a:chOff x="2094743" y="1811975"/>
            <a:chExt cx="4954515" cy="1670347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11975"/>
              <a:ext cx="4954515" cy="792473"/>
              <a:chOff x="2100847" y="1811975"/>
              <a:chExt cx="4954515" cy="792473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9262" y="1811975"/>
                <a:ext cx="4176100" cy="768902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399164" y="2835991"/>
              <a:ext cx="43517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rgbClr val="0084B1"/>
                  </a:solidFill>
                </a:rPr>
                <a:t>New friends at school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521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80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46650" y="77215"/>
            <a:ext cx="7580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and tick the questions you think are suitable to ask a new friend at school.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946650" y="1616677"/>
            <a:ext cx="5728817" cy="470318"/>
            <a:chOff x="363373" y="1262747"/>
            <a:chExt cx="5728817" cy="470318"/>
          </a:xfrm>
        </p:grpSpPr>
        <p:sp>
          <p:nvSpPr>
            <p:cNvPr id="29" name="TextBox 28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27314" y="1271400"/>
              <a:ext cx="5264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Are you from around here?</a:t>
              </a:r>
              <a:endParaRPr lang="en-US" sz="2400" i="1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46650" y="2219036"/>
            <a:ext cx="6471767" cy="461665"/>
            <a:chOff x="369902" y="2142097"/>
            <a:chExt cx="6471767" cy="461665"/>
          </a:xfrm>
        </p:grpSpPr>
        <p:sp>
          <p:nvSpPr>
            <p:cNvPr id="32" name="TextBox 31"/>
            <p:cNvSpPr txBox="1"/>
            <p:nvPr/>
          </p:nvSpPr>
          <p:spPr>
            <a:xfrm>
              <a:off x="369902" y="214209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44733" y="2142097"/>
              <a:ext cx="59969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Do you like music?</a:t>
              </a:r>
              <a:endParaRPr lang="en-US" sz="2400" dirty="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946650" y="2823928"/>
            <a:ext cx="4665479" cy="470318"/>
            <a:chOff x="363373" y="4026312"/>
            <a:chExt cx="4665479" cy="470318"/>
          </a:xfrm>
        </p:grpSpPr>
        <p:sp>
          <p:nvSpPr>
            <p:cNvPr id="35" name="TextBox 34"/>
            <p:cNvSpPr txBox="1"/>
            <p:nvPr/>
          </p:nvSpPr>
          <p:spPr>
            <a:xfrm>
              <a:off x="363373" y="403496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38203" y="4026312"/>
              <a:ext cx="419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How much money do you get?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46650" y="3446126"/>
            <a:ext cx="5728817" cy="470318"/>
            <a:chOff x="363373" y="1262747"/>
            <a:chExt cx="5728817" cy="470318"/>
          </a:xfrm>
        </p:grpSpPr>
        <p:sp>
          <p:nvSpPr>
            <p:cNvPr id="44" name="TextBox 43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4.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27314" y="1271400"/>
              <a:ext cx="5264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What is your favourite subject at school?</a:t>
              </a:r>
              <a:endParaRPr lang="en-US" sz="2400" i="1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946650" y="4048485"/>
            <a:ext cx="6471767" cy="461665"/>
            <a:chOff x="369902" y="2142097"/>
            <a:chExt cx="6471767" cy="461665"/>
          </a:xfrm>
        </p:grpSpPr>
        <p:sp>
          <p:nvSpPr>
            <p:cNvPr id="47" name="TextBox 46"/>
            <p:cNvSpPr txBox="1"/>
            <p:nvPr/>
          </p:nvSpPr>
          <p:spPr>
            <a:xfrm>
              <a:off x="369902" y="214209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5.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844733" y="2142097"/>
              <a:ext cx="59969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Are you hungry now?</a:t>
              </a:r>
              <a:endParaRPr lang="en-US" sz="2400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946650" y="4653377"/>
            <a:ext cx="4665479" cy="470318"/>
            <a:chOff x="363373" y="4026312"/>
            <a:chExt cx="4665479" cy="470318"/>
          </a:xfrm>
        </p:grpSpPr>
        <p:sp>
          <p:nvSpPr>
            <p:cNvPr id="68" name="TextBox 67"/>
            <p:cNvSpPr txBox="1"/>
            <p:nvPr/>
          </p:nvSpPr>
          <p:spPr>
            <a:xfrm>
              <a:off x="363373" y="403496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6.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838203" y="4026312"/>
              <a:ext cx="419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Do you play football?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946650" y="5249425"/>
            <a:ext cx="6471767" cy="461665"/>
            <a:chOff x="369902" y="2142097"/>
            <a:chExt cx="6471767" cy="461665"/>
          </a:xfrm>
        </p:grpSpPr>
        <p:sp>
          <p:nvSpPr>
            <p:cNvPr id="71" name="TextBox 70"/>
            <p:cNvSpPr txBox="1"/>
            <p:nvPr/>
          </p:nvSpPr>
          <p:spPr>
            <a:xfrm>
              <a:off x="369902" y="214209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7.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44733" y="2142097"/>
              <a:ext cx="59969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How do you go to school </a:t>
              </a:r>
              <a:r>
                <a:rPr lang="en-US" sz="2400" dirty="0" smtClean="0"/>
                <a:t>every </a:t>
              </a:r>
              <a:r>
                <a:rPr lang="en-US" sz="2400" dirty="0"/>
                <a:t>day?</a:t>
              </a: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946650" y="5854317"/>
            <a:ext cx="5282700" cy="470318"/>
            <a:chOff x="363373" y="4026312"/>
            <a:chExt cx="5282700" cy="470318"/>
          </a:xfrm>
        </p:grpSpPr>
        <p:sp>
          <p:nvSpPr>
            <p:cNvPr id="74" name="TextBox 73"/>
            <p:cNvSpPr txBox="1"/>
            <p:nvPr/>
          </p:nvSpPr>
          <p:spPr>
            <a:xfrm>
              <a:off x="363373" y="403496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8.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38203" y="4026312"/>
              <a:ext cx="48078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Where do you often go shopping?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7326630" y="1625330"/>
            <a:ext cx="457200" cy="457200"/>
          </a:xfrm>
          <a:prstGeom prst="rect">
            <a:avLst/>
          </a:prstGeom>
          <a:solidFill>
            <a:schemeClr val="bg1"/>
          </a:solidFill>
          <a:ln w="28575">
            <a:solidFill>
              <a:srgbClr val="008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7326630" y="2223567"/>
            <a:ext cx="457200" cy="457200"/>
          </a:xfrm>
          <a:prstGeom prst="rect">
            <a:avLst/>
          </a:prstGeom>
          <a:solidFill>
            <a:schemeClr val="bg1"/>
          </a:solidFill>
          <a:ln w="28575">
            <a:solidFill>
              <a:srgbClr val="008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7326630" y="2806431"/>
            <a:ext cx="457200" cy="457200"/>
          </a:xfrm>
          <a:prstGeom prst="rect">
            <a:avLst/>
          </a:prstGeom>
          <a:solidFill>
            <a:schemeClr val="bg1"/>
          </a:solidFill>
          <a:ln w="28575">
            <a:solidFill>
              <a:srgbClr val="008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7326630" y="3395672"/>
            <a:ext cx="457200" cy="457200"/>
          </a:xfrm>
          <a:prstGeom prst="rect">
            <a:avLst/>
          </a:prstGeom>
          <a:solidFill>
            <a:schemeClr val="bg1"/>
          </a:solidFill>
          <a:ln w="28575">
            <a:solidFill>
              <a:srgbClr val="008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7326630" y="4007916"/>
            <a:ext cx="457200" cy="457200"/>
          </a:xfrm>
          <a:prstGeom prst="rect">
            <a:avLst/>
          </a:prstGeom>
          <a:solidFill>
            <a:schemeClr val="bg1"/>
          </a:solidFill>
          <a:ln w="28575">
            <a:solidFill>
              <a:srgbClr val="008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7326630" y="4606153"/>
            <a:ext cx="457200" cy="457200"/>
          </a:xfrm>
          <a:prstGeom prst="rect">
            <a:avLst/>
          </a:prstGeom>
          <a:solidFill>
            <a:schemeClr val="bg1"/>
          </a:solidFill>
          <a:ln w="28575">
            <a:solidFill>
              <a:srgbClr val="008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7326630" y="5189017"/>
            <a:ext cx="457200" cy="457200"/>
          </a:xfrm>
          <a:prstGeom prst="rect">
            <a:avLst/>
          </a:prstGeom>
          <a:solidFill>
            <a:schemeClr val="bg1"/>
          </a:solidFill>
          <a:ln w="28575">
            <a:solidFill>
              <a:srgbClr val="008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7326630" y="5778258"/>
            <a:ext cx="457200" cy="457200"/>
          </a:xfrm>
          <a:prstGeom prst="rect">
            <a:avLst/>
          </a:prstGeom>
          <a:solidFill>
            <a:schemeClr val="bg1"/>
          </a:solidFill>
          <a:ln w="28575">
            <a:solidFill>
              <a:srgbClr val="008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E7D6E7-7C85-434A-B909-F76734C9AF00}"/>
              </a:ext>
            </a:extLst>
          </p:cNvPr>
          <p:cNvSpPr txBox="1"/>
          <p:nvPr/>
        </p:nvSpPr>
        <p:spPr>
          <a:xfrm>
            <a:off x="7266529" y="1565546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D24D734-CA1D-4987-959E-84088F9CFBFE}"/>
              </a:ext>
            </a:extLst>
          </p:cNvPr>
          <p:cNvSpPr txBox="1"/>
          <p:nvPr/>
        </p:nvSpPr>
        <p:spPr>
          <a:xfrm>
            <a:off x="7266529" y="2155372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F52F403-95A8-4F96-8AF0-0F6A3B4C1F96}"/>
              </a:ext>
            </a:extLst>
          </p:cNvPr>
          <p:cNvSpPr txBox="1"/>
          <p:nvPr/>
        </p:nvSpPr>
        <p:spPr>
          <a:xfrm>
            <a:off x="7254486" y="3331668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32BE6E0-9F29-4796-8238-754EF70C1E6C}"/>
              </a:ext>
            </a:extLst>
          </p:cNvPr>
          <p:cNvSpPr txBox="1"/>
          <p:nvPr/>
        </p:nvSpPr>
        <p:spPr>
          <a:xfrm>
            <a:off x="7254486" y="4549998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064986A-B1CD-471C-949B-3DA5B701F8F6}"/>
              </a:ext>
            </a:extLst>
          </p:cNvPr>
          <p:cNvSpPr txBox="1"/>
          <p:nvPr/>
        </p:nvSpPr>
        <p:spPr>
          <a:xfrm>
            <a:off x="7251167" y="5146431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3149067" y="1629795"/>
            <a:ext cx="97026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2415737" y="2227570"/>
            <a:ext cx="4572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4736715" y="2863745"/>
            <a:ext cx="4572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3059604" y="3476687"/>
            <a:ext cx="225478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2424790" y="4052950"/>
            <a:ext cx="1092014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1421480" y="5251657"/>
            <a:ext cx="678923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027D6A5B-811E-41AF-8263-237DD67B8661}"/>
              </a:ext>
            </a:extLst>
          </p:cNvPr>
          <p:cNvSpPr/>
          <p:nvPr/>
        </p:nvSpPr>
        <p:spPr>
          <a:xfrm>
            <a:off x="4017070" y="5858782"/>
            <a:ext cx="173188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746"/>
    </mc:Choice>
    <mc:Fallback xmlns="">
      <p:transition spd="slow" advTm="137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8" grpId="0"/>
      <p:bldP spid="39" grpId="0"/>
      <p:bldP spid="40" grpId="0"/>
      <p:bldP spid="41" grpId="0"/>
      <p:bldP spid="4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58303" y="154582"/>
            <a:ext cx="8622223" cy="6588014"/>
            <a:chOff x="193701" y="1590291"/>
            <a:chExt cx="8653859" cy="5137079"/>
          </a:xfrm>
        </p:grpSpPr>
        <p:sp>
          <p:nvSpPr>
            <p:cNvPr id="20" name="Rounded Rectangle 19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" name="Straight Connector 22"/>
          <p:cNvCxnSpPr/>
          <p:nvPr/>
        </p:nvCxnSpPr>
        <p:spPr>
          <a:xfrm flipV="1">
            <a:off x="2410011" y="2386531"/>
            <a:ext cx="43239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2410011" y="3286282"/>
            <a:ext cx="43239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2410011" y="4229965"/>
            <a:ext cx="43239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083797" y="698144"/>
            <a:ext cx="5223543" cy="1139020"/>
          </a:xfrm>
          <a:prstGeom prst="rect">
            <a:avLst/>
          </a:prstGeom>
          <a:noFill/>
        </p:spPr>
        <p:txBody>
          <a:bodyPr wrap="square" lIns="76444" tIns="38222" rIns="76444" bIns="38222" rtlCol="0">
            <a:spAutoFit/>
          </a:bodyPr>
          <a:lstStyle/>
          <a:p>
            <a:r>
              <a:rPr lang="en-US" sz="2300" b="1" dirty="0"/>
              <a:t>Write one or two more questions on a piece of paper. Then share them with the class.</a:t>
            </a: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2410011" y="5117170"/>
            <a:ext cx="43239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2410011" y="6060853"/>
            <a:ext cx="43239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148958" y="2874082"/>
            <a:ext cx="6579217" cy="431134"/>
          </a:xfrm>
          <a:prstGeom prst="rect">
            <a:avLst/>
          </a:prstGeom>
        </p:spPr>
        <p:txBody>
          <a:bodyPr wrap="none" lIns="76444" tIns="38222" rIns="76444" bIns="38222">
            <a:spAutoFit/>
          </a:bodyPr>
          <a:lstStyle/>
          <a:p>
            <a:r>
              <a:rPr lang="en-US" sz="2300" b="1" i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2. Do you usually do homework after school?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244827" y="1879955"/>
            <a:ext cx="6266632" cy="431134"/>
          </a:xfrm>
          <a:prstGeom prst="rect">
            <a:avLst/>
          </a:prstGeom>
        </p:spPr>
        <p:txBody>
          <a:bodyPr wrap="none" lIns="76444" tIns="38222" rIns="76444" bIns="38222">
            <a:spAutoFit/>
          </a:bodyPr>
          <a:lstStyle/>
          <a:p>
            <a:r>
              <a:rPr lang="en-US" sz="2300" b="1" i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Do you often ride your bicycle to school?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29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013"/>
    </mc:Choice>
    <mc:Fallback xmlns="">
      <p:transition spd="slow" advTm="43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6|30.9|9.1|8.9|10.5|5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3|5.9|4.8|6.3|7.7|4.6|4.8|39.9|8.2|6.7|9.9|9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1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4.4|4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5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|5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1.6|4.9|7.4|12.7|3.1|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1664</TotalTime>
  <Words>613</Words>
  <Application>Microsoft Office PowerPoint</Application>
  <PresentationFormat>On-screen Show (4:3)</PresentationFormat>
  <Paragraphs>132</Paragraphs>
  <Slides>17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Times New Roman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we learn today?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123</cp:revision>
  <dcterms:created xsi:type="dcterms:W3CDTF">2020-12-09T02:04:09Z</dcterms:created>
  <dcterms:modified xsi:type="dcterms:W3CDTF">2023-09-12T13:28:21Z</dcterms:modified>
</cp:coreProperties>
</file>