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5" r:id="rId3"/>
    <p:sldId id="281" r:id="rId4"/>
    <p:sldId id="291" r:id="rId5"/>
    <p:sldId id="297" r:id="rId6"/>
    <p:sldId id="284" r:id="rId7"/>
    <p:sldId id="285" r:id="rId8"/>
    <p:sldId id="286" r:id="rId9"/>
    <p:sldId id="287" r:id="rId10"/>
    <p:sldId id="288" r:id="rId11"/>
    <p:sldId id="289" r:id="rId12"/>
    <p:sldId id="298" r:id="rId13"/>
    <p:sldId id="303" r:id="rId14"/>
    <p:sldId id="304" r:id="rId15"/>
    <p:sldId id="305" r:id="rId16"/>
    <p:sldId id="299" r:id="rId17"/>
    <p:sldId id="300" r:id="rId18"/>
    <p:sldId id="301" r:id="rId19"/>
    <p:sldId id="302"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2" d="100"/>
          <a:sy n="72" d="100"/>
        </p:scale>
        <p:origin x="660"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3E14-8DF5-52F0-F0BE-C0CB2DED77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82E8F9-6991-ABF1-13D0-3D10963279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C893F9-B4FA-13D5-2AFD-A11395A3D178}"/>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5" name="Footer Placeholder 4">
            <a:extLst>
              <a:ext uri="{FF2B5EF4-FFF2-40B4-BE49-F238E27FC236}">
                <a16:creationId xmlns:a16="http://schemas.microsoft.com/office/drawing/2014/main" id="{4245F231-C22B-59F5-E63B-9A01A99B8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677FD-EDFE-3A5C-74FA-962904FDEF3D}"/>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1806113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9C356-7084-52C8-E57F-9EFF02A5AD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E6BAEE-1B06-0B36-7770-87DE516A46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EC4EA-BE5A-ACE1-271C-1A2050C6E964}"/>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5" name="Footer Placeholder 4">
            <a:extLst>
              <a:ext uri="{FF2B5EF4-FFF2-40B4-BE49-F238E27FC236}">
                <a16:creationId xmlns:a16="http://schemas.microsoft.com/office/drawing/2014/main" id="{839194E5-C63C-0159-5C8C-8FF4075D1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D1560-7BE0-F0B4-78E0-58147A487A60}"/>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424145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4A737-EBB9-33C4-F1B6-E6887EF49D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2213E-CEB2-C489-FA0C-43BE98A70A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DA70F-61E6-E2BD-7247-02B3716E73E1}"/>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5" name="Footer Placeholder 4">
            <a:extLst>
              <a:ext uri="{FF2B5EF4-FFF2-40B4-BE49-F238E27FC236}">
                <a16:creationId xmlns:a16="http://schemas.microsoft.com/office/drawing/2014/main" id="{750FE9D1-1975-39F1-7105-D548B2630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2709-05CA-E376-E702-8A289EA10AB7}"/>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3439170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896B-F330-E080-53F7-882A66298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A68B6-2411-AA90-C14F-25C418B104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9AD47-CCEF-B4B3-75AB-937A1EBE071C}"/>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5" name="Footer Placeholder 4">
            <a:extLst>
              <a:ext uri="{FF2B5EF4-FFF2-40B4-BE49-F238E27FC236}">
                <a16:creationId xmlns:a16="http://schemas.microsoft.com/office/drawing/2014/main" id="{5A8917CE-7E02-FC66-F322-F78A2E631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DFA5D-E954-F5DD-DE36-11B3BDA99E90}"/>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14649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19D8-D906-68EA-D98E-12651B207E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58866D-C12B-D053-A85B-61EADFA97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27D090-127F-A8A4-BB01-F12D35BDC999}"/>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5" name="Footer Placeholder 4">
            <a:extLst>
              <a:ext uri="{FF2B5EF4-FFF2-40B4-BE49-F238E27FC236}">
                <a16:creationId xmlns:a16="http://schemas.microsoft.com/office/drawing/2014/main" id="{8B5D60D9-29B2-A476-53AA-F94BA400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17827-B190-62E2-AD34-16F5244F5B49}"/>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240004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C4F3-9FD1-A2BC-D75E-FA540C537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FD789-A862-FFD5-B762-5511407E5F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4E352F-0CDA-70F0-1396-A9D3F5949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5FD7A-6481-EE36-5A89-2B66936C5222}"/>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6" name="Footer Placeholder 5">
            <a:extLst>
              <a:ext uri="{FF2B5EF4-FFF2-40B4-BE49-F238E27FC236}">
                <a16:creationId xmlns:a16="http://schemas.microsoft.com/office/drawing/2014/main" id="{E6E8D273-5D26-FFB4-4F7A-2614DC753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39ADD-9268-41DA-0E65-BE8026DEB438}"/>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161519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AB95-18FE-BAD9-E450-6E13CB26BC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3FC9A-E26D-7E33-5DB8-93C3DE006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D96C9B-FFC3-2F57-6E29-418332DF34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5A9F6-C1D9-1879-26BB-41645F7B0B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29057F-A418-50AC-FE31-D472F548DC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970968-0D51-8D00-01B5-21A3FC06D754}"/>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8" name="Footer Placeholder 7">
            <a:extLst>
              <a:ext uri="{FF2B5EF4-FFF2-40B4-BE49-F238E27FC236}">
                <a16:creationId xmlns:a16="http://schemas.microsoft.com/office/drawing/2014/main" id="{8FDD6C9C-CFE2-8608-EBCD-6A1B7FE9D7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3BF8F-FBBF-E3DB-B353-C30E76909E15}"/>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381035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2BB2-B04F-3961-8F36-5F4D7B0BF0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4A2D26-B2C7-26CA-C85F-3AF86367502E}"/>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4" name="Footer Placeholder 3">
            <a:extLst>
              <a:ext uri="{FF2B5EF4-FFF2-40B4-BE49-F238E27FC236}">
                <a16:creationId xmlns:a16="http://schemas.microsoft.com/office/drawing/2014/main" id="{9715A792-3A25-B2DF-30A3-D6ADBE4347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8021D7-5127-C45C-38AF-70799A6C374D}"/>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374274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9476F-F963-0294-6113-4F6CF6524E5A}"/>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3" name="Footer Placeholder 2">
            <a:extLst>
              <a:ext uri="{FF2B5EF4-FFF2-40B4-BE49-F238E27FC236}">
                <a16:creationId xmlns:a16="http://schemas.microsoft.com/office/drawing/2014/main" id="{99B390F4-47C7-F053-562C-BE64CAEB53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F0B923-A86F-B256-F23D-014DB4BCEE1E}"/>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122514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A7FA3-CC8E-31B0-7389-C3A1E1C83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8AA260-F165-5C52-2185-B0CD4B6373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D84E0-3A06-A433-4B38-5E5CD7E7C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DB27A-E838-0328-3B9F-698E6A305533}"/>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6" name="Footer Placeholder 5">
            <a:extLst>
              <a:ext uri="{FF2B5EF4-FFF2-40B4-BE49-F238E27FC236}">
                <a16:creationId xmlns:a16="http://schemas.microsoft.com/office/drawing/2014/main" id="{B256FB09-A822-8FEA-7992-11077564C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43CDF-FD29-ABF4-5FDB-3449FA03535E}"/>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2304553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FA58-5606-8664-FB6E-234DE08DDE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4BC936-A16B-1CA4-2E83-EF0E34B6C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A8D6D8-4F2A-183A-C360-4A5EBFD0A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91DBF-1AB1-9DBE-8B82-1D7DC6422425}"/>
              </a:ext>
            </a:extLst>
          </p:cNvPr>
          <p:cNvSpPr>
            <a:spLocks noGrp="1"/>
          </p:cNvSpPr>
          <p:nvPr>
            <p:ph type="dt" sz="half" idx="10"/>
          </p:nvPr>
        </p:nvSpPr>
        <p:spPr/>
        <p:txBody>
          <a:bodyPr/>
          <a:lstStyle/>
          <a:p>
            <a:fld id="{E134C67B-86C2-4290-9185-68AD6E02106F}" type="datetimeFigureOut">
              <a:rPr lang="en-US" smtClean="0"/>
              <a:t>9/11/2024</a:t>
            </a:fld>
            <a:endParaRPr lang="en-US"/>
          </a:p>
        </p:txBody>
      </p:sp>
      <p:sp>
        <p:nvSpPr>
          <p:cNvPr id="6" name="Footer Placeholder 5">
            <a:extLst>
              <a:ext uri="{FF2B5EF4-FFF2-40B4-BE49-F238E27FC236}">
                <a16:creationId xmlns:a16="http://schemas.microsoft.com/office/drawing/2014/main" id="{F2CE2913-2C60-BBF9-8C01-2A613B541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D0C856-099C-00C0-0BBC-F7E929C2285B}"/>
              </a:ext>
            </a:extLst>
          </p:cNvPr>
          <p:cNvSpPr>
            <a:spLocks noGrp="1"/>
          </p:cNvSpPr>
          <p:nvPr>
            <p:ph type="sldNum" sz="quarter" idx="12"/>
          </p:nvPr>
        </p:nvSpPr>
        <p:spPr/>
        <p:txBody>
          <a:bodyPr/>
          <a:lstStyle/>
          <a:p>
            <a:fld id="{A566A07B-5AE9-4F17-9C06-7664C52E6EB2}" type="slidenum">
              <a:rPr lang="en-US" smtClean="0"/>
              <a:t>‹#›</a:t>
            </a:fld>
            <a:endParaRPr lang="en-US"/>
          </a:p>
        </p:txBody>
      </p:sp>
    </p:spTree>
    <p:extLst>
      <p:ext uri="{BB962C8B-B14F-4D97-AF65-F5344CB8AC3E}">
        <p14:creationId xmlns:p14="http://schemas.microsoft.com/office/powerpoint/2010/main" val="97291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530FA-EED2-BC23-105E-CC4EE3578E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36D48-BBAA-EBC3-FAB6-DF08949FB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4EDD5-5E00-AF22-C807-9D99F917D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4C67B-86C2-4290-9185-68AD6E02106F}" type="datetimeFigureOut">
              <a:rPr lang="en-US" smtClean="0"/>
              <a:t>9/11/2024</a:t>
            </a:fld>
            <a:endParaRPr lang="en-US"/>
          </a:p>
        </p:txBody>
      </p:sp>
      <p:sp>
        <p:nvSpPr>
          <p:cNvPr id="5" name="Footer Placeholder 4">
            <a:extLst>
              <a:ext uri="{FF2B5EF4-FFF2-40B4-BE49-F238E27FC236}">
                <a16:creationId xmlns:a16="http://schemas.microsoft.com/office/drawing/2014/main" id="{28EFF7D6-B969-1523-C7E7-A09B60687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979771-070D-17A8-20EB-FD90DD72B1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6A07B-5AE9-4F17-9C06-7664C52E6EB2}" type="slidenum">
              <a:rPr lang="en-US" smtClean="0"/>
              <a:t>‹#›</a:t>
            </a:fld>
            <a:endParaRPr lang="en-US"/>
          </a:p>
        </p:txBody>
      </p:sp>
    </p:spTree>
    <p:extLst>
      <p:ext uri="{BB962C8B-B14F-4D97-AF65-F5344CB8AC3E}">
        <p14:creationId xmlns:p14="http://schemas.microsoft.com/office/powerpoint/2010/main" val="3051111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 Id="rId4" Type="http://schemas.openxmlformats.org/officeDocument/2006/relationships/image" Target="../media/image18.tmp"/></Relationships>
</file>

<file path=ppt/slides/_rels/slide13.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mp"/><Relationship Id="rId1" Type="http://schemas.openxmlformats.org/officeDocument/2006/relationships/slideLayout" Target="../slideLayouts/slideLayout7.xml"/><Relationship Id="rId4" Type="http://schemas.openxmlformats.org/officeDocument/2006/relationships/image" Target="../media/image23.tmp"/></Relationships>
</file>

<file path=ppt/slides/_rels/slide15.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7.xml"/><Relationship Id="rId5" Type="http://schemas.openxmlformats.org/officeDocument/2006/relationships/image" Target="../media/image27.tmp"/><Relationship Id="rId4" Type="http://schemas.openxmlformats.org/officeDocument/2006/relationships/image" Target="../media/image26.tmp"/></Relationships>
</file>

<file path=ppt/slides/_rels/slide1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7.xml"/><Relationship Id="rId4" Type="http://schemas.openxmlformats.org/officeDocument/2006/relationships/image" Target="../media/image32.tmp"/></Relationships>
</file>

<file path=ppt/slides/_rels/slide1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 Id="rId4" Type="http://schemas.openxmlformats.org/officeDocument/2006/relationships/image" Target="../media/image35.tmp"/></Relationships>
</file>

<file path=ppt/slides/_rels/slide19.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16.tmp"/><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6.tmp"/><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tm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tmp"/><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16.tmp"/><Relationship Id="rId1" Type="http://schemas.openxmlformats.org/officeDocument/2006/relationships/slideLayout" Target="../slideLayouts/slideLayout7.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5.tmp"/></Relationships>
</file>

<file path=ppt/slides/_rels/slide24.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16.tmp"/><Relationship Id="rId1" Type="http://schemas.openxmlformats.org/officeDocument/2006/relationships/slideLayout" Target="../slideLayouts/slideLayout7.xml"/><Relationship Id="rId4" Type="http://schemas.openxmlformats.org/officeDocument/2006/relationships/image" Target="../media/image52.tmp"/></Relationships>
</file>

<file path=ppt/slides/_rels/slide28.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7.xml"/><Relationship Id="rId5" Type="http://schemas.openxmlformats.org/officeDocument/2006/relationships/image" Target="../media/image56.tmp"/><Relationship Id="rId4" Type="http://schemas.openxmlformats.org/officeDocument/2006/relationships/image" Target="../media/image55.tmp"/></Relationships>
</file>

<file path=ppt/slides/_rels/slide29.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tmp"/><Relationship Id="rId1" Type="http://schemas.openxmlformats.org/officeDocument/2006/relationships/slideLayout" Target="../slideLayouts/slideLayout7.xml"/><Relationship Id="rId4" Type="http://schemas.openxmlformats.org/officeDocument/2006/relationships/image" Target="../media/image59.tmp"/></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7.xml"/><Relationship Id="rId6" Type="http://schemas.openxmlformats.org/officeDocument/2006/relationships/image" Target="../media/image64.tmp"/><Relationship Id="rId5" Type="http://schemas.openxmlformats.org/officeDocument/2006/relationships/image" Target="../media/image63.tmp"/><Relationship Id="rId4" Type="http://schemas.openxmlformats.org/officeDocument/2006/relationships/image" Target="../media/image62.tmp"/></Relationships>
</file>

<file path=ppt/slides/_rels/slide31.xml.rels><?xml version="1.0" encoding="UTF-8" standalone="yes"?>
<Relationships xmlns="http://schemas.openxmlformats.org/package/2006/relationships"><Relationship Id="rId8" Type="http://schemas.openxmlformats.org/officeDocument/2006/relationships/image" Target="../media/image71.tmp"/><Relationship Id="rId3" Type="http://schemas.openxmlformats.org/officeDocument/2006/relationships/image" Target="../media/image66.png"/><Relationship Id="rId7" Type="http://schemas.openxmlformats.org/officeDocument/2006/relationships/image" Target="../media/image70.tmp"/><Relationship Id="rId2" Type="http://schemas.openxmlformats.org/officeDocument/2006/relationships/image" Target="../media/image65.tmp"/><Relationship Id="rId1" Type="http://schemas.openxmlformats.org/officeDocument/2006/relationships/slideLayout" Target="../slideLayouts/slideLayout7.xml"/><Relationship Id="rId6" Type="http://schemas.openxmlformats.org/officeDocument/2006/relationships/image" Target="../media/image69.tmp"/><Relationship Id="rId5" Type="http://schemas.openxmlformats.org/officeDocument/2006/relationships/image" Target="../media/image68.tmp"/><Relationship Id="rId4" Type="http://schemas.openxmlformats.org/officeDocument/2006/relationships/image" Target="../media/image67.tmp"/></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tmp"/><Relationship Id="rId5" Type="http://schemas.openxmlformats.org/officeDocument/2006/relationships/image" Target="../media/image75.tmp"/><Relationship Id="rId4" Type="http://schemas.openxmlformats.org/officeDocument/2006/relationships/image" Target="../media/image74.tmp"/></Relationships>
</file>

<file path=ppt/slides/_rels/slide33.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7.xml"/><Relationship Id="rId5" Type="http://schemas.openxmlformats.org/officeDocument/2006/relationships/image" Target="../media/image80.tmp"/><Relationship Id="rId4" Type="http://schemas.openxmlformats.org/officeDocument/2006/relationships/image" Target="../media/image79.tmp"/></Relationships>
</file>

<file path=ppt/slides/_rels/slide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910"/>
            <a:ext cx="12760656" cy="7403910"/>
          </a:xfrm>
          <a:prstGeom prst="rect">
            <a:avLst/>
          </a:prstGeom>
        </p:spPr>
      </p:pic>
      <p:sp>
        <p:nvSpPr>
          <p:cNvPr id="4" name="Curved Down Arrow 3"/>
          <p:cNvSpPr/>
          <p:nvPr/>
        </p:nvSpPr>
        <p:spPr>
          <a:xfrm rot="6943103">
            <a:off x="2528288" y="2596252"/>
            <a:ext cx="5919471" cy="2848222"/>
          </a:xfrm>
          <a:prstGeom prst="curvedDownArrow">
            <a:avLst>
              <a:gd name="adj1" fmla="val 25000"/>
              <a:gd name="adj2" fmla="val 50000"/>
              <a:gd name="adj3" fmla="val 32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solidFill>
                <a:schemeClr val="tx1"/>
              </a:solidFill>
            </a:endParaRPr>
          </a:p>
        </p:txBody>
      </p:sp>
      <p:sp>
        <p:nvSpPr>
          <p:cNvPr id="5" name="Rectangle 4"/>
          <p:cNvSpPr/>
          <p:nvPr/>
        </p:nvSpPr>
        <p:spPr>
          <a:xfrm>
            <a:off x="1875826" y="2974130"/>
            <a:ext cx="8748216" cy="523220"/>
          </a:xfrm>
          <a:prstGeom prst="rect">
            <a:avLst/>
          </a:prstGeom>
        </p:spPr>
        <p:txBody>
          <a:bodyPr wrap="square">
            <a:spAutoFit/>
          </a:bodyPr>
          <a:lstStyle/>
          <a:p>
            <a:r>
              <a:rPr lang="vi-VN" sz="2800" b="1">
                <a:solidFill>
                  <a:srgbClr val="FF0000"/>
                </a:solidFill>
                <a:effectLst>
                  <a:outerShdw blurRad="38100" dist="38100" dir="2700000" algn="tl">
                    <a:srgbClr val="000000">
                      <a:alpha val="43137"/>
                    </a:srgbClr>
                  </a:outerShdw>
                </a:effectLst>
                <a:latin typeface="+mj-lt"/>
              </a:rPr>
              <a:t>CHUYẾN ĐI ĐẦU TIÊN VÒNG QUANH THẾ GIỚI  </a:t>
            </a:r>
          </a:p>
        </p:txBody>
      </p:sp>
      <p:sp>
        <p:nvSpPr>
          <p:cNvPr id="6" name="Pentagon 5"/>
          <p:cNvSpPr/>
          <p:nvPr/>
        </p:nvSpPr>
        <p:spPr>
          <a:xfrm>
            <a:off x="1818803" y="348017"/>
            <a:ext cx="3684895" cy="1160060"/>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DỰ ÁN NHÓM 1 </a:t>
            </a:r>
          </a:p>
        </p:txBody>
      </p:sp>
    </p:spTree>
    <p:extLst>
      <p:ext uri="{BB962C8B-B14F-4D97-AF65-F5344CB8AC3E}">
        <p14:creationId xmlns:p14="http://schemas.microsoft.com/office/powerpoint/2010/main" val="16445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mph" presetSubtype="0" fill="hold" grpId="0" nodeType="withEffect">
                                  <p:stCondLst>
                                    <p:cond delay="0"/>
                                  </p:stCondLst>
                                  <p:childTnLst>
                                    <p:animScale>
                                      <p:cBhvr>
                                        <p:cTn id="9"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7106" y="4459458"/>
            <a:ext cx="10713492" cy="23985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itchFamily="18" charset="0"/>
                <a:cs typeface="Times New Roman" pitchFamily="18" charset="0"/>
              </a:rPr>
              <a:t>Một con tàu đã cố gắng trở về theo con</a:t>
            </a:r>
            <a:r>
              <a:rPr lang="en-US" sz="2800">
                <a:solidFill>
                  <a:schemeClr val="tx1"/>
                </a:solidFill>
                <a:latin typeface="Times New Roman" pitchFamily="18" charset="0"/>
                <a:cs typeface="Times New Roman" pitchFamily="18" charset="0"/>
              </a:rPr>
              <a:t> </a:t>
            </a:r>
            <a:r>
              <a:rPr lang="vi-VN" sz="2800">
                <a:solidFill>
                  <a:schemeClr val="tx1"/>
                </a:solidFill>
                <a:latin typeface="Times New Roman" pitchFamily="18" charset="0"/>
                <a:cs typeface="Times New Roman" pitchFamily="18" charset="0"/>
              </a:rPr>
              <a:t>đường Thái Bình Dương, nhưng thất bại. Con tàu còn lại tiếp tục đi về phía Tây đi </a:t>
            </a:r>
            <a:r>
              <a:rPr lang="en-US" sz="2800">
                <a:solidFill>
                  <a:schemeClr val="tx1"/>
                </a:solidFill>
                <a:latin typeface="Times New Roman" pitchFamily="18" charset="0"/>
                <a:cs typeface="Times New Roman" pitchFamily="18" charset="0"/>
              </a:rPr>
              <a:t>qua </a:t>
            </a:r>
            <a:r>
              <a:rPr lang="vi-VN" sz="2800">
                <a:solidFill>
                  <a:schemeClr val="tx1"/>
                </a:solidFill>
                <a:latin typeface="Times New Roman" pitchFamily="18" charset="0"/>
                <a:cs typeface="Times New Roman" pitchFamily="18" charset="0"/>
              </a:rPr>
              <a:t>Ấn Độ Dương, men theo Mũi Hảo Vọng, và cập bến cảng của Tây Ban Nha vào </a:t>
            </a:r>
          </a:p>
          <a:p>
            <a:r>
              <a:rPr lang="vi-VN" sz="2800">
                <a:solidFill>
                  <a:schemeClr val="tx1"/>
                </a:solidFill>
                <a:latin typeface="Times New Roman" pitchFamily="18" charset="0"/>
                <a:cs typeface="Times New Roman" pitchFamily="18" charset="0"/>
              </a:rPr>
              <a:t>ngày 6 /9 /1522 mang theo 18 người và 26 tấn hàng hóa.</a:t>
            </a:r>
            <a:endParaRPr lang="en-US" sz="2800" dirty="0">
              <a:solidFill>
                <a:schemeClr val="tx1"/>
              </a:solidFill>
              <a:latin typeface="Times New Roman" pitchFamily="18" charset="0"/>
              <a:cs typeface="Times New Roman" pitchFamily="18"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5323" y="-90206"/>
            <a:ext cx="5298355" cy="4366784"/>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45" y="1"/>
            <a:ext cx="6083878" cy="4276578"/>
          </a:xfrm>
          <a:prstGeom prst="rect">
            <a:avLst/>
          </a:prstGeom>
        </p:spPr>
      </p:pic>
    </p:spTree>
    <p:extLst>
      <p:ext uri="{BB962C8B-B14F-4D97-AF65-F5344CB8AC3E}">
        <p14:creationId xmlns:p14="http://schemas.microsoft.com/office/powerpoint/2010/main" val="2490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8991" y="4572001"/>
            <a:ext cx="10331355" cy="207446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rPr>
              <a:t>Chuyến đi đầu tiên vòng quanh thế giới của Ma-gien-lăng kéo dài 1083 ngày, mất bốn chiếc thuyền lớn với gần hai trăm người bỏ mạng dọc đường. Nhưng đoàn thám hiểm đã hoàn thành xứ mệnh, khẳng định trái đất hình cầu, phát hiện Thái Bình Dương và nhiều vùng đất mới.</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355" y="0"/>
            <a:ext cx="9962866" cy="4572000"/>
          </a:xfrm>
          <a:prstGeom prst="rect">
            <a:avLst/>
          </a:prstGeom>
        </p:spPr>
      </p:pic>
    </p:spTree>
    <p:extLst>
      <p:ext uri="{BB962C8B-B14F-4D97-AF65-F5344CB8AC3E}">
        <p14:creationId xmlns:p14="http://schemas.microsoft.com/office/powerpoint/2010/main" val="20629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38" y="1"/>
            <a:ext cx="12192000" cy="6857999"/>
          </a:xfrm>
          <a:prstGeom prst="rect">
            <a:avLst/>
          </a:prstGeom>
        </p:spPr>
      </p:pic>
      <p:sp>
        <p:nvSpPr>
          <p:cNvPr id="6" name="Pentagon 5"/>
          <p:cNvSpPr/>
          <p:nvPr/>
        </p:nvSpPr>
        <p:spPr>
          <a:xfrm>
            <a:off x="931698" y="348017"/>
            <a:ext cx="3684895" cy="1160060"/>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DỰ ÁN NHÓM 2 </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387" y="1665027"/>
            <a:ext cx="5104263" cy="4913194"/>
          </a:xfrm>
          <a:prstGeom prst="rect">
            <a:avLst/>
          </a:prstGeom>
        </p:spPr>
      </p:pic>
      <p:sp>
        <p:nvSpPr>
          <p:cNvPr id="8" name="Double Wave 7"/>
          <p:cNvSpPr/>
          <p:nvPr/>
        </p:nvSpPr>
        <p:spPr>
          <a:xfrm>
            <a:off x="4616593" y="95533"/>
            <a:ext cx="5864888" cy="1665028"/>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FF0000"/>
                </a:solidFill>
                <a:effectLst>
                  <a:outerShdw blurRad="38100" dist="38100" dir="2700000" algn="tl">
                    <a:srgbClr val="000000">
                      <a:alpha val="43137"/>
                    </a:srgbClr>
                  </a:outerShdw>
                </a:effectLst>
                <a:latin typeface="+mj-lt"/>
              </a:rPr>
              <a:t>TÂN THẾ GIỚI </a:t>
            </a:r>
          </a:p>
        </p:txBody>
      </p:sp>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 y="1760561"/>
            <a:ext cx="4507411" cy="4380932"/>
          </a:xfrm>
          <a:prstGeom prst="rect">
            <a:avLst/>
          </a:prstGeom>
        </p:spPr>
      </p:pic>
    </p:spTree>
    <p:extLst>
      <p:ext uri="{BB962C8B-B14F-4D97-AF65-F5344CB8AC3E}">
        <p14:creationId xmlns:p14="http://schemas.microsoft.com/office/powerpoint/2010/main" val="42002736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Hiểu về Trái đ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4" descr="Hiểu về Trái đấ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6" descr="Hiểu về Trái đấ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7"/>
            <a:ext cx="6056356" cy="5020401"/>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356" y="0"/>
            <a:ext cx="6035560" cy="5028338"/>
          </a:xfrm>
          <a:prstGeom prst="rect">
            <a:avLst/>
          </a:prstGeom>
        </p:spPr>
      </p:pic>
      <p:sp>
        <p:nvSpPr>
          <p:cNvPr id="10" name="Cloud 9"/>
          <p:cNvSpPr/>
          <p:nvPr/>
        </p:nvSpPr>
        <p:spPr>
          <a:xfrm>
            <a:off x="64989" y="4349793"/>
            <a:ext cx="11982734" cy="2514169"/>
          </a:xfrm>
          <a:prstGeom prst="clou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bg1"/>
                </a:solidFill>
                <a:latin typeface="+mj-lt"/>
              </a:rPr>
              <a:t>Cô-lôm-bô. Người đàn ông với niềm tin sắt đá khẳng định trái đất hình tròn đã quyết tâm đi tìm phương Đông từ một hướng khác đó là phía Tây</a:t>
            </a:r>
            <a:endParaRPr lang="vi-VN" sz="3200">
              <a:latin typeface="+mj-lt"/>
            </a:endParaRPr>
          </a:p>
        </p:txBody>
      </p:sp>
    </p:spTree>
    <p:extLst>
      <p:ext uri="{BB962C8B-B14F-4D97-AF65-F5344CB8AC3E}">
        <p14:creationId xmlns:p14="http://schemas.microsoft.com/office/powerpoint/2010/main" val="3845243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399" y="5111800"/>
            <a:ext cx="10495129" cy="1480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bg1"/>
                </a:solidFill>
                <a:latin typeface="+mj-lt"/>
              </a:rPr>
              <a:t>Vào ngày 3/8/1492, Cô-lôm-bô dẫn đầu đoàn thám hiểm gồm ba chiếc tàu và 88 thủy thủ rời cảng xứ Tây Ban Nha để tiến về phía tây.</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51" y="0"/>
            <a:ext cx="11395880" cy="5111800"/>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504" y="3063925"/>
            <a:ext cx="5185012"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51" y="3194906"/>
            <a:ext cx="2667372" cy="1916894"/>
          </a:xfrm>
          <a:prstGeom prst="rect">
            <a:avLst/>
          </a:prstGeom>
        </p:spPr>
      </p:pic>
    </p:spTree>
    <p:extLst>
      <p:ext uri="{BB962C8B-B14F-4D97-AF65-F5344CB8AC3E}">
        <p14:creationId xmlns:p14="http://schemas.microsoft.com/office/powerpoint/2010/main" val="111881364"/>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61" y="-2"/>
            <a:ext cx="4146565" cy="3370997"/>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61" y="3370994"/>
            <a:ext cx="4146565" cy="3487003"/>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872" y="34118"/>
            <a:ext cx="4214047" cy="3336877"/>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123" y="3370997"/>
            <a:ext cx="4086796" cy="3487002"/>
          </a:xfrm>
          <a:prstGeom prst="rect">
            <a:avLst/>
          </a:prstGeom>
        </p:spPr>
      </p:pic>
      <p:sp>
        <p:nvSpPr>
          <p:cNvPr id="10" name="Oval 9"/>
          <p:cNvSpPr/>
          <p:nvPr/>
        </p:nvSpPr>
        <p:spPr>
          <a:xfrm>
            <a:off x="3957851" y="259306"/>
            <a:ext cx="3962272" cy="6469039"/>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mj-lt"/>
              </a:rPr>
              <a:t>Mục đích của </a:t>
            </a:r>
          </a:p>
          <a:p>
            <a:pPr algn="ctr"/>
            <a:r>
              <a:rPr lang="vi-VN" sz="2800">
                <a:solidFill>
                  <a:schemeClr val="tx1"/>
                </a:solidFill>
                <a:latin typeface="+mj-lt"/>
              </a:rPr>
              <a:t>Cô-lôm-bô là đến vùng đất châu Á, điển hình là Ấn Độ và Trung Quốc. Nơi đó  được nghe nói là có vô số kho vàng, ngọc trai, kim cương và gấm vóc đang đợi chờ.</a:t>
            </a:r>
          </a:p>
        </p:txBody>
      </p:sp>
      <p:sp>
        <p:nvSpPr>
          <p:cNvPr id="11" name="TextBox 10"/>
          <p:cNvSpPr txBox="1"/>
          <p:nvPr/>
        </p:nvSpPr>
        <p:spPr>
          <a:xfrm>
            <a:off x="1549023" y="2552132"/>
            <a:ext cx="1501253" cy="584775"/>
          </a:xfrm>
          <a:prstGeom prst="rect">
            <a:avLst/>
          </a:prstGeom>
          <a:noFill/>
        </p:spPr>
        <p:txBody>
          <a:bodyPr wrap="square" rtlCol="0">
            <a:spAutoFit/>
          </a:bodyPr>
          <a:lstStyle/>
          <a:p>
            <a:r>
              <a:rPr lang="vi-VN" sz="3200">
                <a:solidFill>
                  <a:srgbClr val="FFFF00"/>
                </a:solidFill>
              </a:rPr>
              <a:t>VÀNG</a:t>
            </a:r>
          </a:p>
        </p:txBody>
      </p:sp>
      <p:sp>
        <p:nvSpPr>
          <p:cNvPr id="12" name="TextBox 11"/>
          <p:cNvSpPr txBox="1"/>
          <p:nvPr/>
        </p:nvSpPr>
        <p:spPr>
          <a:xfrm>
            <a:off x="1097467" y="5569479"/>
            <a:ext cx="2770495" cy="523220"/>
          </a:xfrm>
          <a:prstGeom prst="rect">
            <a:avLst/>
          </a:prstGeom>
          <a:noFill/>
        </p:spPr>
        <p:txBody>
          <a:bodyPr wrap="square" rtlCol="0">
            <a:spAutoFit/>
          </a:bodyPr>
          <a:lstStyle/>
          <a:p>
            <a:r>
              <a:rPr lang="vi-VN" sz="2800" b="1">
                <a:solidFill>
                  <a:schemeClr val="bg1"/>
                </a:solidFill>
              </a:rPr>
              <a:t>NGỌC TRAI</a:t>
            </a:r>
          </a:p>
        </p:txBody>
      </p:sp>
      <p:sp>
        <p:nvSpPr>
          <p:cNvPr id="13" name="TextBox 12"/>
          <p:cNvSpPr txBox="1"/>
          <p:nvPr/>
        </p:nvSpPr>
        <p:spPr>
          <a:xfrm>
            <a:off x="8884693" y="150125"/>
            <a:ext cx="2115403" cy="461665"/>
          </a:xfrm>
          <a:prstGeom prst="rect">
            <a:avLst/>
          </a:prstGeom>
          <a:noFill/>
        </p:spPr>
        <p:txBody>
          <a:bodyPr wrap="square" rtlCol="0">
            <a:spAutoFit/>
          </a:bodyPr>
          <a:lstStyle/>
          <a:p>
            <a:r>
              <a:rPr lang="vi-VN" sz="2400" b="1">
                <a:solidFill>
                  <a:schemeClr val="bg1"/>
                </a:solidFill>
              </a:rPr>
              <a:t>KIM CƯƠNG</a:t>
            </a:r>
          </a:p>
        </p:txBody>
      </p:sp>
      <p:sp>
        <p:nvSpPr>
          <p:cNvPr id="14" name="TextBox 13"/>
          <p:cNvSpPr txBox="1"/>
          <p:nvPr/>
        </p:nvSpPr>
        <p:spPr>
          <a:xfrm>
            <a:off x="8884693" y="4858603"/>
            <a:ext cx="2115403" cy="523220"/>
          </a:xfrm>
          <a:prstGeom prst="rect">
            <a:avLst/>
          </a:prstGeom>
          <a:noFill/>
        </p:spPr>
        <p:txBody>
          <a:bodyPr wrap="square" rtlCol="0">
            <a:spAutoFit/>
          </a:bodyPr>
          <a:lstStyle/>
          <a:p>
            <a:r>
              <a:rPr lang="vi-VN" sz="2800">
                <a:solidFill>
                  <a:schemeClr val="bg1"/>
                </a:solidFill>
              </a:rPr>
              <a:t>GẤM LỤA</a:t>
            </a:r>
          </a:p>
        </p:txBody>
      </p:sp>
    </p:spTree>
    <p:extLst>
      <p:ext uri="{BB962C8B-B14F-4D97-AF65-F5344CB8AC3E}">
        <p14:creationId xmlns:p14="http://schemas.microsoft.com/office/powerpoint/2010/main" val="3779583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2513" y="4776715"/>
            <a:ext cx="10686197" cy="208128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Sau hơn 2 tháng lênh đênh trên biển, ông và đoàn thủy thủ đã đến được một đảo thuộc vùng biển Ca-ri-bê ngày nay, ông đinh ninh rằng đã tới “Đông Ấn Độ”, nhưng thực ra đó là vùng đất mới - châu Mỹ.</a:t>
            </a: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536965" cy="4776714"/>
          </a:xfrm>
          <a:prstGeom prst="rect">
            <a:avLst/>
          </a:prstGeom>
        </p:spPr>
      </p:pic>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966" y="3411"/>
            <a:ext cx="6655034" cy="4773303"/>
          </a:xfrm>
          <a:prstGeom prst="rect">
            <a:avLst/>
          </a:prstGeom>
        </p:spPr>
      </p:pic>
    </p:spTree>
    <p:extLst>
      <p:ext uri="{BB962C8B-B14F-4D97-AF65-F5344CB8AC3E}">
        <p14:creationId xmlns:p14="http://schemas.microsoft.com/office/powerpoint/2010/main" val="313299543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1110" y="556950"/>
            <a:ext cx="4330890" cy="4820264"/>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610" y="2081286"/>
            <a:ext cx="3930555" cy="4776714"/>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9572"/>
            <a:ext cx="4026089" cy="3835020"/>
          </a:xfrm>
          <a:prstGeom prst="rect">
            <a:avLst/>
          </a:prstGeom>
        </p:spPr>
      </p:pic>
      <p:sp>
        <p:nvSpPr>
          <p:cNvPr id="7" name="Rounded Rectangle 6"/>
          <p:cNvSpPr/>
          <p:nvPr/>
        </p:nvSpPr>
        <p:spPr>
          <a:xfrm>
            <a:off x="4026089" y="0"/>
            <a:ext cx="3930554" cy="307074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Tiếp tục hành trình, </a:t>
            </a:r>
          </a:p>
          <a:p>
            <a:r>
              <a:rPr lang="vi-VN" sz="2800" b="1">
                <a:solidFill>
                  <a:schemeClr val="tx1"/>
                </a:solidFill>
                <a:latin typeface="+mj-lt"/>
              </a:rPr>
              <a:t>Cô-lôm-bô dương buồm ra khơi và đã dừng lại nhiều hòn đảo khác nhau.</a:t>
            </a:r>
          </a:p>
        </p:txBody>
      </p:sp>
    </p:spTree>
    <p:extLst>
      <p:ext uri="{BB962C8B-B14F-4D97-AF65-F5344CB8AC3E}">
        <p14:creationId xmlns:p14="http://schemas.microsoft.com/office/powerpoint/2010/main" val="1360586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7489" y="-30671"/>
            <a:ext cx="3964674" cy="3293351"/>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991" y="17059"/>
            <a:ext cx="4005618" cy="3245622"/>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595" y="3262680"/>
            <a:ext cx="5699136" cy="3335542"/>
          </a:xfrm>
          <a:prstGeom prst="rect">
            <a:avLst/>
          </a:prstGeom>
        </p:spPr>
      </p:pic>
      <p:sp>
        <p:nvSpPr>
          <p:cNvPr id="8" name="Rounded Rectangle 7"/>
          <p:cNvSpPr/>
          <p:nvPr/>
        </p:nvSpPr>
        <p:spPr>
          <a:xfrm rot="21056366">
            <a:off x="891466" y="801804"/>
            <a:ext cx="3366635" cy="60834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mj-lt"/>
              </a:rPr>
              <a:t>Ngày 16/1/1493, Cô-lôm-bô quyết định cho đoàn tàu trở về mang theo vô số vàng, sinh vật lạ và nữ trang. Ông được nhà vua Tây Ban Nha đón tiếp long trọng. </a:t>
            </a:r>
          </a:p>
        </p:txBody>
      </p:sp>
    </p:spTree>
    <p:extLst>
      <p:ext uri="{BB962C8B-B14F-4D97-AF65-F5344CB8AC3E}">
        <p14:creationId xmlns:p14="http://schemas.microsoft.com/office/powerpoint/2010/main" val="47081350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27" y="413949"/>
            <a:ext cx="6032309" cy="6177919"/>
          </a:xfrm>
          <a:prstGeom prst="rect">
            <a:avLst/>
          </a:prstGeom>
        </p:spPr>
      </p:pic>
      <p:sp>
        <p:nvSpPr>
          <p:cNvPr id="7" name="Cloud 6"/>
          <p:cNvSpPr/>
          <p:nvPr/>
        </p:nvSpPr>
        <p:spPr>
          <a:xfrm>
            <a:off x="696036" y="232011"/>
            <a:ext cx="5213445" cy="67488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rgbClr val="FFFF00"/>
                </a:solidFill>
                <a:latin typeface="+mj-lt"/>
              </a:rPr>
              <a:t>Sau chuyến đi đầu tiên năm 1492 thì Cô-lôm-bô còn tiếp tục thêm 3 chuyến đi nữa vào các năm 1493, 1498, 1502. Bằng 4 chuyến thám hiểm của mình, </a:t>
            </a:r>
          </a:p>
          <a:p>
            <a:r>
              <a:rPr lang="vi-VN" sz="2800" b="1">
                <a:solidFill>
                  <a:srgbClr val="FFFF00"/>
                </a:solidFill>
                <a:latin typeface="+mj-lt"/>
              </a:rPr>
              <a:t>Cô-lôm-bô đã đem một châu lục mới đặt vào trang sử của lịch sử nhân loại.</a:t>
            </a:r>
          </a:p>
        </p:txBody>
      </p:sp>
    </p:spTree>
    <p:extLst>
      <p:ext uri="{BB962C8B-B14F-4D97-AF65-F5344CB8AC3E}">
        <p14:creationId xmlns:p14="http://schemas.microsoft.com/office/powerpoint/2010/main" val="31964917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4" y="1"/>
            <a:ext cx="12407705" cy="6858000"/>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567" y="341370"/>
            <a:ext cx="4458323" cy="5106113"/>
          </a:xfrm>
          <a:prstGeom prst="rect">
            <a:avLst/>
          </a:prstGeom>
        </p:spPr>
      </p:pic>
      <p:sp>
        <p:nvSpPr>
          <p:cNvPr id="4" name="Flowchart: Stored Data 3"/>
          <p:cNvSpPr/>
          <p:nvPr/>
        </p:nvSpPr>
        <p:spPr>
          <a:xfrm>
            <a:off x="717452" y="341370"/>
            <a:ext cx="6207115" cy="5106113"/>
          </a:xfrm>
          <a:prstGeom prst="flowChartOnlineStorag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effectLst>
                  <a:outerShdw blurRad="38100" dist="38100" dir="2700000" algn="tl">
                    <a:srgbClr val="000000">
                      <a:alpha val="43137"/>
                    </a:srgbClr>
                  </a:outerShdw>
                </a:effectLst>
                <a:latin typeface="+mj-lt"/>
              </a:rPr>
              <a:t>F.MAGELLAN           ( MA-GIEN-LĂNG)</a:t>
            </a:r>
          </a:p>
          <a:p>
            <a:pPr algn="ctr"/>
            <a:endParaRPr lang="vi-VN" sz="3200" b="1">
              <a:effectLst>
                <a:outerShdw blurRad="38100" dist="38100" dir="2700000" algn="tl">
                  <a:srgbClr val="000000">
                    <a:alpha val="43137"/>
                  </a:srgbClr>
                </a:outerShdw>
              </a:effectLst>
              <a:latin typeface="+mj-lt"/>
            </a:endParaRPr>
          </a:p>
          <a:p>
            <a:pPr algn="ctr"/>
            <a:r>
              <a:rPr lang="vi-VN" sz="3200" b="1">
                <a:solidFill>
                  <a:srgbClr val="FFFF00"/>
                </a:solidFill>
                <a:effectLst>
                  <a:outerShdw blurRad="38100" dist="38100" dir="2700000" algn="tl">
                    <a:srgbClr val="000000">
                      <a:alpha val="43137"/>
                    </a:srgbClr>
                  </a:outerShdw>
                </a:effectLst>
              </a:rPr>
              <a:t>CUỘC HÀNH TRÌNH THAY ĐỔI CẢ THẾ GIỚI</a:t>
            </a:r>
          </a:p>
        </p:txBody>
      </p:sp>
    </p:spTree>
    <p:extLst>
      <p:ext uri="{BB962C8B-B14F-4D97-AF65-F5344CB8AC3E}">
        <p14:creationId xmlns:p14="http://schemas.microsoft.com/office/powerpoint/2010/main" val="107710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38" y="1"/>
            <a:ext cx="12192000" cy="6857999"/>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968" y="2179703"/>
            <a:ext cx="4245820" cy="3731466"/>
          </a:xfrm>
          <a:prstGeom prst="rect">
            <a:avLst/>
          </a:prstGeom>
        </p:spPr>
      </p:pic>
      <p:sp>
        <p:nvSpPr>
          <p:cNvPr id="6" name="Pentagon 5"/>
          <p:cNvSpPr/>
          <p:nvPr/>
        </p:nvSpPr>
        <p:spPr>
          <a:xfrm>
            <a:off x="931698" y="348017"/>
            <a:ext cx="3684895" cy="1160060"/>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DỰ ÁN NHÓM 3 </a:t>
            </a:r>
          </a:p>
        </p:txBody>
      </p:sp>
      <p:pic>
        <p:nvPicPr>
          <p:cNvPr id="10" name="Picture 9"/>
          <p:cNvPicPr>
            <a:picLocks noChangeAspect="1"/>
          </p:cNvPicPr>
          <p:nvPr/>
        </p:nvPicPr>
        <p:blipFill>
          <a:blip r:embed="rId4"/>
          <a:stretch>
            <a:fillRect/>
          </a:stretch>
        </p:blipFill>
        <p:spPr>
          <a:xfrm>
            <a:off x="-126338" y="1567242"/>
            <a:ext cx="3998163" cy="4956388"/>
          </a:xfrm>
          <a:prstGeom prst="rect">
            <a:avLst/>
          </a:prstGeom>
          <a:noFill/>
          <a:ln>
            <a:noFill/>
          </a:ln>
        </p:spPr>
        <p:style>
          <a:lnRef idx="0">
            <a:scrgbClr r="0" g="0" b="0"/>
          </a:lnRef>
          <a:fillRef idx="0">
            <a:scrgbClr r="0" g="0" b="0"/>
          </a:fillRef>
          <a:effectRef idx="0">
            <a:scrgbClr r="0" g="0" b="0"/>
          </a:effectRef>
          <a:fontRef idx="minor">
            <a:schemeClr val="dk1"/>
          </a:fontRef>
        </p:style>
      </p:pic>
      <p:sp>
        <p:nvSpPr>
          <p:cNvPr id="12" name="Cloud Callout 11"/>
          <p:cNvSpPr/>
          <p:nvPr/>
        </p:nvSpPr>
        <p:spPr>
          <a:xfrm>
            <a:off x="4616593" y="177422"/>
            <a:ext cx="7024947" cy="1439836"/>
          </a:xfrm>
          <a:prstGeom prst="cloudCallout">
            <a:avLst>
              <a:gd name="adj1" fmla="val -19369"/>
              <a:gd name="adj2" fmla="val 936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effectLst>
                  <a:outerShdw blurRad="38100" dist="38100" dir="2700000" algn="tl">
                    <a:srgbClr val="000000">
                      <a:alpha val="43137"/>
                    </a:srgbClr>
                  </a:outerShdw>
                </a:effectLst>
                <a:latin typeface="+mj-lt"/>
              </a:rPr>
              <a:t>CHUYẾN DU HÀNH ĐẦU TIÊN</a:t>
            </a:r>
          </a:p>
        </p:txBody>
      </p:sp>
      <p:sp>
        <p:nvSpPr>
          <p:cNvPr id="13" name="Rounded Rectangle 12"/>
          <p:cNvSpPr/>
          <p:nvPr/>
        </p:nvSpPr>
        <p:spPr>
          <a:xfrm>
            <a:off x="7873717" y="1617258"/>
            <a:ext cx="3904301" cy="5124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rgbClr val="FFFF00"/>
                </a:solidFill>
                <a:effectLst>
                  <a:outerShdw blurRad="38100" dist="38100" dir="2700000" algn="tl">
                    <a:srgbClr val="000000">
                      <a:alpha val="43137"/>
                    </a:srgbClr>
                  </a:outerShdw>
                </a:effectLst>
                <a:latin typeface="+mj-lt"/>
              </a:rPr>
              <a:t>- Nhà thám hiểm Va-xcô đơ Ga-ma, người Bồ Đào Nha </a:t>
            </a:r>
          </a:p>
          <a:p>
            <a:r>
              <a:rPr lang="vi-VN" sz="3200" b="1">
                <a:solidFill>
                  <a:srgbClr val="FFFF00"/>
                </a:solidFill>
                <a:effectLst>
                  <a:outerShdw blurRad="38100" dist="38100" dir="2700000" algn="tl">
                    <a:srgbClr val="000000">
                      <a:alpha val="43137"/>
                    </a:srgbClr>
                  </a:outerShdw>
                </a:effectLst>
                <a:latin typeface="+mj-lt"/>
              </a:rPr>
              <a:t>-  Là thuyền trưởng hạm đội đầu tiên đi thẳng</a:t>
            </a:r>
            <a:br>
              <a:rPr lang="vi-VN" sz="3200" b="1">
                <a:solidFill>
                  <a:srgbClr val="FFFF00"/>
                </a:solidFill>
                <a:effectLst>
                  <a:outerShdw blurRad="38100" dist="38100" dir="2700000" algn="tl">
                    <a:srgbClr val="000000">
                      <a:alpha val="43137"/>
                    </a:srgbClr>
                  </a:outerShdw>
                </a:effectLst>
                <a:latin typeface="+mj-lt"/>
              </a:rPr>
            </a:br>
            <a:r>
              <a:rPr lang="vi-VN" sz="3200" b="1">
                <a:solidFill>
                  <a:srgbClr val="FFFF00"/>
                </a:solidFill>
                <a:effectLst>
                  <a:outerShdw blurRad="38100" dist="38100" dir="2700000" algn="tl">
                    <a:srgbClr val="000000">
                      <a:alpha val="43137"/>
                    </a:srgbClr>
                  </a:outerShdw>
                </a:effectLst>
                <a:latin typeface="+mj-lt"/>
              </a:rPr>
              <a:t>từ châu Âu đến Ấn Độ.</a:t>
            </a:r>
            <a:endParaRPr lang="vi-VN" sz="3200" b="1" dirty="0">
              <a:solidFill>
                <a:srgbClr val="FFFF00"/>
              </a:solidFill>
              <a:effectLst>
                <a:outerShdw blurRad="38100" dist="38100" dir="2700000" algn="tl">
                  <a:srgbClr val="000000">
                    <a:alpha val="43137"/>
                  </a:srgbClr>
                </a:outerShdw>
              </a:effectLst>
              <a:latin typeface="+mj-lt"/>
            </a:endParaRPr>
          </a:p>
        </p:txBody>
      </p:sp>
      <p:pic>
        <p:nvPicPr>
          <p:cNvPr id="14"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3796" y="4179625"/>
            <a:ext cx="782831" cy="75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347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162"/>
            <a:ext cx="6646460" cy="4831308"/>
          </a:xfrm>
          <a:prstGeom prst="rect">
            <a:avLst/>
          </a:prstGeom>
        </p:spPr>
      </p:pic>
      <p:sp>
        <p:nvSpPr>
          <p:cNvPr id="4" name="Rectangle 3"/>
          <p:cNvSpPr/>
          <p:nvPr/>
        </p:nvSpPr>
        <p:spPr>
          <a:xfrm>
            <a:off x="1" y="4719146"/>
            <a:ext cx="12192000" cy="20364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latin typeface="+mj-lt"/>
              </a:rPr>
              <a:t> </a:t>
            </a:r>
            <a:r>
              <a:rPr lang="vi-VN" sz="2800" b="1">
                <a:solidFill>
                  <a:schemeClr val="tx1"/>
                </a:solidFill>
                <a:latin typeface="+mj-lt"/>
              </a:rPr>
              <a:t>Ngày 8 / 7/ 1497 hạm đội 4 tàu của Ga-ma rời cảng Lix- bon (Bồ Đào Nha) xuống phía Nam, đi qua cả duyên hải Tây Phi mênh mang, vòng qua Mũi Hảo Vọng (cực nam châu Phi), rồi ngược lên phía Bắc.</a:t>
            </a:r>
            <a:endParaRPr lang="vi-VN" sz="2800" b="1">
              <a:solidFill>
                <a:schemeClr val="tx1"/>
              </a:solidFill>
              <a:effectLst>
                <a:outerShdw blurRad="38100" dist="38100" dir="2700000" algn="tl">
                  <a:srgbClr val="000000">
                    <a:alpha val="43137"/>
                  </a:srgbClr>
                </a:outerShdw>
              </a:effectLst>
              <a:latin typeface="+mj-lt"/>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372" y="300249"/>
            <a:ext cx="2557819" cy="2003243"/>
          </a:xfrm>
          <a:prstGeom prst="rect">
            <a:avLst/>
          </a:prstGeom>
        </p:spPr>
      </p:pic>
      <p:pic>
        <p:nvPicPr>
          <p:cNvPr id="8" name="Picture 7"/>
          <p:cNvPicPr>
            <a:picLocks noChangeAspect="1"/>
          </p:cNvPicPr>
          <p:nvPr/>
        </p:nvPicPr>
        <p:blipFill>
          <a:blip r:embed="rId5"/>
          <a:stretch>
            <a:fillRect/>
          </a:stretch>
        </p:blipFill>
        <p:spPr>
          <a:xfrm>
            <a:off x="6646460" y="-112162"/>
            <a:ext cx="5545540" cy="483130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spTree>
    <p:extLst>
      <p:ext uri="{BB962C8B-B14F-4D97-AF65-F5344CB8AC3E}">
        <p14:creationId xmlns:p14="http://schemas.microsoft.com/office/powerpoint/2010/main" val="18964856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38" y="1"/>
            <a:ext cx="12192000" cy="6857999"/>
          </a:xfrm>
          <a:prstGeom prst="rect">
            <a:avLst/>
          </a:prstGeom>
        </p:spPr>
      </p:pic>
      <p:pic>
        <p:nvPicPr>
          <p:cNvPr id="3" name="Picture 2"/>
          <p:cNvPicPr>
            <a:picLocks noChangeAspect="1"/>
          </p:cNvPicPr>
          <p:nvPr/>
        </p:nvPicPr>
        <p:blipFill>
          <a:blip r:embed="rId3"/>
          <a:stretch>
            <a:fillRect/>
          </a:stretch>
        </p:blipFill>
        <p:spPr>
          <a:xfrm>
            <a:off x="6342743" y="0"/>
            <a:ext cx="5849257" cy="5414659"/>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38" y="0"/>
            <a:ext cx="8454683" cy="5414659"/>
          </a:xfrm>
          <a:prstGeom prst="rect">
            <a:avLst/>
          </a:prstGeom>
        </p:spPr>
      </p:pic>
      <p:sp>
        <p:nvSpPr>
          <p:cNvPr id="6" name="Oval 5"/>
          <p:cNvSpPr/>
          <p:nvPr/>
        </p:nvSpPr>
        <p:spPr>
          <a:xfrm>
            <a:off x="-548641" y="4860388"/>
            <a:ext cx="8623496" cy="199761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mj-lt"/>
              </a:rPr>
              <a:t>Ngày 20/5/1498, họ đến được Ca-li-cut, gần cực nam bán đảo Ấn Độ.</a:t>
            </a:r>
          </a:p>
        </p:txBody>
      </p:sp>
    </p:spTree>
    <p:extLst>
      <p:ext uri="{BB962C8B-B14F-4D97-AF65-F5344CB8AC3E}">
        <p14:creationId xmlns:p14="http://schemas.microsoft.com/office/powerpoint/2010/main" val="695538298"/>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38" y="1"/>
            <a:ext cx="12192000" cy="6857999"/>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38" y="0"/>
            <a:ext cx="4332578" cy="3253555"/>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5876" y="13375"/>
            <a:ext cx="4736124" cy="3415625"/>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45" y="3253555"/>
            <a:ext cx="4445391" cy="3248479"/>
          </a:xfrm>
          <a:prstGeom prst="rect">
            <a:avLst/>
          </a:prstGeom>
        </p:spPr>
      </p:pic>
      <p:sp>
        <p:nvSpPr>
          <p:cNvPr id="9" name="Left-Right Arrow Callout 8"/>
          <p:cNvSpPr/>
          <p:nvPr/>
        </p:nvSpPr>
        <p:spPr>
          <a:xfrm>
            <a:off x="3756074" y="548640"/>
            <a:ext cx="4051495" cy="5373858"/>
          </a:xfrm>
          <a:prstGeom prst="lef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Ngày 29/8/1498, Ga-ma rời Ấn Độ mang theo hết tất cả hàng hóa của mình</a:t>
            </a:r>
          </a:p>
        </p:txBody>
      </p:sp>
      <p:pic>
        <p:nvPicPr>
          <p:cNvPr id="10" name="Picture 9"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5876" y="3316458"/>
            <a:ext cx="4736123" cy="3541542"/>
          </a:xfrm>
          <a:prstGeom prst="rect">
            <a:avLst/>
          </a:prstGeom>
        </p:spPr>
      </p:pic>
    </p:spTree>
    <p:extLst>
      <p:ext uri="{BB962C8B-B14F-4D97-AF65-F5344CB8AC3E}">
        <p14:creationId xmlns:p14="http://schemas.microsoft.com/office/powerpoint/2010/main" val="40800890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866229" cy="4504888"/>
          </a:xfrm>
          <a:prstGeom prst="rect">
            <a:avLst/>
          </a:prstGeom>
        </p:spPr>
      </p:pic>
      <p:sp>
        <p:nvSpPr>
          <p:cNvPr id="7" name="Rounded Rectangle 6"/>
          <p:cNvSpPr/>
          <p:nvPr/>
        </p:nvSpPr>
        <p:spPr>
          <a:xfrm>
            <a:off x="196948" y="4504888"/>
            <a:ext cx="11788726" cy="2353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rPr>
              <a:t>Đoàn của Ga-ma trở về Lix - bon vào tháng 9/ 1499 sau hơn hai năm đi biển, vượt qua được 24,000 hải lý với 44 thủy thủ sống sót trong số 170 người đã ra đi.  Sau khi trở về, ông được tiếp đãi như một vị anh hùng và được nhà vua trọng thưởng. Chuyến đi của Gama đã mở ra tuyến đường thủy từ châu Âu tới châu Á.</a:t>
            </a:r>
            <a:endParaRPr lang="vi-VN" sz="2800" b="1">
              <a:solidFill>
                <a:schemeClr val="tx1"/>
              </a:solidFill>
              <a:latin typeface="+mj-lt"/>
            </a:endParaRP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229" y="1"/>
            <a:ext cx="6325771" cy="4504888"/>
          </a:xfrm>
          <a:prstGeom prst="rect">
            <a:avLst/>
          </a:prstGeom>
        </p:spPr>
      </p:pic>
    </p:spTree>
    <p:extLst>
      <p:ext uri="{BB962C8B-B14F-4D97-AF65-F5344CB8AC3E}">
        <p14:creationId xmlns:p14="http://schemas.microsoft.com/office/powerpoint/2010/main" val="383709748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38" y="1"/>
            <a:ext cx="12192000" cy="6857999"/>
          </a:xfrm>
          <a:prstGeom prst="rect">
            <a:avLst/>
          </a:prstGeom>
        </p:spPr>
      </p:pic>
      <p:sp>
        <p:nvSpPr>
          <p:cNvPr id="6" name="Pentagon 5"/>
          <p:cNvSpPr/>
          <p:nvPr/>
        </p:nvSpPr>
        <p:spPr>
          <a:xfrm>
            <a:off x="931698" y="348017"/>
            <a:ext cx="3684895" cy="1160060"/>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DỰ ÁN NHÓM 4 </a:t>
            </a:r>
          </a:p>
        </p:txBody>
      </p:sp>
      <p:sp>
        <p:nvSpPr>
          <p:cNvPr id="8" name="Hexagon 7"/>
          <p:cNvSpPr/>
          <p:nvPr/>
        </p:nvSpPr>
        <p:spPr>
          <a:xfrm>
            <a:off x="2083633" y="1508077"/>
            <a:ext cx="8829207" cy="1504946"/>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HỆ QUẢ CỦA PHÁT KIẾN ĐỊA LÍ</a:t>
            </a:r>
          </a:p>
        </p:txBody>
      </p:sp>
      <p:sp>
        <p:nvSpPr>
          <p:cNvPr id="9" name="Down Arrow 8"/>
          <p:cNvSpPr/>
          <p:nvPr/>
        </p:nvSpPr>
        <p:spPr>
          <a:xfrm>
            <a:off x="3702193" y="3013023"/>
            <a:ext cx="914400" cy="1229193"/>
          </a:xfrm>
          <a:prstGeom prst="downArrow">
            <a:avLst>
              <a:gd name="adj1" fmla="val 23771"/>
              <a:gd name="adj2" fmla="val 631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lowchart: Predefined Process 9"/>
          <p:cNvSpPr/>
          <p:nvPr/>
        </p:nvSpPr>
        <p:spPr>
          <a:xfrm>
            <a:off x="2774145" y="4242211"/>
            <a:ext cx="3117954" cy="1364105"/>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TÍCH CỰC </a:t>
            </a:r>
          </a:p>
        </p:txBody>
      </p:sp>
      <p:sp>
        <p:nvSpPr>
          <p:cNvPr id="11" name="Down Arrow 10"/>
          <p:cNvSpPr/>
          <p:nvPr/>
        </p:nvSpPr>
        <p:spPr>
          <a:xfrm>
            <a:off x="8112177" y="3013022"/>
            <a:ext cx="914400" cy="1229193"/>
          </a:xfrm>
          <a:prstGeom prst="downArrow">
            <a:avLst>
              <a:gd name="adj1" fmla="val 23771"/>
              <a:gd name="adj2" fmla="val 631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Flowchart: Predefined Process 11"/>
          <p:cNvSpPr/>
          <p:nvPr/>
        </p:nvSpPr>
        <p:spPr>
          <a:xfrm>
            <a:off x="7130321" y="4242212"/>
            <a:ext cx="3117954" cy="1364105"/>
          </a:xfrm>
          <a:prstGeom prst="flowChartPredefined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TIÊU CỰC</a:t>
            </a:r>
          </a:p>
        </p:txBody>
      </p:sp>
    </p:spTree>
    <p:extLst>
      <p:ext uri="{BB962C8B-B14F-4D97-AF65-F5344CB8AC3E}">
        <p14:creationId xmlns:p14="http://schemas.microsoft.com/office/powerpoint/2010/main" val="14497784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645" y="1"/>
            <a:ext cx="6371304" cy="6858000"/>
          </a:xfrm>
          <a:prstGeom prst="rect">
            <a:avLst/>
          </a:prstGeom>
        </p:spPr>
      </p:pic>
      <p:sp>
        <p:nvSpPr>
          <p:cNvPr id="11" name="Cloud Callout 10"/>
          <p:cNvSpPr/>
          <p:nvPr/>
        </p:nvSpPr>
        <p:spPr>
          <a:xfrm>
            <a:off x="562855" y="1519085"/>
            <a:ext cx="4350775" cy="5226489"/>
          </a:xfrm>
          <a:prstGeom prst="cloudCallout">
            <a:avLst>
              <a:gd name="adj1" fmla="val 59449"/>
              <a:gd name="adj2" fmla="val 11791"/>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solidFill>
                <a:effectLst>
                  <a:outerShdw blurRad="38100" dist="38100" dir="2700000" algn="tl">
                    <a:srgbClr val="000000">
                      <a:alpha val="43137"/>
                    </a:srgbClr>
                  </a:outerShdw>
                </a:effectLst>
                <a:latin typeface="+mj-lt"/>
              </a:rPr>
              <a:t>Đem lại những hiểu biết mới về Trái Đất. </a:t>
            </a:r>
          </a:p>
          <a:p>
            <a:pPr algn="ctr"/>
            <a:r>
              <a:rPr lang="vi-VN" sz="3200" b="1">
                <a:solidFill>
                  <a:schemeClr val="tx1"/>
                </a:solidFill>
                <a:effectLst>
                  <a:outerShdw blurRad="38100" dist="38100" dir="2700000" algn="tl">
                    <a:srgbClr val="000000">
                      <a:alpha val="43137"/>
                    </a:srgbClr>
                  </a:outerShdw>
                </a:effectLst>
                <a:latin typeface="+mj-lt"/>
              </a:rPr>
              <a:t>«Trái Đất hình tròn »</a:t>
            </a:r>
          </a:p>
        </p:txBody>
      </p:sp>
      <p:sp>
        <p:nvSpPr>
          <p:cNvPr id="12" name="Flowchart: Predefined Process 11"/>
          <p:cNvSpPr/>
          <p:nvPr/>
        </p:nvSpPr>
        <p:spPr>
          <a:xfrm>
            <a:off x="375719" y="154980"/>
            <a:ext cx="3371822" cy="1364105"/>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TÍCH CỰC 1 </a:t>
            </a:r>
          </a:p>
        </p:txBody>
      </p:sp>
    </p:spTree>
    <p:extLst>
      <p:ext uri="{BB962C8B-B14F-4D97-AF65-F5344CB8AC3E}">
        <p14:creationId xmlns:p14="http://schemas.microsoft.com/office/powerpoint/2010/main" val="28805917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2" y="0"/>
            <a:ext cx="12192000" cy="6857999"/>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83" y="1430594"/>
            <a:ext cx="6360001" cy="5427406"/>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819" y="1396865"/>
            <a:ext cx="5968181" cy="5427404"/>
          </a:xfrm>
          <a:prstGeom prst="rect">
            <a:avLst/>
          </a:prstGeom>
        </p:spPr>
      </p:pic>
      <p:sp>
        <p:nvSpPr>
          <p:cNvPr id="6" name="Cloud Callout 5"/>
          <p:cNvSpPr/>
          <p:nvPr/>
        </p:nvSpPr>
        <p:spPr>
          <a:xfrm>
            <a:off x="3347105" y="-194872"/>
            <a:ext cx="8214852" cy="1843548"/>
          </a:xfrm>
          <a:prstGeom prst="cloudCallout">
            <a:avLst>
              <a:gd name="adj1" fmla="val 7174"/>
              <a:gd name="adj2" fmla="val -615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mj-lt"/>
              </a:rPr>
              <a:t>Những con đường, vùng đất, dân tộc mới</a:t>
            </a:r>
          </a:p>
        </p:txBody>
      </p:sp>
      <p:sp>
        <p:nvSpPr>
          <p:cNvPr id="7" name="Flowchart: Predefined Process 6"/>
          <p:cNvSpPr/>
          <p:nvPr/>
        </p:nvSpPr>
        <p:spPr>
          <a:xfrm>
            <a:off x="433444" y="0"/>
            <a:ext cx="3371822" cy="1199213"/>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TÍCH CỰC 2 </a:t>
            </a:r>
          </a:p>
        </p:txBody>
      </p:sp>
    </p:spTree>
    <p:extLst>
      <p:ext uri="{BB962C8B-B14F-4D97-AF65-F5344CB8AC3E}">
        <p14:creationId xmlns:p14="http://schemas.microsoft.com/office/powerpoint/2010/main" val="1143980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goại giao văn hóa (Cultural diplomac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AutoShape 4" descr="Ngoại giao văn hóa (Cultural diplomac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9456"/>
            <a:ext cx="3680253" cy="3375198"/>
          </a:xfrm>
          <a:prstGeom prst="rect">
            <a:avLst/>
          </a:prstGeom>
        </p:spPr>
      </p:pic>
      <p:sp>
        <p:nvSpPr>
          <p:cNvPr id="10" name="Quad Arrow Callout 9"/>
          <p:cNvSpPr/>
          <p:nvPr/>
        </p:nvSpPr>
        <p:spPr>
          <a:xfrm>
            <a:off x="3680253" y="1743258"/>
            <a:ext cx="3807724" cy="3371396"/>
          </a:xfrm>
          <a:prstGeom prst="quadArrowCallout">
            <a:avLst>
              <a:gd name="adj1" fmla="val 9896"/>
              <a:gd name="adj2" fmla="val 18515"/>
              <a:gd name="adj3" fmla="val 18110"/>
              <a:gd name="adj4" fmla="val 481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effectLst>
                  <a:outerShdw blurRad="38100" dist="38100" dir="2700000" algn="tl">
                    <a:srgbClr val="000000">
                      <a:alpha val="43137"/>
                    </a:srgbClr>
                  </a:outerShdw>
                </a:effectLst>
                <a:latin typeface="+mj-lt"/>
              </a:rPr>
              <a:t>Giao lưu văn hóa giữa các châu lục</a:t>
            </a: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0253" y="7937"/>
            <a:ext cx="3807724" cy="2043923"/>
          </a:xfrm>
          <a:prstGeom prst="rect">
            <a:avLst/>
          </a:prstGeom>
        </p:spPr>
      </p:pic>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7977" y="1334125"/>
            <a:ext cx="4346207" cy="3375198"/>
          </a:xfrm>
          <a:prstGeom prst="rect">
            <a:avLst/>
          </a:prstGeom>
        </p:spPr>
      </p:pic>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981" y="4836738"/>
            <a:ext cx="3172268" cy="2021262"/>
          </a:xfrm>
          <a:prstGeom prst="rect">
            <a:avLst/>
          </a:prstGeom>
        </p:spPr>
      </p:pic>
      <p:sp>
        <p:nvSpPr>
          <p:cNvPr id="14" name="Flowchart: Predefined Process 13"/>
          <p:cNvSpPr/>
          <p:nvPr/>
        </p:nvSpPr>
        <p:spPr>
          <a:xfrm>
            <a:off x="460375" y="7937"/>
            <a:ext cx="3092294" cy="1364105"/>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TÍCH CỰC 3 </a:t>
            </a:r>
          </a:p>
        </p:txBody>
      </p:sp>
    </p:spTree>
    <p:extLst>
      <p:ext uri="{BB962C8B-B14F-4D97-AF65-F5344CB8AC3E}">
        <p14:creationId xmlns:p14="http://schemas.microsoft.com/office/powerpoint/2010/main" val="11028480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117" y="0"/>
            <a:ext cx="4686954" cy="2636214"/>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56" y="2588722"/>
            <a:ext cx="4256950" cy="2860401"/>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3273" y="2686208"/>
            <a:ext cx="3892552" cy="2665428"/>
          </a:xfrm>
          <a:prstGeom prst="rect">
            <a:avLst/>
          </a:prstGeom>
        </p:spPr>
      </p:pic>
      <p:sp>
        <p:nvSpPr>
          <p:cNvPr id="10" name="Left-Right-Up Arrow 9"/>
          <p:cNvSpPr/>
          <p:nvPr/>
        </p:nvSpPr>
        <p:spPr>
          <a:xfrm>
            <a:off x="4518107" y="2686208"/>
            <a:ext cx="3325166" cy="2242008"/>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ounded Rectangle 10"/>
          <p:cNvSpPr/>
          <p:nvPr/>
        </p:nvSpPr>
        <p:spPr>
          <a:xfrm>
            <a:off x="3896051" y="5501391"/>
            <a:ext cx="4542020" cy="11092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Thị trường thế giới được mở rộng</a:t>
            </a:r>
          </a:p>
        </p:txBody>
      </p:sp>
      <p:sp>
        <p:nvSpPr>
          <p:cNvPr id="12" name="Flowchart: Predefined Process 11"/>
          <p:cNvSpPr/>
          <p:nvPr/>
        </p:nvSpPr>
        <p:spPr>
          <a:xfrm>
            <a:off x="374753" y="0"/>
            <a:ext cx="3028013" cy="1364105"/>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TÍCH CỰC 4 </a:t>
            </a:r>
          </a:p>
        </p:txBody>
      </p:sp>
    </p:spTree>
    <p:extLst>
      <p:ext uri="{BB962C8B-B14F-4D97-AF65-F5344CB8AC3E}">
        <p14:creationId xmlns:p14="http://schemas.microsoft.com/office/powerpoint/2010/main" val="17109037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1821" y="4694831"/>
            <a:ext cx="10317707" cy="195163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800">
                <a:solidFill>
                  <a:srgbClr val="0D0D0D"/>
                </a:solidFill>
                <a:latin typeface="+mj-lt"/>
                <a:ea typeface="Times New Roman"/>
              </a:rPr>
              <a:t>Vào</a:t>
            </a:r>
            <a:r>
              <a:rPr lang="en-US" sz="2800">
                <a:solidFill>
                  <a:srgbClr val="0D0D0D"/>
                </a:solidFill>
                <a:latin typeface="+mj-lt"/>
                <a:ea typeface="Times New Roman"/>
              </a:rPr>
              <a:t> </a:t>
            </a:r>
            <a:r>
              <a:rPr lang="en-US" sz="2800">
                <a:solidFill>
                  <a:srgbClr val="0D0D0D"/>
                </a:solidFill>
                <a:latin typeface="Times New Roman" pitchFamily="18" charset="0"/>
                <a:ea typeface="Times New Roman"/>
                <a:cs typeface="Times New Roman" pitchFamily="18" charset="0"/>
              </a:rPr>
              <a:t>20/9/</a:t>
            </a:r>
            <a:r>
              <a:rPr lang="vi-VN" sz="2800">
                <a:solidFill>
                  <a:srgbClr val="0D0D0D"/>
                </a:solidFill>
                <a:latin typeface="Times New Roman" pitchFamily="18" charset="0"/>
                <a:ea typeface="Times New Roman"/>
                <a:cs typeface="Times New Roman" pitchFamily="18" charset="0"/>
              </a:rPr>
              <a:t>1519,</a:t>
            </a:r>
            <a:r>
              <a:rPr lang="vi-VN" sz="2800">
                <a:latin typeface="Times New Roman" pitchFamily="18" charset="0"/>
                <a:ea typeface="Times New Roman"/>
                <a:cs typeface="Times New Roman" pitchFamily="18" charset="0"/>
              </a:rPr>
              <a:t> </a:t>
            </a:r>
            <a:r>
              <a:rPr lang="vi-VN" sz="2800">
                <a:solidFill>
                  <a:schemeClr val="tx1"/>
                </a:solidFill>
                <a:latin typeface="Times New Roman" pitchFamily="18" charset="0"/>
                <a:ea typeface="Times New Roman"/>
                <a:cs typeface="Times New Roman" pitchFamily="18" charset="0"/>
              </a:rPr>
              <a:t>hạm đội của </a:t>
            </a:r>
            <a:r>
              <a:rPr lang="vi-VN" sz="2800">
                <a:solidFill>
                  <a:srgbClr val="0D0D0D"/>
                </a:solidFill>
                <a:latin typeface="+mj-lt"/>
                <a:ea typeface="Times New Roman"/>
              </a:rPr>
              <a:t>Ma-gien-lăng khởi hành từ Tây Ban Nha gồm 5 tàu với 270 thủy thủ mang theo nhu yếu phẩm dùng trong 2 năm.</a:t>
            </a:r>
            <a:endParaRPr lang="vi-VN" sz="2800">
              <a:latin typeface="Times New Roman" pitchFamily="18" charset="0"/>
              <a:ea typeface="Times New Roman"/>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841" y="0"/>
            <a:ext cx="6887014" cy="4394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31655" cy="4394580"/>
          </a:xfrm>
          <a:prstGeom prst="rect">
            <a:avLst/>
          </a:prstGeom>
        </p:spPr>
      </p:pic>
    </p:spTree>
    <p:extLst>
      <p:ext uri="{BB962C8B-B14F-4D97-AF65-F5344CB8AC3E}">
        <p14:creationId xmlns:p14="http://schemas.microsoft.com/office/powerpoint/2010/main" val="23652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n 5"/>
          <p:cNvSpPr/>
          <p:nvPr/>
        </p:nvSpPr>
        <p:spPr>
          <a:xfrm>
            <a:off x="3267856" y="1034321"/>
            <a:ext cx="5186595" cy="4302177"/>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Hàng hải quốc tế phát triển</a:t>
            </a: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4" y="1296291"/>
            <a:ext cx="4715533" cy="2914773"/>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 y="4211064"/>
            <a:ext cx="4829107" cy="2646936"/>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806" y="-140533"/>
            <a:ext cx="4262381" cy="2349708"/>
          </a:xfrm>
          <a:prstGeom prst="rect">
            <a:avLst/>
          </a:prstGeom>
        </p:spPr>
      </p:pic>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891" y="4211064"/>
            <a:ext cx="4593090" cy="2686425"/>
          </a:xfrm>
          <a:prstGeom prst="rect">
            <a:avLst/>
          </a:prstGeom>
        </p:spPr>
      </p:pic>
      <p:sp>
        <p:nvSpPr>
          <p:cNvPr id="12" name="Flowchart: Predefined Process 11"/>
          <p:cNvSpPr/>
          <p:nvPr/>
        </p:nvSpPr>
        <p:spPr>
          <a:xfrm>
            <a:off x="389744" y="164892"/>
            <a:ext cx="3160690" cy="869429"/>
          </a:xfrm>
          <a:prstGeom prst="flowChartPredefined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TÍCH CỰC 5 </a:t>
            </a:r>
          </a:p>
        </p:txBody>
      </p:sp>
      <p:pic>
        <p:nvPicPr>
          <p:cNvPr id="13" name="Picture 12"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5556" y="1629744"/>
            <a:ext cx="4856444" cy="2886478"/>
          </a:xfrm>
          <a:prstGeom prst="rect">
            <a:avLst/>
          </a:prstGeom>
        </p:spPr>
      </p:pic>
    </p:spTree>
    <p:extLst>
      <p:ext uri="{BB962C8B-B14F-4D97-AF65-F5344CB8AC3E}">
        <p14:creationId xmlns:p14="http://schemas.microsoft.com/office/powerpoint/2010/main" val="846281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76078" y="996287"/>
            <a:ext cx="1633321" cy="50087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b="1">
                <a:solidFill>
                  <a:srgbClr val="FFFF00"/>
                </a:solidFill>
                <a:latin typeface="+mj-lt"/>
              </a:rPr>
              <a:t>BẠN CÓ BIẾT?</a:t>
            </a:r>
          </a:p>
        </p:txBody>
      </p:sp>
      <p:sp>
        <p:nvSpPr>
          <p:cNvPr id="10" name="Rectangle 9"/>
          <p:cNvSpPr/>
          <p:nvPr/>
        </p:nvSpPr>
        <p:spPr>
          <a:xfrm>
            <a:off x="2209399" y="876704"/>
            <a:ext cx="3903261" cy="8632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mj-lt"/>
              </a:rPr>
              <a:t>Khoai tây, ớt, cà chua  có nguồn gốc từ châu Mỹ</a:t>
            </a:r>
          </a:p>
        </p:txBody>
      </p:sp>
      <p:sp>
        <p:nvSpPr>
          <p:cNvPr id="11" name="Rectangle 10"/>
          <p:cNvSpPr/>
          <p:nvPr/>
        </p:nvSpPr>
        <p:spPr>
          <a:xfrm>
            <a:off x="2209399" y="2868266"/>
            <a:ext cx="2251881" cy="106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mj-lt"/>
              </a:rPr>
              <a:t>Cà phê là của châu Phi</a:t>
            </a:r>
          </a:p>
        </p:txBody>
      </p:sp>
      <p:sp>
        <p:nvSpPr>
          <p:cNvPr id="12" name="Rectangle 11"/>
          <p:cNvSpPr/>
          <p:nvPr/>
        </p:nvSpPr>
        <p:spPr>
          <a:xfrm rot="21119687">
            <a:off x="2598130" y="4799241"/>
            <a:ext cx="3125796" cy="10689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mj-lt"/>
              </a:rPr>
              <a:t>Cam, chuối, hồ tiêu là của Châu Á</a:t>
            </a:r>
          </a:p>
        </p:txBody>
      </p:sp>
      <p:pic>
        <p:nvPicPr>
          <p:cNvPr id="16" name="Picture 1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379" y="-180873"/>
            <a:ext cx="1780207" cy="1451379"/>
          </a:xfrm>
          <a:prstGeom prst="rect">
            <a:avLst/>
          </a:prstGeom>
        </p:spPr>
      </p:pic>
      <p:pic>
        <p:nvPicPr>
          <p:cNvPr id="18" name="Picture 17"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480" y="253637"/>
            <a:ext cx="1908807" cy="1485299"/>
          </a:xfrm>
          <a:prstGeom prst="rect">
            <a:avLst/>
          </a:prstGeom>
        </p:spPr>
      </p:pic>
      <p:pic>
        <p:nvPicPr>
          <p:cNvPr id="19" name="Picture 1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6160" y="1308313"/>
            <a:ext cx="1327426" cy="1379096"/>
          </a:xfrm>
          <a:prstGeom prst="rect">
            <a:avLst/>
          </a:prstGeom>
        </p:spPr>
      </p:pic>
      <p:pic>
        <p:nvPicPr>
          <p:cNvPr id="20" name="Picture 1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303" y="5333723"/>
            <a:ext cx="1731283" cy="1448838"/>
          </a:xfrm>
          <a:prstGeom prst="rect">
            <a:avLst/>
          </a:prstGeom>
        </p:spPr>
      </p:pic>
      <p:pic>
        <p:nvPicPr>
          <p:cNvPr id="21" name="Picture 2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2660" y="3400529"/>
            <a:ext cx="2248214" cy="1686160"/>
          </a:xfrm>
          <a:prstGeom prst="rect">
            <a:avLst/>
          </a:prstGeom>
        </p:spPr>
      </p:pic>
      <p:pic>
        <p:nvPicPr>
          <p:cNvPr id="22" name="Picture 2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4966" y="3487053"/>
            <a:ext cx="1828555" cy="1186267"/>
          </a:xfrm>
          <a:prstGeom prst="rect">
            <a:avLst/>
          </a:prstGeom>
        </p:spPr>
      </p:pic>
      <p:pic>
        <p:nvPicPr>
          <p:cNvPr id="23" name="Picture 2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4688" y="2471126"/>
            <a:ext cx="1803731" cy="1486211"/>
          </a:xfrm>
          <a:prstGeom prst="rect">
            <a:avLst/>
          </a:prstGeom>
        </p:spPr>
      </p:pic>
    </p:spTree>
    <p:extLst>
      <p:ext uri="{BB962C8B-B14F-4D97-AF65-F5344CB8AC3E}">
        <p14:creationId xmlns:p14="http://schemas.microsoft.com/office/powerpoint/2010/main" val="289528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defined Process 1"/>
          <p:cNvSpPr/>
          <p:nvPr/>
        </p:nvSpPr>
        <p:spPr>
          <a:xfrm>
            <a:off x="222515" y="0"/>
            <a:ext cx="3117954" cy="1364105"/>
          </a:xfrm>
          <a:prstGeom prst="flowChartPredefined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TIÊU CỰC </a:t>
            </a:r>
          </a:p>
        </p:txBody>
      </p:sp>
      <p:pic>
        <p:nvPicPr>
          <p:cNvPr id="3"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9739" y="6792"/>
            <a:ext cx="4267200" cy="327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9739" y="3282846"/>
            <a:ext cx="4295775" cy="349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469" y="21782"/>
            <a:ext cx="4439270" cy="2524478"/>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13416"/>
            <a:ext cx="3732551" cy="3162925"/>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9660" y="3460787"/>
            <a:ext cx="4191585" cy="3315163"/>
          </a:xfrm>
          <a:prstGeom prst="rect">
            <a:avLst/>
          </a:prstGeom>
        </p:spPr>
      </p:pic>
      <p:sp>
        <p:nvSpPr>
          <p:cNvPr id="8" name="Rectangle 7"/>
          <p:cNvSpPr/>
          <p:nvPr/>
        </p:nvSpPr>
        <p:spPr>
          <a:xfrm>
            <a:off x="3732552" y="2546260"/>
            <a:ext cx="4047188" cy="9145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rPr>
              <a:t>Từ châu Phi đưa sang châu Âu, châu Mỹ</a:t>
            </a:r>
          </a:p>
        </p:txBody>
      </p:sp>
    </p:spTree>
    <p:extLst>
      <p:ext uri="{BB962C8B-B14F-4D97-AF65-F5344CB8AC3E}">
        <p14:creationId xmlns:p14="http://schemas.microsoft.com/office/powerpoint/2010/main" val="24432292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133" y="4092315"/>
            <a:ext cx="4646952" cy="2602191"/>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762" y="1364105"/>
            <a:ext cx="4258270" cy="250593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198" y="4092315"/>
            <a:ext cx="4239217" cy="2638132"/>
          </a:xfrm>
          <a:prstGeom prst="rect">
            <a:avLst/>
          </a:prstGeom>
        </p:spPr>
      </p:pic>
      <p:sp>
        <p:nvSpPr>
          <p:cNvPr id="6" name="Flowchart: Predefined Process 5"/>
          <p:cNvSpPr/>
          <p:nvPr/>
        </p:nvSpPr>
        <p:spPr>
          <a:xfrm>
            <a:off x="344774" y="0"/>
            <a:ext cx="3117954" cy="1364105"/>
          </a:xfrm>
          <a:prstGeom prst="flowChartPredefined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latin typeface="+mj-lt"/>
              </a:rPr>
              <a:t>TIÊU CỰC </a:t>
            </a:r>
          </a:p>
        </p:txBody>
      </p:sp>
      <p:sp>
        <p:nvSpPr>
          <p:cNvPr id="7" name="Rounded Rectangle 6"/>
          <p:cNvSpPr/>
          <p:nvPr/>
        </p:nvSpPr>
        <p:spPr>
          <a:xfrm>
            <a:off x="3972393" y="224851"/>
            <a:ext cx="6850505" cy="113925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CÁC NƯỚC TƯ BẢN PHƯƠNG TÂY XÂM CHIẾM THUỘC ĐỊA</a:t>
            </a:r>
          </a:p>
        </p:txBody>
      </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1133" y="1364104"/>
            <a:ext cx="4646952" cy="2452795"/>
          </a:xfrm>
          <a:prstGeom prst="rect">
            <a:avLst/>
          </a:prstGeom>
        </p:spPr>
      </p:pic>
    </p:spTree>
    <p:extLst>
      <p:ext uri="{BB962C8B-B14F-4D97-AF65-F5344CB8AC3E}">
        <p14:creationId xmlns:p14="http://schemas.microsoft.com/office/powerpoint/2010/main" val="10295366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28048" y="0"/>
            <a:ext cx="2988859" cy="665921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3600">
                <a:solidFill>
                  <a:srgbClr val="0D0D0D"/>
                </a:solidFill>
                <a:latin typeface="+mj-lt"/>
                <a:ea typeface="Times New Roman"/>
              </a:rPr>
              <a:t> Đoàn đi về phía tây qua Đại Tây Dương tiến về phía Nam Mỹ và vượt qua Thái Bình Dương</a:t>
            </a:r>
            <a:endParaRPr lang="vi-VN" sz="3600">
              <a:latin typeface="+mj-lt"/>
              <a:ea typeface="Times New Roman"/>
              <a:cs typeface="Times New Roman" pitchFamily="18" charset="0"/>
            </a:endParaRPr>
          </a:p>
        </p:txBody>
      </p:sp>
      <p:pic>
        <p:nvPicPr>
          <p:cNvPr id="21" name="Picture 20"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725" y="0"/>
            <a:ext cx="8290975" cy="6659214"/>
          </a:xfrm>
          <a:prstGeom prst="rect">
            <a:avLst/>
          </a:prstGeom>
        </p:spPr>
      </p:pic>
    </p:spTree>
    <p:extLst>
      <p:ext uri="{BB962C8B-B14F-4D97-AF65-F5344CB8AC3E}">
        <p14:creationId xmlns:p14="http://schemas.microsoft.com/office/powerpoint/2010/main" val="1220617036"/>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968991" y="0"/>
            <a:ext cx="3111689" cy="665921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3000">
                <a:solidFill>
                  <a:srgbClr val="0D0D0D"/>
                </a:solidFill>
                <a:latin typeface="+mj-lt"/>
                <a:ea typeface="Times New Roman"/>
              </a:rPr>
              <a:t> </a:t>
            </a:r>
            <a:r>
              <a:rPr lang="vi-VN" sz="3000">
                <a:solidFill>
                  <a:srgbClr val="0D0D0D"/>
                </a:solidFill>
                <a:ea typeface="Times New Roman"/>
              </a:rPr>
              <a:t>Do hiểu biết chưa đầy đủ, Ma-gien-lăng dự kiến hành trình từ nam Mỹ đến châu Á chỉ mất khoảng 3 đến 4 ngày. Nhưng thực tế chuyến vượt Thái Bình Dương mất 99 ngày.</a:t>
            </a:r>
            <a:endParaRPr lang="vi-VN" sz="3000">
              <a:latin typeface="Times New Roman" pitchFamily="18" charset="0"/>
              <a:ea typeface="Times New Roman"/>
              <a:cs typeface="Times New Roman" pitchFamily="18" charset="0"/>
            </a:endParaRPr>
          </a:p>
        </p:txBody>
      </p:sp>
      <p:pic>
        <p:nvPicPr>
          <p:cNvPr id="21" name="Picture 20"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680" y="0"/>
            <a:ext cx="8236384" cy="6659214"/>
          </a:xfrm>
          <a:prstGeom prst="rect">
            <a:avLst/>
          </a:prstGeom>
        </p:spPr>
      </p:pic>
      <p:cxnSp>
        <p:nvCxnSpPr>
          <p:cNvPr id="3" name="Curved Connector 2"/>
          <p:cNvCxnSpPr/>
          <p:nvPr/>
        </p:nvCxnSpPr>
        <p:spPr>
          <a:xfrm rot="10800000" flipV="1">
            <a:off x="10691446" y="2222694"/>
            <a:ext cx="1407254" cy="773723"/>
          </a:xfrm>
          <a:prstGeom prst="curvedConnector3">
            <a:avLst>
              <a:gd name="adj1" fmla="val 50000"/>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917609"/>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2639" y="4544705"/>
            <a:ext cx="10263116" cy="210175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800">
                <a:solidFill>
                  <a:srgbClr val="0D0D0D"/>
                </a:solidFill>
                <a:latin typeface="+mj-lt"/>
                <a:ea typeface="Times New Roman"/>
              </a:rPr>
              <a:t> </a:t>
            </a:r>
            <a:r>
              <a:rPr lang="vi-VN" sz="2800" b="1">
                <a:solidFill>
                  <a:schemeClr val="bg1"/>
                </a:solidFill>
                <a:latin typeface="+mj-lt"/>
                <a:ea typeface="Times New Roman"/>
              </a:rPr>
              <a:t>Cuộc hành trình dài đã làm cạn kiệt lương thực và nước uống. Nhiều người đã phải dùng đế giày, thắt lưng da để nhai và uống nước tiểu của họ để cầm cự.</a:t>
            </a:r>
            <a:endParaRPr lang="vi-VN" sz="2800" b="1">
              <a:solidFill>
                <a:schemeClr val="bg1"/>
              </a:solidFill>
              <a:latin typeface="Times New Roman" pitchFamily="18" charset="0"/>
              <a:ea typeface="Times New Roman"/>
              <a:cs typeface="Times New Roman" pitchFamily="18"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52" y="181390"/>
            <a:ext cx="10736174" cy="4363314"/>
          </a:xfrm>
          <a:prstGeom prst="rect">
            <a:avLst/>
          </a:prstGeom>
        </p:spPr>
      </p:pic>
    </p:spTree>
    <p:extLst>
      <p:ext uri="{BB962C8B-B14F-4D97-AF65-F5344CB8AC3E}">
        <p14:creationId xmlns:p14="http://schemas.microsoft.com/office/powerpoint/2010/main" val="102622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8" y="-3"/>
            <a:ext cx="7188592" cy="6858001"/>
          </a:xfrm>
          <a:prstGeom prst="rect">
            <a:avLst/>
          </a:prstGeom>
        </p:spPr>
      </p:pic>
      <p:sp>
        <p:nvSpPr>
          <p:cNvPr id="5" name="Rounded Rectangular Callout 4"/>
          <p:cNvSpPr/>
          <p:nvPr/>
        </p:nvSpPr>
        <p:spPr>
          <a:xfrm>
            <a:off x="7099775" y="147707"/>
            <a:ext cx="4200571" cy="6562579"/>
          </a:xfrm>
          <a:prstGeom prst="wedgeRoundRectCallout">
            <a:avLst>
              <a:gd name="adj1" fmla="val -52105"/>
              <a:gd name="adj2" fmla="val 24324"/>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D0D0D"/>
                </a:solidFill>
                <a:latin typeface="+mj-lt"/>
                <a:ea typeface="Times New Roman"/>
              </a:rPr>
              <a:t>Vào ngày 6/3/1521, sau 99 ngày lêng đênh trên Thái Bình Dương, hạm đội của Ma-gien-lăng đã thả neo xuống đảo Guam trong tình trạng kiệt quệ. May mắn là người bản địa không đuổi họ đi mà còn giúp họ lương thực, Vì vậy họ nhanh chóng hồi phục và có thêm đồ dự trữ để tiếp tục cuộc hành trình</a:t>
            </a:r>
            <a:endParaRPr lang="vi-VN" sz="2800">
              <a:latin typeface="+mj-lt"/>
            </a:endParaRPr>
          </a:p>
        </p:txBody>
      </p:sp>
    </p:spTree>
    <p:extLst>
      <p:ext uri="{BB962C8B-B14F-4D97-AF65-F5344CB8AC3E}">
        <p14:creationId xmlns:p14="http://schemas.microsoft.com/office/powerpoint/2010/main" val="21863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4285397"/>
            <a:ext cx="10590664" cy="236106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2800">
                <a:solidFill>
                  <a:srgbClr val="0D0D0D"/>
                </a:solidFill>
                <a:latin typeface="+mj-lt"/>
                <a:ea typeface="Times New Roman"/>
              </a:rPr>
              <a:t>Vào ngày 27/4/1521, trong một trận chiến với người Philippin, Magienlan đã bị trúng một mũi tên tẩm độc vào chân và chết tại đây </a:t>
            </a:r>
            <a:endParaRPr lang="vi-VN" sz="2800">
              <a:latin typeface="Times New Roman" pitchFamily="18" charset="0"/>
              <a:ea typeface="Times New Roman"/>
              <a:cs typeface="Times New Roman" pitchFamily="18"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97" y="258171"/>
            <a:ext cx="4722126" cy="3905866"/>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001" y="303150"/>
            <a:ext cx="6168243" cy="3860887"/>
          </a:xfrm>
          <a:prstGeom prst="rect">
            <a:avLst/>
          </a:prstGeom>
        </p:spPr>
      </p:pic>
    </p:spTree>
    <p:extLst>
      <p:ext uri="{BB962C8B-B14F-4D97-AF65-F5344CB8AC3E}">
        <p14:creationId xmlns:p14="http://schemas.microsoft.com/office/powerpoint/2010/main" val="92099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8824" y="4628271"/>
            <a:ext cx="10872717" cy="189021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itchFamily="18" charset="0"/>
                <a:cs typeface="Times New Roman" pitchFamily="18" charset="0"/>
              </a:rPr>
              <a:t>Sau cái chết của </a:t>
            </a:r>
            <a:r>
              <a:rPr lang="en-US" sz="2800">
                <a:solidFill>
                  <a:schemeClr val="tx1"/>
                </a:solidFill>
                <a:latin typeface="Times New Roman" pitchFamily="18" charset="0"/>
                <a:cs typeface="Times New Roman" pitchFamily="18" charset="0"/>
              </a:rPr>
              <a:t>Ma – Gien – Lăng</a:t>
            </a:r>
            <a:r>
              <a:rPr lang="vi-VN" sz="2800">
                <a:solidFill>
                  <a:schemeClr val="tx1"/>
                </a:solidFill>
                <a:latin typeface="Times New Roman" pitchFamily="18" charset="0"/>
                <a:cs typeface="Times New Roman" pitchFamily="18" charset="0"/>
              </a:rPr>
              <a:t>, </a:t>
            </a:r>
            <a:r>
              <a:rPr lang="en-US" sz="2800">
                <a:solidFill>
                  <a:schemeClr val="tx1"/>
                </a:solidFill>
                <a:latin typeface="Times New Roman" pitchFamily="18" charset="0"/>
                <a:cs typeface="Times New Roman" pitchFamily="18" charset="0"/>
              </a:rPr>
              <a:t>18 </a:t>
            </a:r>
            <a:r>
              <a:rPr lang="vi-VN" sz="2800">
                <a:solidFill>
                  <a:schemeClr val="tx1"/>
                </a:solidFill>
                <a:latin typeface="Times New Roman" pitchFamily="18" charset="0"/>
                <a:cs typeface="Times New Roman" pitchFamily="18" charset="0"/>
              </a:rPr>
              <a:t> người</a:t>
            </a:r>
            <a:r>
              <a:rPr lang="en-US" sz="2800">
                <a:solidFill>
                  <a:schemeClr val="tx1"/>
                </a:solidFill>
                <a:latin typeface="Times New Roman" pitchFamily="18" charset="0"/>
                <a:cs typeface="Times New Roman" pitchFamily="18" charset="0"/>
              </a:rPr>
              <a:t> </a:t>
            </a:r>
            <a:r>
              <a:rPr lang="vi-VN" sz="2800">
                <a:solidFill>
                  <a:schemeClr val="tx1"/>
                </a:solidFill>
                <a:latin typeface="Times New Roman" pitchFamily="18" charset="0"/>
                <a:cs typeface="Times New Roman" pitchFamily="18" charset="0"/>
              </a:rPr>
              <a:t>sống sót còn lại, trên hai con tàu, căng buồm</a:t>
            </a:r>
            <a:r>
              <a:rPr lang="en-US" sz="2800">
                <a:solidFill>
                  <a:schemeClr val="tx1"/>
                </a:solidFill>
                <a:latin typeface="Times New Roman" pitchFamily="18" charset="0"/>
                <a:cs typeface="Times New Roman" pitchFamily="18" charset="0"/>
              </a:rPr>
              <a:t> </a:t>
            </a:r>
            <a:r>
              <a:rPr lang="vi-VN" sz="2800">
                <a:solidFill>
                  <a:schemeClr val="tx1"/>
                </a:solidFill>
                <a:latin typeface="Times New Roman" pitchFamily="18" charset="0"/>
                <a:cs typeface="Times New Roman" pitchFamily="18" charset="0"/>
              </a:rPr>
              <a:t>tới Maluku ( In đô nê xi a) và chất đầy hương liệu thu được ở đây. </a:t>
            </a:r>
            <a:endParaRPr lang="en-US" sz="2800" dirty="0">
              <a:solidFill>
                <a:schemeClr val="tx1"/>
              </a:solidFill>
              <a:latin typeface="Times New Roman" pitchFamily="18" charset="0"/>
              <a:cs typeface="Times New Roman" pitchFamily="18" charset="0"/>
            </a:endParaRP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626" y="108715"/>
            <a:ext cx="6869373" cy="4519556"/>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55" y="108715"/>
            <a:ext cx="5045942" cy="4519556"/>
          </a:xfrm>
          <a:prstGeom prst="rect">
            <a:avLst/>
          </a:prstGeom>
        </p:spPr>
      </p:pic>
    </p:spTree>
    <p:extLst>
      <p:ext uri="{BB962C8B-B14F-4D97-AF65-F5344CB8AC3E}">
        <p14:creationId xmlns:p14="http://schemas.microsoft.com/office/powerpoint/2010/main" val="3301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1026</Words>
  <Application>Microsoft Office PowerPoint</Application>
  <PresentationFormat>Widescreen</PresentationFormat>
  <Paragraphs>62</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 ITS</dc:creator>
  <cp:lastModifiedBy>Hương Nguyễn</cp:lastModifiedBy>
  <cp:revision>60</cp:revision>
  <cp:lastPrinted>2023-09-30T01:34:27Z</cp:lastPrinted>
  <dcterms:created xsi:type="dcterms:W3CDTF">2023-09-25T05:27:29Z</dcterms:created>
  <dcterms:modified xsi:type="dcterms:W3CDTF">2024-09-11T09:02:01Z</dcterms:modified>
</cp:coreProperties>
</file>