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1" r:id="rId4"/>
    <p:sldId id="292" r:id="rId5"/>
    <p:sldId id="293" r:id="rId6"/>
    <p:sldId id="269" r:id="rId7"/>
    <p:sldId id="294" r:id="rId8"/>
    <p:sldId id="297" r:id="rId9"/>
    <p:sldId id="298" r:id="rId10"/>
    <p:sldId id="299" r:id="rId11"/>
    <p:sldId id="263" r:id="rId12"/>
    <p:sldId id="300" r:id="rId13"/>
    <p:sldId id="295" r:id="rId14"/>
    <p:sldId id="301" r:id="rId15"/>
    <p:sldId id="302" r:id="rId16"/>
    <p:sldId id="271" r:id="rId17"/>
    <p:sldId id="303" r:id="rId18"/>
    <p:sldId id="289" r:id="rId19"/>
    <p:sldId id="273"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TIÊU </a:t>
            </a:r>
            <a:r>
              <a:rPr lang="en-US" sz="24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5749" y="228587"/>
            <a:ext cx="7039452" cy="6162881"/>
          </a:xfrm>
          <a:prstGeom prst="rect">
            <a:avLst/>
          </a:prstGeom>
        </p:spPr>
      </p:pic>
      <p:sp>
        <p:nvSpPr>
          <p:cNvPr id="5" name="Rectangle 4"/>
          <p:cNvSpPr/>
          <p:nvPr/>
        </p:nvSpPr>
        <p:spPr>
          <a:xfrm>
            <a:off x="7408505" y="317441"/>
            <a:ext cx="4590662" cy="3108543"/>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bên cạnh và cho biết</a:t>
            </a:r>
          </a:p>
          <a:p>
            <a:r>
              <a:rPr lang="vi-VN" sz="2800" b="1" smtClean="0">
                <a:latin typeface="Times New Roman" panose="02020603050405020304" pitchFamily="18" charset="0"/>
                <a:cs typeface="Times New Roman" panose="02020603050405020304" pitchFamily="18" charset="0"/>
              </a:rPr>
              <a:t>1</a:t>
            </a:r>
            <a:r>
              <a:rPr lang="vi-VN" sz="2800" b="1">
                <a:latin typeface="Times New Roman" panose="02020603050405020304" pitchFamily="18" charset="0"/>
                <a:cs typeface="Times New Roman" panose="02020603050405020304" pitchFamily="18" charset="0"/>
              </a:rPr>
              <a:t>. Vì sao phải sử dụng tỉ lệ khi lập bản vẽ kĩ thuật?</a:t>
            </a:r>
          </a:p>
          <a:p>
            <a:r>
              <a:rPr lang="vi-VN" sz="2800" b="1">
                <a:latin typeface="Times New Roman" panose="02020603050405020304" pitchFamily="18" charset="0"/>
                <a:cs typeface="Times New Roman" panose="02020603050405020304" pitchFamily="18" charset="0"/>
              </a:rPr>
              <a:t>2. So sánh kích thước của bản vẽ và kích thước vật thể nếu bản vẽ sử dụng tỉ lệ 2:1.</a:t>
            </a:r>
          </a:p>
        </p:txBody>
      </p:sp>
      <p:sp>
        <p:nvSpPr>
          <p:cNvPr id="6" name="Rectangle 5"/>
          <p:cNvSpPr/>
          <p:nvPr/>
        </p:nvSpPr>
        <p:spPr>
          <a:xfrm>
            <a:off x="7408505" y="3425984"/>
            <a:ext cx="4590662" cy="341632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r>
              <a:rPr lang="vi-VN" sz="2400">
                <a:solidFill>
                  <a:srgbClr val="FF0000"/>
                </a:solidFill>
                <a:latin typeface="Times New Roman" panose="02020603050405020304" pitchFamily="18" charset="0"/>
                <a:cs typeface="Times New Roman" panose="02020603050405020304" pitchFamily="18" charset="0"/>
              </a:rPr>
              <a:t>2. Tỉ lệ phóng to 2:1.</a:t>
            </a:r>
          </a:p>
          <a:p>
            <a:r>
              <a:rPr lang="vi-VN" sz="2400">
                <a:solidFill>
                  <a:srgbClr val="FF0000"/>
                </a:solidFill>
                <a:latin typeface="Times New Roman" panose="02020603050405020304" pitchFamily="18" charset="0"/>
                <a:cs typeface="Times New Roman" panose="02020603050405020304" pitchFamily="18" charset="0"/>
              </a:rPr>
              <a:t>Kích thước bản vẽ gấp 2 lần kích thước của vật thể.</a:t>
            </a:r>
          </a:p>
        </p:txBody>
      </p:sp>
    </p:spTree>
    <p:extLst>
      <p:ext uri="{BB962C8B-B14F-4D97-AF65-F5344CB8AC3E}">
        <p14:creationId xmlns:p14="http://schemas.microsoft.com/office/powerpoint/2010/main" val="20990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69" y="965921"/>
            <a:ext cx="11523307"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 Tỉ lệ</a:t>
            </a:r>
          </a:p>
          <a:p>
            <a:r>
              <a:rPr lang="en-US" sz="2800">
                <a:latin typeface="Times New Roman" panose="02020603050405020304" pitchFamily="18" charset="0"/>
                <a:cs typeface="Times New Roman" panose="02020603050405020304" pitchFamily="18" charset="0"/>
              </a:rPr>
              <a:t>- Tỉ lệ là tỉ số giữa kích thước đo được trên hình biểu diễn với kích thước tương ứng đo trên vật thể</a:t>
            </a:r>
          </a:p>
          <a:p>
            <a:r>
              <a:rPr lang="en-US" sz="2800">
                <a:latin typeface="Times New Roman" panose="02020603050405020304" pitchFamily="18" charset="0"/>
                <a:cs typeface="Times New Roman" panose="02020603050405020304" pitchFamily="18" charset="0"/>
              </a:rPr>
              <a:t>- Gồm các tỉ lệ</a:t>
            </a:r>
          </a:p>
          <a:p>
            <a:r>
              <a:rPr lang="en-US" sz="2800">
                <a:latin typeface="Times New Roman" panose="02020603050405020304" pitchFamily="18" charset="0"/>
                <a:cs typeface="Times New Roman" panose="02020603050405020304" pitchFamily="18" charset="0"/>
              </a:rPr>
              <a:t>+ Tỉ lệ thu nhỏ</a:t>
            </a:r>
          </a:p>
          <a:p>
            <a:r>
              <a:rPr lang="en-US" sz="2800">
                <a:latin typeface="Times New Roman" panose="02020603050405020304" pitchFamily="18" charset="0"/>
                <a:cs typeface="Times New Roman" panose="02020603050405020304" pitchFamily="18" charset="0"/>
              </a:rPr>
              <a:t>+ Tỉ lệ nguyên hình</a:t>
            </a:r>
          </a:p>
          <a:p>
            <a:r>
              <a:rPr lang="en-US" sz="2800">
                <a:latin typeface="Times New Roman" panose="02020603050405020304" pitchFamily="18" charset="0"/>
                <a:cs typeface="Times New Roman" panose="02020603050405020304" pitchFamily="18" charset="0"/>
              </a:rPr>
              <a:t>+ Tỉ lệ phóng to.</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39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5339" y="138373"/>
            <a:ext cx="7029820" cy="6383725"/>
          </a:xfrm>
          <a:prstGeom prst="rect">
            <a:avLst/>
          </a:prstGeom>
        </p:spPr>
      </p:pic>
      <p:sp>
        <p:nvSpPr>
          <p:cNvPr id="5" name="Rectangle 4"/>
          <p:cNvSpPr/>
          <p:nvPr/>
        </p:nvSpPr>
        <p:spPr>
          <a:xfrm>
            <a:off x="7557795" y="354763"/>
            <a:ext cx="4450703" cy="3970318"/>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1.2; hình 1.3; hình 1.4 và cho biết</a:t>
            </a:r>
          </a:p>
          <a:p>
            <a:r>
              <a:rPr lang="vi-VN" sz="2800" b="1" smtClean="0">
                <a:latin typeface="Times New Roman" panose="02020603050405020304" pitchFamily="18" charset="0"/>
                <a:cs typeface="Times New Roman" panose="02020603050405020304" pitchFamily="18" charset="0"/>
              </a:rPr>
              <a:t>1</a:t>
            </a:r>
            <a:r>
              <a:rPr lang="vi-VN" sz="2800" b="1">
                <a:latin typeface="Times New Roman" panose="02020603050405020304" pitchFamily="18" charset="0"/>
                <a:cs typeface="Times New Roman" panose="02020603050405020304" pitchFamily="18" charset="0"/>
              </a:rPr>
              <a:t>. Đường kích thước, đường gióng vẽ bằng loại nét gì?</a:t>
            </a:r>
          </a:p>
          <a:p>
            <a:r>
              <a:rPr lang="vi-VN" sz="2800" b="1">
                <a:latin typeface="Times New Roman" panose="02020603050405020304" pitchFamily="18" charset="0"/>
                <a:cs typeface="Times New Roman" panose="02020603050405020304" pitchFamily="18" charset="0"/>
              </a:rPr>
              <a:t>2. Cho biết phía trước chữ số kích thước đường tròn, cung tròn phải có kí hiệu gì?</a:t>
            </a:r>
          </a:p>
        </p:txBody>
      </p:sp>
    </p:spTree>
    <p:extLst>
      <p:ext uri="{BB962C8B-B14F-4D97-AF65-F5344CB8AC3E}">
        <p14:creationId xmlns:p14="http://schemas.microsoft.com/office/powerpoint/2010/main" val="213230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5339" y="138373"/>
            <a:ext cx="7029820" cy="4097725"/>
          </a:xfrm>
          <a:prstGeom prst="rect">
            <a:avLst/>
          </a:prstGeom>
        </p:spPr>
      </p:pic>
      <p:sp>
        <p:nvSpPr>
          <p:cNvPr id="5" name="Rectangle 4"/>
          <p:cNvSpPr/>
          <p:nvPr/>
        </p:nvSpPr>
        <p:spPr>
          <a:xfrm>
            <a:off x="7557795" y="354763"/>
            <a:ext cx="4450703" cy="3970318"/>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1.2; hình 1.3; hình 1.4 và cho biết</a:t>
            </a:r>
          </a:p>
          <a:p>
            <a:r>
              <a:rPr lang="vi-VN" sz="2800" b="1" smtClean="0">
                <a:latin typeface="Times New Roman" panose="02020603050405020304" pitchFamily="18" charset="0"/>
                <a:cs typeface="Times New Roman" panose="02020603050405020304" pitchFamily="18" charset="0"/>
              </a:rPr>
              <a:t>1</a:t>
            </a:r>
            <a:r>
              <a:rPr lang="vi-VN" sz="2800" b="1">
                <a:latin typeface="Times New Roman" panose="02020603050405020304" pitchFamily="18" charset="0"/>
                <a:cs typeface="Times New Roman" panose="02020603050405020304" pitchFamily="18" charset="0"/>
              </a:rPr>
              <a:t>. Đường kích thước, đường gióng vẽ bằng loại nét gì?</a:t>
            </a:r>
          </a:p>
          <a:p>
            <a:r>
              <a:rPr lang="vi-VN" sz="2800" b="1">
                <a:latin typeface="Times New Roman" panose="02020603050405020304" pitchFamily="18" charset="0"/>
                <a:cs typeface="Times New Roman" panose="02020603050405020304" pitchFamily="18" charset="0"/>
              </a:rPr>
              <a:t>2. Cho biết phía trước chữ số kích thước đường tròn, cung tròn phải có kí hiệu gì?</a:t>
            </a:r>
          </a:p>
        </p:txBody>
      </p:sp>
      <p:sp>
        <p:nvSpPr>
          <p:cNvPr id="2" name="Rectangle 1"/>
          <p:cNvSpPr/>
          <p:nvPr/>
        </p:nvSpPr>
        <p:spPr>
          <a:xfrm>
            <a:off x="425339" y="4325081"/>
            <a:ext cx="9157200" cy="2246769"/>
          </a:xfrm>
          <a:prstGeom prst="rect">
            <a:avLst/>
          </a:prstGeom>
        </p:spPr>
        <p:txBody>
          <a:bodyPr wrap="square">
            <a:spAutoFit/>
          </a:bodyPr>
          <a:lstStyle/>
          <a:p>
            <a:r>
              <a:rPr lang="vi-VN" sz="2800" smtClean="0">
                <a:solidFill>
                  <a:srgbClr val="FF0000"/>
                </a:solidFill>
                <a:latin typeface="Times New Roman" panose="02020603050405020304" pitchFamily="18" charset="0"/>
                <a:cs typeface="Times New Roman" panose="02020603050405020304" pitchFamily="18" charset="0"/>
              </a:rPr>
              <a:t>1</a:t>
            </a:r>
            <a:r>
              <a:rPr lang="vi-VN" sz="2800">
                <a:solidFill>
                  <a:srgbClr val="FF0000"/>
                </a:solidFill>
                <a:latin typeface="Times New Roman" panose="02020603050405020304" pitchFamily="18" charset="0"/>
                <a:cs typeface="Times New Roman" panose="02020603050405020304" pitchFamily="18" charset="0"/>
              </a:rPr>
              <a:t>.</a:t>
            </a:r>
          </a:p>
          <a:p>
            <a:r>
              <a:rPr lang="vi-VN" sz="2800">
                <a:solidFill>
                  <a:srgbClr val="FF0000"/>
                </a:solidFill>
                <a:latin typeface="Times New Roman" panose="02020603050405020304" pitchFamily="18" charset="0"/>
                <a:cs typeface="Times New Roman" panose="02020603050405020304" pitchFamily="18" charset="0"/>
              </a:rPr>
              <a:t>Đường kích thước, đường gióng được vẽ bằng nét liền mảnh.</a:t>
            </a:r>
          </a:p>
          <a:p>
            <a:r>
              <a:rPr lang="vi-VN" sz="2800">
                <a:solidFill>
                  <a:srgbClr val="FF0000"/>
                </a:solidFill>
                <a:latin typeface="Times New Roman" panose="02020603050405020304" pitchFamily="18" charset="0"/>
                <a:cs typeface="Times New Roman" panose="02020603050405020304" pitchFamily="18" charset="0"/>
              </a:rPr>
              <a:t>2. </a:t>
            </a:r>
          </a:p>
          <a:p>
            <a:r>
              <a:rPr lang="vi-VN" sz="2800">
                <a:solidFill>
                  <a:srgbClr val="FF0000"/>
                </a:solidFill>
                <a:latin typeface="Times New Roman" panose="02020603050405020304" pitchFamily="18" charset="0"/>
                <a:cs typeface="Times New Roman" panose="02020603050405020304" pitchFamily="18" charset="0"/>
              </a:rPr>
              <a:t>- Phía trước chữ số kích thước đường tròn phải có kí hiệu Ø.</a:t>
            </a:r>
          </a:p>
          <a:p>
            <a:r>
              <a:rPr lang="vi-VN" sz="2800">
                <a:solidFill>
                  <a:srgbClr val="FF0000"/>
                </a:solidFill>
                <a:latin typeface="Times New Roman" panose="02020603050405020304" pitchFamily="18" charset="0"/>
                <a:cs typeface="Times New Roman" panose="02020603050405020304" pitchFamily="18" charset="0"/>
              </a:rPr>
              <a:t>- Phía trước chữ số kích thước cung tròn phải có kí hiệu R.</a:t>
            </a:r>
          </a:p>
        </p:txBody>
      </p:sp>
    </p:spTree>
    <p:extLst>
      <p:ext uri="{BB962C8B-B14F-4D97-AF65-F5344CB8AC3E}">
        <p14:creationId xmlns:p14="http://schemas.microsoft.com/office/powerpoint/2010/main" val="154183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IV.Kích thước</a:t>
            </a:r>
          </a:p>
          <a:p>
            <a:r>
              <a:rPr lang="en-US" sz="2800">
                <a:latin typeface="Times New Roman" panose="02020603050405020304" pitchFamily="18" charset="0"/>
                <a:cs typeface="Times New Roman" panose="02020603050405020304" pitchFamily="18" charset="0"/>
              </a:rPr>
              <a:t>- Các thành phần của kích thước: đường gióng, đường kích thước và chữ số kích thước</a:t>
            </a:r>
          </a:p>
          <a:p>
            <a:r>
              <a:rPr lang="en-US" sz="2800">
                <a:latin typeface="Times New Roman" panose="02020603050405020304" pitchFamily="18" charset="0"/>
                <a:cs typeface="Times New Roman" panose="02020603050405020304" pitchFamily="18" charset="0"/>
              </a:rPr>
              <a:t>- Đường gióng kẻ vuông góc tại hai đầu mút cần ghi kích thước.</a:t>
            </a:r>
          </a:p>
          <a:p>
            <a:r>
              <a:rPr lang="en-US" sz="2800">
                <a:latin typeface="Times New Roman" panose="02020603050405020304" pitchFamily="18" charset="0"/>
                <a:cs typeface="Times New Roman" panose="02020603050405020304" pitchFamily="18" charset="0"/>
              </a:rPr>
              <a:t>- Đường kích thước kẻ song song với đoạn cần ghi kích thước, hai đầu mút có mũi tên chạm vào đường gióng và cách đầu mút đường gióng một đoạn.</a:t>
            </a:r>
          </a:p>
          <a:p>
            <a:r>
              <a:rPr lang="en-US" sz="2800">
                <a:latin typeface="Times New Roman" panose="02020603050405020304" pitchFamily="18" charset="0"/>
                <a:cs typeface="Times New Roman" panose="02020603050405020304" pitchFamily="18" charset="0"/>
              </a:rPr>
              <a:t>- Chữ số kích thước là chữ số thể hiện độ lớn thực của vật thể, được đặt ở giữa, phía trên đường ghi kích thước và có hướng nghiêng theo hướng của đường </a:t>
            </a:r>
            <a:r>
              <a:rPr lang="en-US" sz="2800">
                <a:latin typeface="Times New Roman" panose="02020603050405020304" pitchFamily="18" charset="0"/>
                <a:cs typeface="Times New Roman" panose="02020603050405020304" pitchFamily="18" charset="0"/>
              </a:rPr>
              <a:t>kích </a:t>
            </a:r>
            <a:r>
              <a:rPr lang="en-US" sz="2800" smtClean="0">
                <a:latin typeface="Times New Roman" panose="02020603050405020304" pitchFamily="18" charset="0"/>
                <a:cs typeface="Times New Roman" panose="02020603050405020304" pitchFamily="18" charset="0"/>
              </a:rPr>
              <a:t>thước.</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10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0005527"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1.Lập và điền thông tin theo bảng gợi ý sau:</a:t>
            </a:r>
          </a:p>
        </p:txBody>
      </p:sp>
      <p:graphicFrame>
        <p:nvGraphicFramePr>
          <p:cNvPr id="5" name="Table 4"/>
          <p:cNvGraphicFramePr>
            <a:graphicFrameLocks noGrp="1"/>
          </p:cNvGraphicFramePr>
          <p:nvPr>
            <p:extLst>
              <p:ext uri="{D42A27DB-BD31-4B8C-83A1-F6EECF244321}">
                <p14:modId xmlns:p14="http://schemas.microsoft.com/office/powerpoint/2010/main" val="3616061290"/>
              </p:ext>
            </p:extLst>
          </p:nvPr>
        </p:nvGraphicFramePr>
        <p:xfrm>
          <a:off x="415180" y="1169550"/>
          <a:ext cx="11388045" cy="2987040"/>
        </p:xfrm>
        <a:graphic>
          <a:graphicData uri="http://schemas.openxmlformats.org/drawingml/2006/table">
            <a:tbl>
              <a:tblPr firstRow="1" firstCol="1" bandRow="1"/>
              <a:tblGrid>
                <a:gridCol w="3796015">
                  <a:extLst>
                    <a:ext uri="{9D8B030D-6E8A-4147-A177-3AD203B41FA5}">
                      <a16:colId xmlns:a16="http://schemas.microsoft.com/office/drawing/2014/main" val="2125167839"/>
                    </a:ext>
                  </a:extLst>
                </a:gridCol>
                <a:gridCol w="3796015">
                  <a:extLst>
                    <a:ext uri="{9D8B030D-6E8A-4147-A177-3AD203B41FA5}">
                      <a16:colId xmlns:a16="http://schemas.microsoft.com/office/drawing/2014/main" val="183628876"/>
                    </a:ext>
                  </a:extLst>
                </a:gridCol>
                <a:gridCol w="3796015">
                  <a:extLst>
                    <a:ext uri="{9D8B030D-6E8A-4147-A177-3AD203B41FA5}">
                      <a16:colId xmlns:a16="http://schemas.microsoft.com/office/drawing/2014/main" val="2487323930"/>
                    </a:ext>
                  </a:extLst>
                </a:gridCol>
              </a:tblGrid>
              <a:tr h="420750">
                <a:tc>
                  <a:txBody>
                    <a:bodyPr/>
                    <a:lstStyle/>
                    <a:p>
                      <a:pPr marL="0" marR="0" algn="ctr">
                        <a:spcBef>
                          <a:spcPts val="0"/>
                        </a:spcBef>
                        <a:spcAft>
                          <a:spcPts val="0"/>
                        </a:spcAft>
                      </a:pPr>
                      <a:r>
                        <a:rPr lang="en-US" sz="2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 biểu diễn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 dạng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nét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699688"/>
                  </a:ext>
                </a:extLst>
              </a:tr>
              <a:tr h="420750">
                <a:tc>
                  <a:txBody>
                    <a:bodyPr/>
                    <a:lstStyle/>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Cạnh thấy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513816"/>
                  </a:ext>
                </a:extLst>
              </a:tr>
              <a:tr h="420750">
                <a:tc>
                  <a:txBody>
                    <a:bodyPr/>
                    <a:lstStyle/>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Cạnh khuất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926931"/>
                  </a:ext>
                </a:extLst>
              </a:tr>
              <a:tr h="841500">
                <a:tc>
                  <a:txBody>
                    <a:bodyPr/>
                    <a:lstStyle/>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 tâm, đường trục đối xứng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8210270"/>
                  </a:ext>
                </a:extLst>
              </a:tr>
              <a:tr h="841500">
                <a:tc>
                  <a:txBody>
                    <a:bodyPr/>
                    <a:lstStyle/>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 kích thước, đường gióng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883893"/>
                  </a:ext>
                </a:extLst>
              </a:tr>
            </a:tbl>
          </a:graphicData>
        </a:graphic>
      </p:graphicFrame>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0005527"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1.Lập và điền thông tin theo bảng gợi ý sau:</a:t>
            </a:r>
          </a:p>
        </p:txBody>
      </p:sp>
      <p:pic>
        <p:nvPicPr>
          <p:cNvPr id="9" name="Picture 8"/>
          <p:cNvPicPr>
            <a:picLocks noChangeAspect="1"/>
          </p:cNvPicPr>
          <p:nvPr/>
        </p:nvPicPr>
        <p:blipFill>
          <a:blip r:embed="rId4"/>
          <a:stretch>
            <a:fillRect/>
          </a:stretch>
        </p:blipFill>
        <p:spPr>
          <a:xfrm>
            <a:off x="511174" y="1418131"/>
            <a:ext cx="11264059" cy="4870701"/>
          </a:xfrm>
          <a:prstGeom prst="rect">
            <a:avLst/>
          </a:prstGeom>
        </p:spPr>
      </p:pic>
    </p:spTree>
    <p:extLst>
      <p:ext uri="{BB962C8B-B14F-4D97-AF65-F5344CB8AC3E}">
        <p14:creationId xmlns:p14="http://schemas.microsoft.com/office/powerpoint/2010/main" val="151843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Vẽ lại Hình 1.1 theo tỉ lệ 2:1 lên khổ giấy A4 và ghi kích thước cho hình vẽ.</a:t>
            </a:r>
          </a:p>
        </p:txBody>
      </p:sp>
      <p:pic>
        <p:nvPicPr>
          <p:cNvPr id="6" name="Picture 5"/>
          <p:cNvPicPr>
            <a:picLocks noChangeAspect="1"/>
          </p:cNvPicPr>
          <p:nvPr/>
        </p:nvPicPr>
        <p:blipFill>
          <a:blip r:embed="rId3"/>
          <a:stretch>
            <a:fillRect/>
          </a:stretch>
        </p:blipFill>
        <p:spPr>
          <a:xfrm>
            <a:off x="765453" y="1538882"/>
            <a:ext cx="8947714" cy="5151167"/>
          </a:xfrm>
          <a:prstGeom prst="rect">
            <a:avLst/>
          </a:prstGeom>
        </p:spPr>
      </p:pic>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80031" y="390293"/>
            <a:ext cx="4911969"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Theo em, bản vẽ kĩ thuật cần trình bày như thế nào để sử dụng được ở các nước khác nhau?</a:t>
            </a:r>
          </a:p>
        </p:txBody>
      </p:sp>
      <p:pic>
        <p:nvPicPr>
          <p:cNvPr id="4" name="Picture 3"/>
          <p:cNvPicPr>
            <a:picLocks noChangeAspect="1"/>
          </p:cNvPicPr>
          <p:nvPr/>
        </p:nvPicPr>
        <p:blipFill>
          <a:blip r:embed="rId2"/>
          <a:stretch>
            <a:fillRect/>
          </a:stretch>
        </p:blipFill>
        <p:spPr>
          <a:xfrm>
            <a:off x="251270" y="212889"/>
            <a:ext cx="6738615" cy="5141626"/>
          </a:xfrm>
          <a:prstGeom prst="rect">
            <a:avLst/>
          </a:prstGeom>
        </p:spPr>
      </p:pic>
      <p:sp>
        <p:nvSpPr>
          <p:cNvPr id="5" name="TextBox 4"/>
          <p:cNvSpPr txBox="1"/>
          <p:nvPr/>
        </p:nvSpPr>
        <p:spPr>
          <a:xfrm>
            <a:off x="1995854" y="5442438"/>
            <a:ext cx="211894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Bản vẽ kỹ thuật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270" y="212889"/>
            <a:ext cx="6738615" cy="5141626"/>
          </a:xfrm>
          <a:prstGeom prst="rect">
            <a:avLst/>
          </a:prstGeom>
        </p:spPr>
      </p:pic>
      <p:sp>
        <p:nvSpPr>
          <p:cNvPr id="5" name="TextBox 4"/>
          <p:cNvSpPr txBox="1"/>
          <p:nvPr/>
        </p:nvSpPr>
        <p:spPr>
          <a:xfrm>
            <a:off x="1995854" y="5442438"/>
            <a:ext cx="211894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Bản vẽ kỹ thuật</a:t>
            </a:r>
            <a:endParaRPr lang="en-US" sz="2000" b="1" i="1">
              <a:latin typeface="Times New Roman" panose="02020603050405020304" pitchFamily="18" charset="0"/>
              <a:cs typeface="Times New Roman" panose="02020603050405020304" pitchFamily="18" charset="0"/>
            </a:endParaRPr>
          </a:p>
        </p:txBody>
      </p:sp>
      <p:sp>
        <p:nvSpPr>
          <p:cNvPr id="3" name="Rectangle 2"/>
          <p:cNvSpPr/>
          <p:nvPr/>
        </p:nvSpPr>
        <p:spPr>
          <a:xfrm>
            <a:off x="7218483" y="212889"/>
            <a:ext cx="4343402"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Tiêu chuẩn về bản vẽ kĩ thuật quy định các quy tắc thống nhất của mỗi nước phải phù hợp với Tiêu chuẩn Quốc tế.</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1703" y="237392"/>
            <a:ext cx="5864469"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Bảng 1.1. Kí hiệu và kích thước khổ giấy vẽ</a:t>
            </a:r>
            <a:endParaRPr lang="en-US" sz="2400" b="1" i="1">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45933839"/>
              </p:ext>
            </p:extLst>
          </p:nvPr>
        </p:nvGraphicFramePr>
        <p:xfrm>
          <a:off x="325315" y="854026"/>
          <a:ext cx="11377246" cy="853440"/>
        </p:xfrm>
        <a:graphic>
          <a:graphicData uri="http://schemas.openxmlformats.org/drawingml/2006/table">
            <a:tbl>
              <a:tblPr firstRow="1" firstCol="1" bandRow="1"/>
              <a:tblGrid>
                <a:gridCol w="2778370">
                  <a:extLst>
                    <a:ext uri="{9D8B030D-6E8A-4147-A177-3AD203B41FA5}">
                      <a16:colId xmlns:a16="http://schemas.microsoft.com/office/drawing/2014/main" val="857065179"/>
                    </a:ext>
                  </a:extLst>
                </a:gridCol>
                <a:gridCol w="1612674">
                  <a:extLst>
                    <a:ext uri="{9D8B030D-6E8A-4147-A177-3AD203B41FA5}">
                      <a16:colId xmlns:a16="http://schemas.microsoft.com/office/drawing/2014/main" val="2110674462"/>
                    </a:ext>
                  </a:extLst>
                </a:gridCol>
                <a:gridCol w="1657743">
                  <a:extLst>
                    <a:ext uri="{9D8B030D-6E8A-4147-A177-3AD203B41FA5}">
                      <a16:colId xmlns:a16="http://schemas.microsoft.com/office/drawing/2014/main" val="3425986914"/>
                    </a:ext>
                  </a:extLst>
                </a:gridCol>
                <a:gridCol w="1904431">
                  <a:extLst>
                    <a:ext uri="{9D8B030D-6E8A-4147-A177-3AD203B41FA5}">
                      <a16:colId xmlns:a16="http://schemas.microsoft.com/office/drawing/2014/main" val="4216284959"/>
                    </a:ext>
                  </a:extLst>
                </a:gridCol>
                <a:gridCol w="1973504">
                  <a:extLst>
                    <a:ext uri="{9D8B030D-6E8A-4147-A177-3AD203B41FA5}">
                      <a16:colId xmlns:a16="http://schemas.microsoft.com/office/drawing/2014/main" val="3379376380"/>
                    </a:ext>
                  </a:extLst>
                </a:gridCol>
                <a:gridCol w="1450524">
                  <a:extLst>
                    <a:ext uri="{9D8B030D-6E8A-4147-A177-3AD203B41FA5}">
                      <a16:colId xmlns:a16="http://schemas.microsoft.com/office/drawing/2014/main" val="3625777973"/>
                    </a:ext>
                  </a:extLst>
                </a:gridCol>
              </a:tblGrid>
              <a:tr h="311541">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A0</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A2</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A3</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A4</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590"/>
                  </a:ext>
                </a:extLst>
              </a:tr>
              <a:tr h="311541">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 thước (mm)</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1189x841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841x594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504x420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420x297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297x210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983503"/>
                  </a:ext>
                </a:extLst>
              </a:tr>
            </a:tbl>
          </a:graphicData>
        </a:graphic>
      </p:graphicFrame>
      <p:sp>
        <p:nvSpPr>
          <p:cNvPr id="7" name="Rectangle 6"/>
          <p:cNvSpPr/>
          <p:nvPr/>
        </p:nvSpPr>
        <p:spPr>
          <a:xfrm>
            <a:off x="6718041" y="2026558"/>
            <a:ext cx="4984520" cy="353943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bảng 1 và hình bên cạnh cho biết</a:t>
            </a:r>
          </a:p>
          <a:p>
            <a:r>
              <a:rPr lang="vi-VN" sz="2800" b="1" smtClean="0">
                <a:latin typeface="Times New Roman" panose="02020603050405020304" pitchFamily="18" charset="0"/>
                <a:cs typeface="Times New Roman" panose="02020603050405020304" pitchFamily="18" charset="0"/>
              </a:rPr>
              <a:t>1</a:t>
            </a:r>
            <a:r>
              <a:rPr lang="vi-VN" sz="2800" b="1">
                <a:latin typeface="Times New Roman" panose="02020603050405020304" pitchFamily="18" charset="0"/>
                <a:cs typeface="Times New Roman" panose="02020603050405020304" pitchFamily="18" charset="0"/>
              </a:rPr>
              <a:t>. Khổ giấy dùng vào mục đích gì?</a:t>
            </a:r>
          </a:p>
          <a:p>
            <a:r>
              <a:rPr lang="vi-VN" sz="2800" b="1">
                <a:latin typeface="Times New Roman" panose="02020603050405020304" pitchFamily="18" charset="0"/>
                <a:cs typeface="Times New Roman" panose="02020603050405020304" pitchFamily="18" charset="0"/>
              </a:rPr>
              <a:t>2. So sánh độ lớn giữa các khổ giấy vẽ.</a:t>
            </a:r>
          </a:p>
          <a:p>
            <a:r>
              <a:rPr lang="vi-VN" sz="2800" b="1">
                <a:latin typeface="Times New Roman" panose="02020603050405020304" pitchFamily="18" charset="0"/>
                <a:cs typeface="Times New Roman" panose="02020603050405020304" pitchFamily="18" charset="0"/>
              </a:rPr>
              <a:t>3. Cách ghi nhớ kích thước các khổ giấy vẽ.</a:t>
            </a:r>
          </a:p>
        </p:txBody>
      </p:sp>
      <p:pic>
        <p:nvPicPr>
          <p:cNvPr id="10" name="Picture 9"/>
          <p:cNvPicPr>
            <a:picLocks noChangeAspect="1"/>
          </p:cNvPicPr>
          <p:nvPr/>
        </p:nvPicPr>
        <p:blipFill>
          <a:blip r:embed="rId2"/>
          <a:stretch>
            <a:fillRect/>
          </a:stretch>
        </p:blipFill>
        <p:spPr>
          <a:xfrm>
            <a:off x="394106" y="2026557"/>
            <a:ext cx="5545186" cy="4570185"/>
          </a:xfrm>
          <a:prstGeom prst="rect">
            <a:avLst/>
          </a:prstGeom>
        </p:spPr>
      </p:pic>
    </p:spTree>
    <p:extLst>
      <p:ext uri="{BB962C8B-B14F-4D97-AF65-F5344CB8AC3E}">
        <p14:creationId xmlns:p14="http://schemas.microsoft.com/office/powerpoint/2010/main" val="37772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1703" y="237392"/>
            <a:ext cx="5864469"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Bảng 1.1. Kí hiệu và kích thước khổ giấy vẽ</a:t>
            </a:r>
            <a:endParaRPr lang="en-US" sz="2400" b="1" i="1">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325315" y="854026"/>
          <a:ext cx="11377246" cy="853440"/>
        </p:xfrm>
        <a:graphic>
          <a:graphicData uri="http://schemas.openxmlformats.org/drawingml/2006/table">
            <a:tbl>
              <a:tblPr firstRow="1" firstCol="1" bandRow="1"/>
              <a:tblGrid>
                <a:gridCol w="2778370">
                  <a:extLst>
                    <a:ext uri="{9D8B030D-6E8A-4147-A177-3AD203B41FA5}">
                      <a16:colId xmlns:a16="http://schemas.microsoft.com/office/drawing/2014/main" val="857065179"/>
                    </a:ext>
                  </a:extLst>
                </a:gridCol>
                <a:gridCol w="1612674">
                  <a:extLst>
                    <a:ext uri="{9D8B030D-6E8A-4147-A177-3AD203B41FA5}">
                      <a16:colId xmlns:a16="http://schemas.microsoft.com/office/drawing/2014/main" val="2110674462"/>
                    </a:ext>
                  </a:extLst>
                </a:gridCol>
                <a:gridCol w="1657743">
                  <a:extLst>
                    <a:ext uri="{9D8B030D-6E8A-4147-A177-3AD203B41FA5}">
                      <a16:colId xmlns:a16="http://schemas.microsoft.com/office/drawing/2014/main" val="3425986914"/>
                    </a:ext>
                  </a:extLst>
                </a:gridCol>
                <a:gridCol w="1904431">
                  <a:extLst>
                    <a:ext uri="{9D8B030D-6E8A-4147-A177-3AD203B41FA5}">
                      <a16:colId xmlns:a16="http://schemas.microsoft.com/office/drawing/2014/main" val="4216284959"/>
                    </a:ext>
                  </a:extLst>
                </a:gridCol>
                <a:gridCol w="1973504">
                  <a:extLst>
                    <a:ext uri="{9D8B030D-6E8A-4147-A177-3AD203B41FA5}">
                      <a16:colId xmlns:a16="http://schemas.microsoft.com/office/drawing/2014/main" val="3379376380"/>
                    </a:ext>
                  </a:extLst>
                </a:gridCol>
                <a:gridCol w="1450524">
                  <a:extLst>
                    <a:ext uri="{9D8B030D-6E8A-4147-A177-3AD203B41FA5}">
                      <a16:colId xmlns:a16="http://schemas.microsoft.com/office/drawing/2014/main" val="3625777973"/>
                    </a:ext>
                  </a:extLst>
                </a:gridCol>
              </a:tblGrid>
              <a:tr h="311541">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A0</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A1</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A2</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A3</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A4</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590"/>
                  </a:ext>
                </a:extLst>
              </a:tr>
              <a:tr h="311541">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 thước (mm)</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1189x841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841x594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504x420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420x297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297x210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983503"/>
                  </a:ext>
                </a:extLst>
              </a:tr>
            </a:tbl>
          </a:graphicData>
        </a:graphic>
      </p:graphicFrame>
      <p:sp>
        <p:nvSpPr>
          <p:cNvPr id="7" name="Rectangle 6"/>
          <p:cNvSpPr/>
          <p:nvPr/>
        </p:nvSpPr>
        <p:spPr>
          <a:xfrm>
            <a:off x="225669" y="2026558"/>
            <a:ext cx="11476892" cy="181588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bảng 1 và cho biết</a:t>
            </a:r>
          </a:p>
          <a:p>
            <a:r>
              <a:rPr lang="vi-VN" sz="2800" b="1" smtClean="0">
                <a:latin typeface="Times New Roman" panose="02020603050405020304" pitchFamily="18" charset="0"/>
                <a:cs typeface="Times New Roman" panose="02020603050405020304" pitchFamily="18" charset="0"/>
              </a:rPr>
              <a:t>1</a:t>
            </a:r>
            <a:r>
              <a:rPr lang="vi-VN" sz="2800" b="1">
                <a:latin typeface="Times New Roman" panose="02020603050405020304" pitchFamily="18" charset="0"/>
                <a:cs typeface="Times New Roman" panose="02020603050405020304" pitchFamily="18" charset="0"/>
              </a:rPr>
              <a:t>. Khổ giấy dùng vào mục đích gì?</a:t>
            </a:r>
          </a:p>
          <a:p>
            <a:r>
              <a:rPr lang="vi-VN" sz="2800" b="1">
                <a:latin typeface="Times New Roman" panose="02020603050405020304" pitchFamily="18" charset="0"/>
                <a:cs typeface="Times New Roman" panose="02020603050405020304" pitchFamily="18" charset="0"/>
              </a:rPr>
              <a:t>2. So sánh độ lớn giữa các khổ giấy vẽ.</a:t>
            </a:r>
          </a:p>
          <a:p>
            <a:r>
              <a:rPr lang="vi-VN" sz="2800" b="1">
                <a:latin typeface="Times New Roman" panose="02020603050405020304" pitchFamily="18" charset="0"/>
                <a:cs typeface="Times New Roman" panose="02020603050405020304" pitchFamily="18" charset="0"/>
              </a:rPr>
              <a:t>3. Cách ghi nhớ kích thước các khổ giấy vẽ.</a:t>
            </a:r>
          </a:p>
        </p:txBody>
      </p:sp>
      <p:sp>
        <p:nvSpPr>
          <p:cNvPr id="2" name="Rectangle 1"/>
          <p:cNvSpPr/>
          <p:nvPr/>
        </p:nvSpPr>
        <p:spPr>
          <a:xfrm>
            <a:off x="225669" y="4161532"/>
            <a:ext cx="11729836"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Khổ giấy dùng để vẽ kỹ thuật</a:t>
            </a:r>
          </a:p>
          <a:p>
            <a:r>
              <a:rPr lang="vi-VN" sz="2800">
                <a:solidFill>
                  <a:srgbClr val="FF0000"/>
                </a:solidFill>
                <a:latin typeface="Times New Roman" panose="02020603050405020304" pitchFamily="18" charset="0"/>
                <a:cs typeface="Times New Roman" panose="02020603050405020304" pitchFamily="18" charset="0"/>
              </a:rPr>
              <a:t>2. Kích thước khổ A0 &gt; A1 &gt; A2 &gt; A3 &gt; A4.</a:t>
            </a:r>
          </a:p>
          <a:p>
            <a:r>
              <a:rPr lang="vi-VN" sz="2800">
                <a:solidFill>
                  <a:srgbClr val="FF0000"/>
                </a:solidFill>
                <a:latin typeface="Times New Roman" panose="02020603050405020304" pitchFamily="18" charset="0"/>
                <a:cs typeface="Times New Roman" panose="02020603050405020304" pitchFamily="18" charset="0"/>
              </a:rPr>
              <a:t>Kích thước chiều rộng của khổ trước là kích thước chiều dài khổ sau.</a:t>
            </a:r>
          </a:p>
          <a:p>
            <a:r>
              <a:rPr lang="vi-VN" sz="2800">
                <a:solidFill>
                  <a:srgbClr val="FF0000"/>
                </a:solidFill>
                <a:latin typeface="Times New Roman" panose="02020603050405020304" pitchFamily="18" charset="0"/>
                <a:cs typeface="Times New Roman" panose="02020603050405020304" pitchFamily="18" charset="0"/>
              </a:rPr>
              <a:t>Kích thước chiều dài khổ trước gấp hai lần kích thước chiều rộng khổ sau.</a:t>
            </a:r>
          </a:p>
          <a:p>
            <a:r>
              <a:rPr lang="vi-VN" sz="2800">
                <a:solidFill>
                  <a:srgbClr val="FF0000"/>
                </a:solidFill>
                <a:latin typeface="Times New Roman" panose="02020603050405020304" pitchFamily="18" charset="0"/>
                <a:cs typeface="Times New Roman" panose="02020603050405020304" pitchFamily="18" charset="0"/>
              </a:rPr>
              <a:t>3. Kích thước chiều rộng của khổ trước là kích thước chiều dài khổ sau.</a:t>
            </a:r>
          </a:p>
          <a:p>
            <a:r>
              <a:rPr lang="vi-VN" sz="2800">
                <a:solidFill>
                  <a:srgbClr val="FF0000"/>
                </a:solidFill>
                <a:latin typeface="Times New Roman" panose="02020603050405020304" pitchFamily="18" charset="0"/>
                <a:cs typeface="Times New Roman" panose="02020603050405020304" pitchFamily="18" charset="0"/>
              </a:rPr>
              <a:t>Kích thước chiều dài khổ trước gấp hai lần kích thước chiều rộng khổ sau.</a:t>
            </a:r>
          </a:p>
        </p:txBody>
      </p:sp>
    </p:spTree>
    <p:extLst>
      <p:ext uri="{BB962C8B-B14F-4D97-AF65-F5344CB8AC3E}">
        <p14:creationId xmlns:p14="http://schemas.microsoft.com/office/powerpoint/2010/main" val="151619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1.Khổ giấy</a:t>
            </a:r>
          </a:p>
          <a:p>
            <a:r>
              <a:rPr lang="en-US" sz="2800">
                <a:latin typeface="Times New Roman" panose="02020603050405020304" pitchFamily="18" charset="0"/>
                <a:cs typeface="Times New Roman" panose="02020603050405020304" pitchFamily="18" charset="0"/>
              </a:rPr>
              <a:t>- Khổ giấy dùng để vẽ kỹ thuật bao gồm các khổ giấy từ A0 đến A4</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8927" y="190738"/>
            <a:ext cx="5754387"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Bảng 1.2. Một số nét vẽ thường dùng</a:t>
            </a:r>
            <a:endParaRPr lang="en-US" sz="2400"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8278" y="735048"/>
            <a:ext cx="7078849" cy="2297401"/>
          </a:xfrm>
          <a:prstGeom prst="rect">
            <a:avLst/>
          </a:prstGeom>
        </p:spPr>
      </p:pic>
      <p:pic>
        <p:nvPicPr>
          <p:cNvPr id="6" name="Picture 5"/>
          <p:cNvPicPr>
            <a:picLocks noChangeAspect="1"/>
          </p:cNvPicPr>
          <p:nvPr/>
        </p:nvPicPr>
        <p:blipFill>
          <a:blip r:embed="rId3"/>
          <a:stretch>
            <a:fillRect/>
          </a:stretch>
        </p:blipFill>
        <p:spPr>
          <a:xfrm>
            <a:off x="605376" y="3330344"/>
            <a:ext cx="6644509" cy="2921165"/>
          </a:xfrm>
          <a:prstGeom prst="rect">
            <a:avLst/>
          </a:prstGeom>
        </p:spPr>
      </p:pic>
      <p:sp>
        <p:nvSpPr>
          <p:cNvPr id="7" name="TextBox 6"/>
          <p:cNvSpPr txBox="1"/>
          <p:nvPr/>
        </p:nvSpPr>
        <p:spPr>
          <a:xfrm>
            <a:off x="1311996" y="6318571"/>
            <a:ext cx="5754387"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Hình 1.1. Nét vẽ trên hình vẽ kỹ thuật</a:t>
            </a:r>
            <a:endParaRPr lang="en-US" sz="2400" b="1" i="1">
              <a:latin typeface="Times New Roman" panose="02020603050405020304" pitchFamily="18" charset="0"/>
              <a:cs typeface="Times New Roman" panose="02020603050405020304" pitchFamily="18" charset="0"/>
            </a:endParaRPr>
          </a:p>
        </p:txBody>
      </p:sp>
      <p:sp>
        <p:nvSpPr>
          <p:cNvPr id="8" name="Rectangle 7"/>
          <p:cNvSpPr/>
          <p:nvPr/>
        </p:nvSpPr>
        <p:spPr>
          <a:xfrm>
            <a:off x="7707085" y="334643"/>
            <a:ext cx="4226768" cy="4678204"/>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bảng 1.2 SGK và kể tên một số loại nét vẽ cơ bản và ứng dụng của nét vẽ đó </a:t>
            </a:r>
            <a:r>
              <a:rPr lang="vi-VN" sz="2800" b="1">
                <a:latin typeface="Times New Roman" panose="02020603050405020304" pitchFamily="18" charset="0"/>
                <a:cs typeface="Times New Roman" panose="02020603050405020304" pitchFamily="18" charset="0"/>
              </a:rPr>
              <a:t>theo </a:t>
            </a:r>
            <a:r>
              <a:rPr lang="vi-VN" sz="2800" b="1" smtClean="0">
                <a:latin typeface="Times New Roman" panose="02020603050405020304" pitchFamily="18" charset="0"/>
                <a:cs typeface="Times New Roman" panose="02020603050405020304" pitchFamily="18" charset="0"/>
              </a:rPr>
              <a:t>TCVN8-24.2002</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Quan sát Hình 1.1 và cho biết: Hình vẽ có những loại nét vẽ nào? Các nét vẽ có cùng chiều rộng không? </a:t>
            </a:r>
          </a:p>
          <a:p>
            <a:endParaRPr lang="en-US"/>
          </a:p>
        </p:txBody>
      </p:sp>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8927" y="190738"/>
            <a:ext cx="5754387"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Bảng 1.2. Một số nét vẽ thường dùng</a:t>
            </a:r>
            <a:endParaRPr lang="en-US" sz="2400"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8279" y="735048"/>
            <a:ext cx="6033820" cy="2297401"/>
          </a:xfrm>
          <a:prstGeom prst="rect">
            <a:avLst/>
          </a:prstGeom>
        </p:spPr>
      </p:pic>
      <p:pic>
        <p:nvPicPr>
          <p:cNvPr id="6" name="Picture 5"/>
          <p:cNvPicPr>
            <a:picLocks noChangeAspect="1"/>
          </p:cNvPicPr>
          <p:nvPr/>
        </p:nvPicPr>
        <p:blipFill>
          <a:blip r:embed="rId3"/>
          <a:stretch>
            <a:fillRect/>
          </a:stretch>
        </p:blipFill>
        <p:spPr>
          <a:xfrm>
            <a:off x="605376" y="3330344"/>
            <a:ext cx="6019359" cy="2921165"/>
          </a:xfrm>
          <a:prstGeom prst="rect">
            <a:avLst/>
          </a:prstGeom>
        </p:spPr>
      </p:pic>
      <p:sp>
        <p:nvSpPr>
          <p:cNvPr id="7" name="TextBox 6"/>
          <p:cNvSpPr txBox="1"/>
          <p:nvPr/>
        </p:nvSpPr>
        <p:spPr>
          <a:xfrm>
            <a:off x="1311996" y="6318571"/>
            <a:ext cx="5754387"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Hình 1.1. Nét vẽ trên hình vẽ kỹ thuật</a:t>
            </a:r>
            <a:endParaRPr lang="en-US" sz="2400" b="1" i="1">
              <a:latin typeface="Times New Roman" panose="02020603050405020304" pitchFamily="18" charset="0"/>
              <a:cs typeface="Times New Roman" panose="02020603050405020304" pitchFamily="18" charset="0"/>
            </a:endParaRPr>
          </a:p>
        </p:txBody>
      </p:sp>
      <p:sp>
        <p:nvSpPr>
          <p:cNvPr id="2" name="Rectangle 1"/>
          <p:cNvSpPr/>
          <p:nvPr/>
        </p:nvSpPr>
        <p:spPr>
          <a:xfrm>
            <a:off x="6624735" y="92362"/>
            <a:ext cx="5309118" cy="674030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 Gồm các nét: Nét liền đậ, nét liền mảnh, nét đứt mảnh, nét gạch dài - chấm - mảnh.</a:t>
            </a:r>
          </a:p>
          <a:p>
            <a:r>
              <a:rPr lang="vi-VN" sz="2400">
                <a:solidFill>
                  <a:srgbClr val="FF0000"/>
                </a:solidFill>
                <a:latin typeface="Times New Roman" panose="02020603050405020304" pitchFamily="18" charset="0"/>
                <a:cs typeface="Times New Roman" panose="02020603050405020304" pitchFamily="18" charset="0"/>
              </a:rPr>
              <a:t>- Nét liền đậm: cạnh thấy, đường bao thấy</a:t>
            </a:r>
          </a:p>
          <a:p>
            <a:r>
              <a:rPr lang="vi-VN" sz="2400">
                <a:solidFill>
                  <a:srgbClr val="FF0000"/>
                </a:solidFill>
                <a:latin typeface="Times New Roman" panose="02020603050405020304" pitchFamily="18" charset="0"/>
                <a:cs typeface="Times New Roman" panose="02020603050405020304" pitchFamily="18" charset="0"/>
              </a:rPr>
              <a:t>- Nét liền mảnh: đường kích thước, đường gióng.</a:t>
            </a:r>
          </a:p>
          <a:p>
            <a:r>
              <a:rPr lang="vi-VN" sz="2400">
                <a:solidFill>
                  <a:srgbClr val="FF0000"/>
                </a:solidFill>
                <a:latin typeface="Times New Roman" panose="02020603050405020304" pitchFamily="18" charset="0"/>
                <a:cs typeface="Times New Roman" panose="02020603050405020304" pitchFamily="18" charset="0"/>
              </a:rPr>
              <a:t>- Nét nứt mảnh: cạnh khuất, đường bao khuất.</a:t>
            </a:r>
          </a:p>
          <a:p>
            <a:r>
              <a:rPr lang="vi-VN" sz="2400">
                <a:solidFill>
                  <a:srgbClr val="FF0000"/>
                </a:solidFill>
                <a:latin typeface="Times New Roman" panose="02020603050405020304" pitchFamily="18" charset="0"/>
                <a:cs typeface="Times New Roman" panose="02020603050405020304" pitchFamily="18" charset="0"/>
              </a:rPr>
              <a:t>- Nét gạch dài - chấm - mảnh: đường tâm, đường trụ đối xứng.</a:t>
            </a:r>
          </a:p>
          <a:p>
            <a:r>
              <a:rPr lang="vi-VN" sz="2400">
                <a:solidFill>
                  <a:srgbClr val="FF0000"/>
                </a:solidFill>
                <a:latin typeface="Times New Roman" panose="02020603050405020304" pitchFamily="18" charset="0"/>
                <a:cs typeface="Times New Roman" panose="02020603050405020304" pitchFamily="18" charset="0"/>
              </a:rPr>
              <a:t>2. Các loại nét vẽ có trong hình</a:t>
            </a:r>
          </a:p>
          <a:p>
            <a:r>
              <a:rPr lang="vi-VN" sz="2400">
                <a:solidFill>
                  <a:srgbClr val="FF0000"/>
                </a:solidFill>
                <a:latin typeface="Times New Roman" panose="02020603050405020304" pitchFamily="18" charset="0"/>
                <a:cs typeface="Times New Roman" panose="02020603050405020304" pitchFamily="18" charset="0"/>
              </a:rPr>
              <a:t>- Nét liền đậm</a:t>
            </a:r>
          </a:p>
          <a:p>
            <a:r>
              <a:rPr lang="vi-VN" sz="2400">
                <a:solidFill>
                  <a:srgbClr val="FF0000"/>
                </a:solidFill>
                <a:latin typeface="Times New Roman" panose="02020603050405020304" pitchFamily="18" charset="0"/>
                <a:cs typeface="Times New Roman" panose="02020603050405020304" pitchFamily="18" charset="0"/>
              </a:rPr>
              <a:t>- Nét liền mảnh</a:t>
            </a:r>
          </a:p>
          <a:p>
            <a:r>
              <a:rPr lang="vi-VN" sz="2400">
                <a:solidFill>
                  <a:srgbClr val="FF0000"/>
                </a:solidFill>
                <a:latin typeface="Times New Roman" panose="02020603050405020304" pitchFamily="18" charset="0"/>
                <a:cs typeface="Times New Roman" panose="02020603050405020304" pitchFamily="18" charset="0"/>
              </a:rPr>
              <a:t>- Nét đứt mảnh</a:t>
            </a:r>
          </a:p>
          <a:p>
            <a:r>
              <a:rPr lang="vi-VN" sz="2400">
                <a:solidFill>
                  <a:srgbClr val="FF0000"/>
                </a:solidFill>
                <a:latin typeface="Times New Roman" panose="02020603050405020304" pitchFamily="18" charset="0"/>
                <a:cs typeface="Times New Roman" panose="02020603050405020304" pitchFamily="18" charset="0"/>
              </a:rPr>
              <a:t>- Nét gạch dài - chấm - mảnh</a:t>
            </a:r>
          </a:p>
          <a:p>
            <a:r>
              <a:rPr lang="vi-VN" sz="2400">
                <a:solidFill>
                  <a:srgbClr val="FF0000"/>
                </a:solidFill>
                <a:latin typeface="Times New Roman" panose="02020603050405020304" pitchFamily="18" charset="0"/>
                <a:cs typeface="Times New Roman" panose="02020603050405020304" pitchFamily="18" charset="0"/>
              </a:rPr>
              <a:t>Các nét vẽ không có cùng chiều rộng vì có nét đậm, </a:t>
            </a:r>
            <a:r>
              <a:rPr lang="vi-VN" sz="2400">
                <a:solidFill>
                  <a:srgbClr val="FF0000"/>
                </a:solidFill>
                <a:latin typeface="Times New Roman" panose="02020603050405020304" pitchFamily="18" charset="0"/>
                <a:cs typeface="Times New Roman" panose="02020603050405020304" pitchFamily="18" charset="0"/>
              </a:rPr>
              <a:t>nét </a:t>
            </a:r>
            <a:r>
              <a:rPr lang="vi-VN" sz="2400" smtClean="0">
                <a:solidFill>
                  <a:srgbClr val="FF0000"/>
                </a:solidFill>
                <a:latin typeface="Times New Roman" panose="02020603050405020304" pitchFamily="18" charset="0"/>
                <a:cs typeface="Times New Roman" panose="02020603050405020304" pitchFamily="18" charset="0"/>
              </a:rPr>
              <a:t>mảnh</a:t>
            </a:r>
            <a:r>
              <a:rPr lang="en-US" sz="2400" smtClean="0">
                <a:solidFill>
                  <a:srgbClr val="FF0000"/>
                </a:solidFill>
                <a:latin typeface="Times New Roman" panose="02020603050405020304" pitchFamily="18" charset="0"/>
                <a:cs typeface="Times New Roman" panose="02020603050405020304" pitchFamily="18" charset="0"/>
              </a:rPr>
              <a:t> khác nhau</a:t>
            </a:r>
            <a:r>
              <a:rPr lang="vi-VN" sz="2400" smtClean="0">
                <a:solidFill>
                  <a:srgbClr val="FF0000"/>
                </a:solidFill>
                <a:latin typeface="Times New Roman" panose="02020603050405020304" pitchFamily="18" charset="0"/>
                <a:cs typeface="Times New Roman" panose="02020603050405020304" pitchFamily="18" charset="0"/>
              </a:rPr>
              <a:t>.</a:t>
            </a:r>
            <a:endParaRPr lang="vi-VN"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1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308324"/>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II.Nét vẽ</a:t>
            </a:r>
          </a:p>
          <a:p>
            <a:r>
              <a:rPr lang="en-US" sz="2400">
                <a:latin typeface="Times New Roman" panose="02020603050405020304" pitchFamily="18" charset="0"/>
                <a:cs typeface="Times New Roman" panose="02020603050405020304" pitchFamily="18" charset="0"/>
              </a:rPr>
              <a:t>- Gồm các nét: Nét liền đậm, nét liền mảnh, nét đứt mảnh, nét gạch dài - chấm - mảnh.</a:t>
            </a:r>
          </a:p>
          <a:p>
            <a:r>
              <a:rPr lang="en-US" sz="2400">
                <a:latin typeface="Times New Roman" panose="02020603050405020304" pitchFamily="18" charset="0"/>
                <a:cs typeface="Times New Roman" panose="02020603050405020304" pitchFamily="18" charset="0"/>
              </a:rPr>
              <a:t>- Nét liền đậm: cạnh thấy, đường bao thấy</a:t>
            </a:r>
          </a:p>
          <a:p>
            <a:r>
              <a:rPr lang="en-US" sz="2400">
                <a:latin typeface="Times New Roman" panose="02020603050405020304" pitchFamily="18" charset="0"/>
                <a:cs typeface="Times New Roman" panose="02020603050405020304" pitchFamily="18" charset="0"/>
              </a:rPr>
              <a:t>- Nét liền mảnh: đường kích thước, đường gióng.</a:t>
            </a:r>
          </a:p>
          <a:p>
            <a:r>
              <a:rPr lang="en-US" sz="2400">
                <a:latin typeface="Times New Roman" panose="02020603050405020304" pitchFamily="18" charset="0"/>
                <a:cs typeface="Times New Roman" panose="02020603050405020304" pitchFamily="18" charset="0"/>
              </a:rPr>
              <a:t>- Nét nứt mảnh: cạnh khuất, đường bao khuất.</a:t>
            </a:r>
          </a:p>
          <a:p>
            <a:r>
              <a:rPr lang="en-US" sz="2400">
                <a:latin typeface="Times New Roman" panose="02020603050405020304" pitchFamily="18" charset="0"/>
                <a:cs typeface="Times New Roman" panose="02020603050405020304" pitchFamily="18" charset="0"/>
              </a:rPr>
              <a:t>- Nét gạch dài - chấm - mảnh: đường tâm, đường trụ đối xứng.</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5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169</TotalTime>
  <Words>1550</Words>
  <Application>Microsoft Office PowerPoint</Application>
  <PresentationFormat>Widescreen</PresentationFormat>
  <Paragraphs>142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26</cp:revision>
  <dcterms:created xsi:type="dcterms:W3CDTF">2023-06-21T22:05:51Z</dcterms:created>
  <dcterms:modified xsi:type="dcterms:W3CDTF">2023-07-02T23:15:54Z</dcterms:modified>
</cp:coreProperties>
</file>