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4" r:id="rId2"/>
  </p:sldMasterIdLst>
  <p:notesMasterIdLst>
    <p:notesMasterId r:id="rId42"/>
  </p:notesMasterIdLst>
  <p:sldIdLst>
    <p:sldId id="256" r:id="rId3"/>
    <p:sldId id="257" r:id="rId4"/>
    <p:sldId id="284" r:id="rId5"/>
    <p:sldId id="259" r:id="rId6"/>
    <p:sldId id="258" r:id="rId7"/>
    <p:sldId id="261" r:id="rId8"/>
    <p:sldId id="264" r:id="rId9"/>
    <p:sldId id="260" r:id="rId10"/>
    <p:sldId id="265" r:id="rId11"/>
    <p:sldId id="267" r:id="rId12"/>
    <p:sldId id="266" r:id="rId13"/>
    <p:sldId id="274" r:id="rId14"/>
    <p:sldId id="268" r:id="rId15"/>
    <p:sldId id="262" r:id="rId16"/>
    <p:sldId id="273" r:id="rId17"/>
    <p:sldId id="286" r:id="rId18"/>
    <p:sldId id="308" r:id="rId19"/>
    <p:sldId id="270" r:id="rId20"/>
    <p:sldId id="310" r:id="rId21"/>
    <p:sldId id="275" r:id="rId22"/>
    <p:sldId id="278" r:id="rId23"/>
    <p:sldId id="309" r:id="rId24"/>
    <p:sldId id="272" r:id="rId25"/>
    <p:sldId id="277" r:id="rId26"/>
    <p:sldId id="276" r:id="rId27"/>
    <p:sldId id="279" r:id="rId28"/>
    <p:sldId id="281" r:id="rId29"/>
    <p:sldId id="263" r:id="rId30"/>
    <p:sldId id="280" r:id="rId31"/>
    <p:sldId id="283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271" r:id="rId40"/>
    <p:sldId id="287" r:id="rId4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43"/>
    </p:embeddedFont>
    <p:embeddedFont>
      <p:font typeface="Barriecito" panose="020B0604020202020204" charset="0"/>
      <p:regular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Antic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Bebas Neue" panose="020B0604020202020204" charset="0"/>
      <p:regular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034EB-0408-42A7-8B23-D226596F6CD5}">
  <a:tblStyle styleId="{32E034EB-0408-42A7-8B23-D226596F6C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382" autoAdjust="0"/>
  </p:normalViewPr>
  <p:slideViewPr>
    <p:cSldViewPr snapToGrid="0">
      <p:cViewPr varScale="1">
        <p:scale>
          <a:sx n="83" d="100"/>
          <a:sy n="83" d="100"/>
        </p:scale>
        <p:origin x="82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9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7429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882cbaad8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882cbaad8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0286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eb2233bc1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eb2233bc1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5947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eb2233bc12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eb2233bc12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489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eb2233bc1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eb2233bc1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673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eb2233bc1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eb2233bc1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639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eaa3974c8b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eaa3974c8b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3335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eb2233bc1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eb2233bc1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55072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eb2233bc12_0_7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eb2233bc12_0_7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60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5049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eb2233bc12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eb2233bc12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2131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eb2233bc1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eb2233bc1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809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eaa3974c8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eaa3974c8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7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eb2233bc12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eb2233bc12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537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eb2233bc1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eb2233bc1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4318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eb2233bc12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eb2233bc12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5116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eb2233bc1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eb2233bc1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2635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eb2233bc12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eb2233bc12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609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geb2233bc12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2" name="Google Shape;692;geb2233bc12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99894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aa3974c8b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eaa3974c8b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00808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eb2233bc12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eb2233bc12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145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eb2233bc12_0_19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eb2233bc12_0_19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948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. HS </a:t>
            </a:r>
            <a:r>
              <a:rPr lang="en-US" b="1" baseline="0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đúng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lần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thứ</a:t>
            </a:r>
            <a:r>
              <a:rPr lang="en-US" b="1" baseline="0" dirty="0" smtClean="0"/>
              <a:t> 2 </a:t>
            </a:r>
            <a:r>
              <a:rPr lang="en-US" b="1" baseline="0" dirty="0" err="1" smtClean="0"/>
              <a:t>quả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vừa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. </a:t>
            </a:r>
            <a:r>
              <a:rPr lang="en-US" b="1" baseline="0" dirty="0" err="1" smtClean="0"/>
              <a:t>Sau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hái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hết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táo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NEXT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đến</a:t>
            </a:r>
            <a:r>
              <a:rPr lang="en-US" b="1" baseline="0" dirty="0" smtClean="0"/>
              <a:t> slide </a:t>
            </a:r>
            <a:r>
              <a:rPr lang="en-US" b="1" baseline="0" dirty="0" err="1" smtClean="0"/>
              <a:t>Hướng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dẫn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nhà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824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b2233bc12_0_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b2233bc12_0_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08050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b="1" dirty="0" err="1" smtClean="0"/>
              <a:t>Trả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lời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xong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đáp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án</a:t>
            </a:r>
            <a:r>
              <a:rPr lang="en-US" b="1" baseline="0" dirty="0" smtClean="0"/>
              <a:t>, </a:t>
            </a:r>
            <a:r>
              <a:rPr lang="en-US" b="1" baseline="0" dirty="0" err="1" smtClean="0"/>
              <a:t>bấm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nút</a:t>
            </a:r>
            <a:r>
              <a:rPr lang="en-US" b="1" baseline="0" dirty="0" smtClean="0"/>
              <a:t> quay </a:t>
            </a:r>
            <a:r>
              <a:rPr lang="en-US" b="1" baseline="0" dirty="0" err="1" smtClean="0"/>
              <a:t>về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để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mở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chọn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các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câu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hỏi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khác</a:t>
            </a:r>
            <a:r>
              <a:rPr lang="en-US" b="1" baseline="0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24822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eb2233bc12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eb2233bc12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77523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e882cbaad8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e882cbaad8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853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aa3974c8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eaa3974c8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1747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aa3974c8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aa3974c8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00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aa3974c8b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aa3974c8b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56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eaa3974c8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eaa3974c8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49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aa3974c8b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eaa3974c8b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7290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b2233bc1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b2233bc1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39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443350"/>
            <a:ext cx="4773000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700">
                <a:solidFill>
                  <a:srgbClr val="191919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913000"/>
            <a:ext cx="3621600" cy="1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  <a:latin typeface="Antic"/>
                <a:ea typeface="Antic"/>
                <a:cs typeface="Antic"/>
                <a:sym typeface="Ant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225152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subTitle" idx="1"/>
          </p:nvPr>
        </p:nvSpPr>
        <p:spPr>
          <a:xfrm>
            <a:off x="1284000" y="3762675"/>
            <a:ext cx="6576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47" name="Google Shape;47;p11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1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1350200" y="1234625"/>
            <a:ext cx="3852300" cy="27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153676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"/>
          </p:nvPr>
        </p:nvSpPr>
        <p:spPr>
          <a:xfrm>
            <a:off x="1350200" y="1595677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/>
          </p:nvPr>
        </p:nvSpPr>
        <p:spPr>
          <a:xfrm>
            <a:off x="1350200" y="3877979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2061733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5"/>
          </p:nvPr>
        </p:nvSpPr>
        <p:spPr>
          <a:xfrm>
            <a:off x="1350200" y="4319901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6"/>
          </p:nvPr>
        </p:nvSpPr>
        <p:spPr>
          <a:xfrm>
            <a:off x="1350200" y="2061732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877979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8"/>
          </p:nvPr>
        </p:nvSpPr>
        <p:spPr>
          <a:xfrm>
            <a:off x="1350200" y="2503730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9"/>
          </p:nvPr>
        </p:nvSpPr>
        <p:spPr>
          <a:xfrm>
            <a:off x="1350200" y="2969871"/>
            <a:ext cx="38523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13" hasCustomPrompt="1"/>
          </p:nvPr>
        </p:nvSpPr>
        <p:spPr>
          <a:xfrm>
            <a:off x="720000" y="2969817"/>
            <a:ext cx="635100" cy="44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14"/>
          </p:nvPr>
        </p:nvSpPr>
        <p:spPr>
          <a:xfrm>
            <a:off x="1350200" y="3411783"/>
            <a:ext cx="3725400" cy="28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1184574" y="3521263"/>
            <a:ext cx="44436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Char char="-"/>
              <a:defRPr sz="3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xfrm>
            <a:off x="1184574" y="1386075"/>
            <a:ext cx="4443600" cy="174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715100" y="2758050"/>
            <a:ext cx="2739300" cy="1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715100" y="1502975"/>
            <a:ext cx="3082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11863"/>
          <a:stretch/>
        </p:blipFill>
        <p:spPr>
          <a:xfrm>
            <a:off x="-279800" y="-800125"/>
            <a:ext cx="2731449" cy="2481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1705838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5360663" y="3168125"/>
            <a:ext cx="2077500" cy="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Bebas Neue"/>
              <a:buNone/>
              <a:defRPr sz="25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1705838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5360663" y="3589875"/>
            <a:ext cx="20775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00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7200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2"/>
          </p:nvPr>
        </p:nvSpPr>
        <p:spPr>
          <a:xfrm>
            <a:off x="34038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34038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 idx="4"/>
          </p:nvPr>
        </p:nvSpPr>
        <p:spPr>
          <a:xfrm>
            <a:off x="6087600" y="25569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6087600" y="3143456"/>
            <a:ext cx="2336400" cy="70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899263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899263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 idx="2"/>
          </p:nvPr>
        </p:nvSpPr>
        <p:spPr>
          <a:xfrm>
            <a:off x="3583050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83050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title" idx="4"/>
          </p:nvPr>
        </p:nvSpPr>
        <p:spPr>
          <a:xfrm>
            <a:off x="6266838" y="2423325"/>
            <a:ext cx="197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None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266838" y="3009850"/>
            <a:ext cx="197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735387" y="255967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3869438" y="159791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 idx="2"/>
          </p:nvPr>
        </p:nvSpPr>
        <p:spPr>
          <a:xfrm>
            <a:off x="1738325" y="1597925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3"/>
          </p:nvPr>
        </p:nvSpPr>
        <p:spPr>
          <a:xfrm>
            <a:off x="3869363" y="2559669"/>
            <a:ext cx="4248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4"/>
          </p:nvPr>
        </p:nvSpPr>
        <p:spPr>
          <a:xfrm>
            <a:off x="1738225" y="3614327"/>
            <a:ext cx="1353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5"/>
          </p:nvPr>
        </p:nvSpPr>
        <p:spPr>
          <a:xfrm>
            <a:off x="3869438" y="3602481"/>
            <a:ext cx="4248900" cy="5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 rotWithShape="1">
          <a:blip r:embed="rId3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71510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71510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/>
          </p:nvPr>
        </p:nvSpPr>
        <p:spPr>
          <a:xfrm>
            <a:off x="4592960" y="19983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3"/>
          </p:nvPr>
        </p:nvSpPr>
        <p:spPr>
          <a:xfrm>
            <a:off x="4592960" y="25849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 idx="4"/>
          </p:nvPr>
        </p:nvSpPr>
        <p:spPr>
          <a:xfrm>
            <a:off x="2654030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5"/>
          </p:nvPr>
        </p:nvSpPr>
        <p:spPr>
          <a:xfrm>
            <a:off x="2654030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 idx="6"/>
          </p:nvPr>
        </p:nvSpPr>
        <p:spPr>
          <a:xfrm>
            <a:off x="6531889" y="3126975"/>
            <a:ext cx="1892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7"/>
          </p:nvPr>
        </p:nvSpPr>
        <p:spPr>
          <a:xfrm>
            <a:off x="6531889" y="3713500"/>
            <a:ext cx="1892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1233175" y="2321951"/>
            <a:ext cx="6677700" cy="5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3908550" y="1337825"/>
            <a:ext cx="1326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91925" y="2960275"/>
            <a:ext cx="4360200" cy="47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139251">
            <a:off x="6914351" y="3174401"/>
            <a:ext cx="2449151" cy="2524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 rot="-901521">
            <a:off x="-407314" y="-345625"/>
            <a:ext cx="2964408" cy="1937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000" y="28348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subTitle" idx="1"/>
          </p:nvPr>
        </p:nvSpPr>
        <p:spPr>
          <a:xfrm>
            <a:off x="71755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title" idx="2"/>
          </p:nvPr>
        </p:nvSpPr>
        <p:spPr>
          <a:xfrm>
            <a:off x="469667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3"/>
          </p:nvPr>
        </p:nvSpPr>
        <p:spPr>
          <a:xfrm>
            <a:off x="469421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title" idx="4"/>
          </p:nvPr>
        </p:nvSpPr>
        <p:spPr>
          <a:xfrm>
            <a:off x="2613775" y="2834188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5"/>
          </p:nvPr>
        </p:nvSpPr>
        <p:spPr>
          <a:xfrm>
            <a:off x="2611314" y="3398625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title" idx="6"/>
          </p:nvPr>
        </p:nvSpPr>
        <p:spPr>
          <a:xfrm>
            <a:off x="6685000" y="2835356"/>
            <a:ext cx="1743900" cy="4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7"/>
          </p:nvPr>
        </p:nvSpPr>
        <p:spPr>
          <a:xfrm>
            <a:off x="6682540" y="3399900"/>
            <a:ext cx="1743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585878" y="3048900"/>
            <a:ext cx="2306303" cy="2377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996750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1"/>
          </p:nvPr>
        </p:nvSpPr>
        <p:spPr>
          <a:xfrm>
            <a:off x="996750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 idx="2"/>
          </p:nvPr>
        </p:nvSpPr>
        <p:spPr>
          <a:xfrm>
            <a:off x="3696024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3"/>
          </p:nvPr>
        </p:nvSpPr>
        <p:spPr>
          <a:xfrm>
            <a:off x="36960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title" idx="4"/>
          </p:nvPr>
        </p:nvSpPr>
        <p:spPr>
          <a:xfrm>
            <a:off x="996750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subTitle" idx="5"/>
          </p:nvPr>
        </p:nvSpPr>
        <p:spPr>
          <a:xfrm>
            <a:off x="996738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title" idx="6"/>
          </p:nvPr>
        </p:nvSpPr>
        <p:spPr>
          <a:xfrm>
            <a:off x="3696015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ubTitle" idx="7"/>
          </p:nvPr>
        </p:nvSpPr>
        <p:spPr>
          <a:xfrm>
            <a:off x="36960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title" idx="8"/>
          </p:nvPr>
        </p:nvSpPr>
        <p:spPr>
          <a:xfrm>
            <a:off x="6395325" y="18706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9"/>
          </p:nvPr>
        </p:nvSpPr>
        <p:spPr>
          <a:xfrm>
            <a:off x="6395324" y="2345575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 idx="13"/>
          </p:nvPr>
        </p:nvSpPr>
        <p:spPr>
          <a:xfrm>
            <a:off x="6395306" y="3648750"/>
            <a:ext cx="1752000" cy="41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14"/>
          </p:nvPr>
        </p:nvSpPr>
        <p:spPr>
          <a:xfrm>
            <a:off x="6395311" y="4123700"/>
            <a:ext cx="1752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146" name="Google Shape;146;p22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 hasCustomPrompt="1"/>
          </p:nvPr>
        </p:nvSpPr>
        <p:spPr>
          <a:xfrm>
            <a:off x="715100" y="539988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15100" y="1246015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2" hasCustomPrompt="1"/>
          </p:nvPr>
        </p:nvSpPr>
        <p:spPr>
          <a:xfrm>
            <a:off x="715100" y="1996129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3"/>
          </p:nvPr>
        </p:nvSpPr>
        <p:spPr>
          <a:xfrm>
            <a:off x="715100" y="2702157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4" hasCustomPrompt="1"/>
          </p:nvPr>
        </p:nvSpPr>
        <p:spPr>
          <a:xfrm>
            <a:off x="715100" y="3452284"/>
            <a:ext cx="49083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200"/>
              <a:buNone/>
              <a:defRPr sz="6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5"/>
          </p:nvPr>
        </p:nvSpPr>
        <p:spPr>
          <a:xfrm>
            <a:off x="715100" y="4158311"/>
            <a:ext cx="49083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ctrTitle"/>
          </p:nvPr>
        </p:nvSpPr>
        <p:spPr>
          <a:xfrm>
            <a:off x="715100" y="535000"/>
            <a:ext cx="42840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1"/>
          </p:nvPr>
        </p:nvSpPr>
        <p:spPr>
          <a:xfrm>
            <a:off x="715100" y="1569725"/>
            <a:ext cx="4293900" cy="125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24"/>
          <p:cNvSpPr txBox="1"/>
          <p:nvPr/>
        </p:nvSpPr>
        <p:spPr>
          <a:xfrm>
            <a:off x="715100" y="3585150"/>
            <a:ext cx="4848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CREDITS: This presentation template was created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/>
              </a:rPr>
              <a:t>Slidesgo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, and includes icons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Flaticon</a:t>
            </a:r>
            <a:r>
              <a:rPr lang="en" sz="1200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/>
              </a:rPr>
              <a:t>,</a:t>
            </a:r>
            <a:r>
              <a:rPr lang="en" sz="12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200" b="1">
                <a:solidFill>
                  <a:schemeClr val="hlink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/>
              </a:rPr>
              <a:t>Freepik</a:t>
            </a:r>
            <a:endParaRPr sz="1200">
              <a:solidFill>
                <a:schemeClr val="lt2"/>
              </a:solidFill>
              <a:latin typeface="Antic"/>
              <a:ea typeface="Antic"/>
              <a:cs typeface="Antic"/>
              <a:sym typeface="Antic"/>
            </a:endParaRPr>
          </a:p>
        </p:txBody>
      </p:sp>
      <p:pic>
        <p:nvPicPr>
          <p:cNvPr id="159" name="Google Shape;159;p24"/>
          <p:cNvPicPr preferRelativeResize="0"/>
          <p:nvPr/>
        </p:nvPicPr>
        <p:blipFill rotWithShape="1">
          <a:blip r:embed="rId5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4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27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172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252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46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720000" y="1054625"/>
            <a:ext cx="7704000" cy="35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564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86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10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587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91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715100" y="3018682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2"/>
          </p:nvPr>
        </p:nvSpPr>
        <p:spPr>
          <a:xfrm>
            <a:off x="715100" y="1603175"/>
            <a:ext cx="4743300" cy="3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arriecito"/>
                <a:ea typeface="Barriecito"/>
                <a:cs typeface="Barriecito"/>
                <a:sym typeface="Barriec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3"/>
          </p:nvPr>
        </p:nvSpPr>
        <p:spPr>
          <a:xfrm>
            <a:off x="715100" y="3411972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4"/>
          </p:nvPr>
        </p:nvSpPr>
        <p:spPr>
          <a:xfrm>
            <a:off x="715100" y="1996476"/>
            <a:ext cx="4743300" cy="8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3322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15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36" name="Google Shape;36;p8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9438" y="-1293087"/>
            <a:ext cx="1696600" cy="247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715100" y="1567050"/>
            <a:ext cx="5747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715100" y="2408850"/>
            <a:ext cx="5747100" cy="11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0" name="Google Shape;40;p9"/>
          <p:cNvPicPr preferRelativeResize="0"/>
          <p:nvPr/>
        </p:nvPicPr>
        <p:blipFill rotWithShape="1">
          <a:blip r:embed="rId2">
            <a:alphaModFix/>
          </a:blip>
          <a:srcRect l="29463"/>
          <a:stretch/>
        </p:blipFill>
        <p:spPr>
          <a:xfrm rot="-5400000">
            <a:off x="-129488" y="-1534511"/>
            <a:ext cx="2307901" cy="337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40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b="11863"/>
          <a:stretch/>
        </p:blipFill>
        <p:spPr>
          <a:xfrm rot="10800000">
            <a:off x="7156251" y="3826327"/>
            <a:ext cx="2032150" cy="184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Barriecito"/>
              <a:buNone/>
              <a:defRPr sz="35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●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ntic"/>
              <a:buChar char="○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ntic"/>
              <a:buChar char="■"/>
              <a:defRPr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3E7A662F-ADB8-46B8-818A-62BC133FFAB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26/9/2024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9D488BAC-C627-4D4D-894C-97E6872A148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54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3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9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6.svg"/><Relationship Id="rId12" Type="http://schemas.openxmlformats.org/officeDocument/2006/relationships/image" Target="../media/image106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3.png"/><Relationship Id="rId11" Type="http://schemas.openxmlformats.org/officeDocument/2006/relationships/image" Target="../media/image10.svg"/><Relationship Id="rId5" Type="http://schemas.openxmlformats.org/officeDocument/2006/relationships/image" Target="../media/image102.png"/><Relationship Id="rId10" Type="http://schemas.openxmlformats.org/officeDocument/2006/relationships/image" Target="../media/image105.pn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02.png"/><Relationship Id="rId18" Type="http://schemas.openxmlformats.org/officeDocument/2006/relationships/image" Target="../media/image105.png"/><Relationship Id="rId26" Type="http://schemas.openxmlformats.org/officeDocument/2006/relationships/slide" Target="slide34.xml"/><Relationship Id="rId3" Type="http://schemas.openxmlformats.org/officeDocument/2006/relationships/audio" Target="../media/audio1.wav"/><Relationship Id="rId21" Type="http://schemas.openxmlformats.org/officeDocument/2006/relationships/image" Target="../media/image112.png"/><Relationship Id="rId7" Type="http://schemas.openxmlformats.org/officeDocument/2006/relationships/image" Target="../media/image15.svg"/><Relationship Id="rId12" Type="http://schemas.openxmlformats.org/officeDocument/2006/relationships/image" Target="../media/image3.svg"/><Relationship Id="rId17" Type="http://schemas.openxmlformats.org/officeDocument/2006/relationships/image" Target="../media/image19.svg"/><Relationship Id="rId25" Type="http://schemas.openxmlformats.org/officeDocument/2006/relationships/slide" Target="slide33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10.png"/><Relationship Id="rId20" Type="http://schemas.openxmlformats.org/officeDocument/2006/relationships/image" Target="../media/image111.png"/><Relationship Id="rId29" Type="http://schemas.openxmlformats.org/officeDocument/2006/relationships/slide" Target="slide3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8.png"/><Relationship Id="rId11" Type="http://schemas.openxmlformats.org/officeDocument/2006/relationships/image" Target="../media/image101.png"/><Relationship Id="rId24" Type="http://schemas.openxmlformats.org/officeDocument/2006/relationships/image" Target="../media/image115.png"/><Relationship Id="rId5" Type="http://schemas.openxmlformats.org/officeDocument/2006/relationships/image" Target="../media/image13.svg"/><Relationship Id="rId15" Type="http://schemas.openxmlformats.org/officeDocument/2006/relationships/image" Target="../media/image6.svg"/><Relationship Id="rId23" Type="http://schemas.openxmlformats.org/officeDocument/2006/relationships/image" Target="../media/image114.png"/><Relationship Id="rId28" Type="http://schemas.openxmlformats.org/officeDocument/2006/relationships/slide" Target="slide36.xml"/><Relationship Id="rId10" Type="http://schemas.openxmlformats.org/officeDocument/2006/relationships/image" Target="../media/image100.png"/><Relationship Id="rId19" Type="http://schemas.openxmlformats.org/officeDocument/2006/relationships/image" Target="../media/image10.svg"/><Relationship Id="rId31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7.svg"/><Relationship Id="rId14" Type="http://schemas.openxmlformats.org/officeDocument/2006/relationships/image" Target="../media/image103.png"/><Relationship Id="rId22" Type="http://schemas.openxmlformats.org/officeDocument/2006/relationships/image" Target="../media/image113.png"/><Relationship Id="rId27" Type="http://schemas.openxmlformats.org/officeDocument/2006/relationships/slide" Target="slide35.xml"/><Relationship Id="rId30" Type="http://schemas.openxmlformats.org/officeDocument/2006/relationships/slide" Target="slide3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3.png"/><Relationship Id="rId3" Type="http://schemas.microsoft.com/office/2007/relationships/media" Target="../media/media2.mp3"/><Relationship Id="rId7" Type="http://schemas.openxmlformats.org/officeDocument/2006/relationships/image" Target="../media/image118.png"/><Relationship Id="rId12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1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4.png"/><Relationship Id="rId10" Type="http://schemas.openxmlformats.org/officeDocument/2006/relationships/image" Target="../media/image120.png"/><Relationship Id="rId4" Type="http://schemas.openxmlformats.org/officeDocument/2006/relationships/audio" Target="../media/media2.mp3"/><Relationship Id="rId9" Type="http://schemas.openxmlformats.org/officeDocument/2006/relationships/image" Target="../media/image119.png"/><Relationship Id="rId1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6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5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280.png"/><Relationship Id="rId4" Type="http://schemas.openxmlformats.org/officeDocument/2006/relationships/audio" Target="../media/media2.mp3"/><Relationship Id="rId9" Type="http://schemas.openxmlformats.org/officeDocument/2006/relationships/image" Target="../media/image128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microsoft.com/office/2007/relationships/media" Target="../media/media2.mp3"/><Relationship Id="rId7" Type="http://schemas.openxmlformats.org/officeDocument/2006/relationships/image" Target="../media/image1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11" Type="http://schemas.openxmlformats.org/officeDocument/2006/relationships/image" Target="../media/image124.png"/><Relationship Id="rId5" Type="http://schemas.openxmlformats.org/officeDocument/2006/relationships/slideLayout" Target="../slideLayouts/slideLayout25.xml"/><Relationship Id="rId10" Type="http://schemas.openxmlformats.org/officeDocument/2006/relationships/slide" Target="slide32.xml"/><Relationship Id="rId4" Type="http://schemas.openxmlformats.org/officeDocument/2006/relationships/audio" Target="../media/media2.mp3"/><Relationship Id="rId9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34.png"/><Relationship Id="rId12" Type="http://schemas.openxmlformats.org/officeDocument/2006/relationships/image" Target="../media/image13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3.png"/><Relationship Id="rId11" Type="http://schemas.openxmlformats.org/officeDocument/2006/relationships/image" Target="../media/image122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37.png"/><Relationship Id="rId4" Type="http://schemas.openxmlformats.org/officeDocument/2006/relationships/audio" Target="../media/media2.mp3"/><Relationship Id="rId9" Type="http://schemas.openxmlformats.org/officeDocument/2006/relationships/image" Target="../media/image136.png"/><Relationship Id="rId14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2.xml"/><Relationship Id="rId3" Type="http://schemas.microsoft.com/office/2007/relationships/media" Target="../media/media2.mp3"/><Relationship Id="rId7" Type="http://schemas.openxmlformats.org/officeDocument/2006/relationships/image" Target="../media/image1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9.png"/><Relationship Id="rId5" Type="http://schemas.openxmlformats.org/officeDocument/2006/relationships/slideLayout" Target="../slideLayouts/slideLayout25.xml"/><Relationship Id="rId4" Type="http://schemas.openxmlformats.org/officeDocument/2006/relationships/audio" Target="../media/media2.mp3"/><Relationship Id="rId9" Type="http://schemas.openxmlformats.org/officeDocument/2006/relationships/image" Target="../media/image12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140.png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>
            <a:spLocks noGrp="1"/>
          </p:cNvSpPr>
          <p:nvPr>
            <p:ph type="ctrTitle"/>
          </p:nvPr>
        </p:nvSpPr>
        <p:spPr>
          <a:xfrm>
            <a:off x="709503" y="1001561"/>
            <a:ext cx="7617243" cy="22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CHÀO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MỪNG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CÁC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EM</a:t>
            </a:r>
            <a:r>
              <a:rPr lang="en-US" sz="4000" b="1" dirty="0" smtClean="0">
                <a:latin typeface="+mn-lt"/>
              </a:rPr>
              <a:t> </a:t>
            </a:r>
            <a:br>
              <a:rPr lang="en-US" sz="4000" b="1" dirty="0" smtClean="0">
                <a:latin typeface="+mn-lt"/>
              </a:rPr>
            </a:b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ĐẾN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VỚI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rgbClr val="7030A0"/>
                </a:solidFill>
                <a:latin typeface="+mn-lt"/>
              </a:rPr>
              <a:t>BÀI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50000"/>
                  </a:schemeClr>
                </a:solidFill>
                <a:latin typeface="+mn-lt"/>
              </a:rPr>
              <a:t>HỌC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HÔM</a:t>
            </a:r>
            <a:r>
              <a:rPr lang="en-US" sz="4000" b="1" dirty="0" smtClean="0">
                <a:latin typeface="+mn-lt"/>
              </a:rPr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NAY!</a:t>
            </a:r>
            <a:endParaRPr sz="40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t="14434"/>
          <a:stretch/>
        </p:blipFill>
        <p:spPr>
          <a:xfrm>
            <a:off x="6217287" y="2939753"/>
            <a:ext cx="2905054" cy="2561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3806575" y="713760"/>
            <a:ext cx="4140486" cy="1222625"/>
          </a:xfrm>
          <a:prstGeom prst="wedgeRoundRectCallout">
            <a:avLst>
              <a:gd name="adj1" fmla="val -56990"/>
              <a:gd name="adj2" fmla="val 39811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rgbClr val="000000"/>
                </a:solidFill>
              </a:rPr>
              <a:t>Vậy muốn cộng trừ hai số hữu tỉ, ta làm như thế nào?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11658" y="2511200"/>
            <a:ext cx="5702158" cy="1623316"/>
          </a:xfrm>
          <a:prstGeom prst="wedgeRoundRectCallout">
            <a:avLst>
              <a:gd name="adj1" fmla="val 56464"/>
              <a:gd name="adj2" fmla="val 35981"/>
              <a:gd name="adj3" fmla="val 16667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04472" y="2584194"/>
            <a:ext cx="51165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cộng, trừ hai số hữu tỉ bằng cách viết chúng dưới dạng phân số rồi áp dụng quy tắc cộng, trừ phân số.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04" y="986320"/>
            <a:ext cx="1236109" cy="1236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945222" y="595901"/>
            <a:ext cx="1890445" cy="616450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Ví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dụ</a:t>
            </a:r>
            <a:r>
              <a:rPr lang="en-US" sz="2000" b="1" dirty="0" smtClean="0">
                <a:solidFill>
                  <a:srgbClr val="002060"/>
                </a:solidFill>
              </a:rPr>
              <a:t> 1: </a:t>
            </a:r>
            <a:r>
              <a:rPr lang="en-US" sz="2000" dirty="0" err="1" smtClean="0">
                <a:solidFill>
                  <a:srgbClr val="002060"/>
                </a:solidFill>
              </a:rPr>
              <a:t>Tính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+ 2,5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1438382"/>
                <a:ext cx="2640459" cy="703782"/>
              </a:xfrm>
              <a:prstGeom prst="rect">
                <a:avLst/>
              </a:prstGeom>
              <a:blipFill rotWithShape="0">
                <a:blip r:embed="rId3"/>
                <a:stretch>
                  <a:fillRect l="-2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883" y="1438382"/>
                <a:ext cx="2260315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2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2368195"/>
                <a:ext cx="2434976" cy="703782"/>
              </a:xfrm>
              <a:prstGeom prst="rect">
                <a:avLst/>
              </a:prstGeom>
              <a:blipFill rotWithShape="0">
                <a:blip r:embed="rId5"/>
                <a:stretch>
                  <a:fillRect l="-2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3174714"/>
                <a:ext cx="3131051" cy="737189"/>
              </a:xfrm>
              <a:prstGeom prst="rect">
                <a:avLst/>
              </a:prstGeom>
              <a:blipFill rotWithShape="0">
                <a:blip r:embed="rId6"/>
                <a:stretch>
                  <a:fillRect l="-1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222" y="4014640"/>
                <a:ext cx="2229493" cy="702885"/>
              </a:xfrm>
              <a:prstGeom prst="rect">
                <a:avLst/>
              </a:prstGeom>
              <a:blipFill rotWithShape="0">
                <a:blip r:embed="rId7"/>
                <a:stretch>
                  <a:fillRect l="-2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6046342" y="1313263"/>
            <a:ext cx="2948684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Viết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hữu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tỉ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dưới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dạng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phân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số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có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mẫu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dương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591710" y="1792593"/>
            <a:ext cx="454632" cy="538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4572000" y="2443087"/>
            <a:ext cx="2460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giao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hoán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 flipH="1">
            <a:off x="4076273" y="2730056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4572000" y="3222692"/>
            <a:ext cx="22579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Tính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chất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kết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hợp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0" name="Straight Arrow Connector 99"/>
          <p:cNvCxnSpPr/>
          <p:nvPr/>
        </p:nvCxnSpPr>
        <p:spPr>
          <a:xfrm flipH="1">
            <a:off x="4076273" y="3509661"/>
            <a:ext cx="459767" cy="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Google Shape;609;p48"/>
          <p:cNvPicPr preferRelativeResize="0"/>
          <p:nvPr/>
        </p:nvPicPr>
        <p:blipFill rotWithShape="1">
          <a:blip r:embed="rId8">
            <a:alphaModFix/>
          </a:blip>
          <a:srcRect t="12557" b="12564"/>
          <a:stretch/>
        </p:blipFill>
        <p:spPr>
          <a:xfrm rot="191757">
            <a:off x="6878522" y="3110802"/>
            <a:ext cx="2342207" cy="18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935" y="26640"/>
            <a:ext cx="1053460" cy="1138522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2" grpId="0"/>
      <p:bldP spid="23" grpId="0"/>
      <p:bldP spid="24" grpId="0"/>
      <p:bldP spid="25" grpId="0"/>
      <p:bldP spid="26" grpId="0"/>
      <p:bldP spid="94" grpId="0"/>
      <p:bldP spid="9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13" y="2438916"/>
            <a:ext cx="2548349" cy="28958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2060"/>
                    </a:solidFill>
                  </a:rPr>
                  <a:t>b) - 0,5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7" y="719191"/>
                <a:ext cx="2106203" cy="703782"/>
              </a:xfrm>
              <a:prstGeom prst="rect">
                <a:avLst/>
              </a:prstGeom>
              <a:blipFill rotWithShape="0">
                <a:blip r:embed="rId4"/>
                <a:stretch>
                  <a:fillRect l="-3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2000" dirty="0" smtClean="0"/>
                  <a:t>= 0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157" y="1422973"/>
                <a:ext cx="2578814" cy="2431178"/>
              </a:xfrm>
              <a:prstGeom prst="rect">
                <a:avLst/>
              </a:prstGeom>
              <a:blipFill rotWithShape="0">
                <a:blip r:embed="rId5"/>
                <a:stretch>
                  <a:fillRect l="-2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83577" y="4191856"/>
            <a:ext cx="21062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c) (-9,15) + 8,09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87064" y="1669899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Viết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hữu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tỉ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dưới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dạng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phân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33618" y="1869954"/>
            <a:ext cx="125344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402387" y="2438916"/>
            <a:ext cx="3965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Tính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chất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giao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hoán</a:t>
            </a:r>
            <a:r>
              <a:rPr lang="en-US" sz="2000" dirty="0" smtClean="0">
                <a:solidFill>
                  <a:srgbClr val="7030A0"/>
                </a:solidFill>
              </a:rPr>
              <a:t>, </a:t>
            </a:r>
            <a:r>
              <a:rPr lang="en-US" sz="2000" dirty="0" err="1" smtClean="0">
                <a:solidFill>
                  <a:srgbClr val="7030A0"/>
                </a:solidFill>
              </a:rPr>
              <a:t>kết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hợp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6" name="Straight Arrow Connector 15"/>
          <p:cNvCxnSpPr>
            <a:stCxn id="27" idx="1"/>
          </p:cNvCxnSpPr>
          <p:nvPr/>
        </p:nvCxnSpPr>
        <p:spPr>
          <a:xfrm flipH="1" flipV="1">
            <a:off x="3426431" y="2638562"/>
            <a:ext cx="975956" cy="409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402387" y="3207523"/>
            <a:ext cx="216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7030A0"/>
                </a:solidFill>
              </a:rPr>
              <a:t>Cộng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với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số</a:t>
            </a:r>
            <a:r>
              <a:rPr lang="en-US" sz="2000" dirty="0" smtClean="0">
                <a:solidFill>
                  <a:srgbClr val="7030A0"/>
                </a:solidFill>
              </a:rPr>
              <a:t> 0</a:t>
            </a:r>
            <a:endParaRPr lang="en-US" sz="2000" dirty="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/>
          <p:cNvCxnSpPr>
            <a:stCxn id="31" idx="1"/>
          </p:cNvCxnSpPr>
          <p:nvPr/>
        </p:nvCxnSpPr>
        <p:spPr>
          <a:xfrm flipH="1">
            <a:off x="3215811" y="3407578"/>
            <a:ext cx="1186576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1" y="3607633"/>
            <a:ext cx="556003" cy="1376771"/>
          </a:xfrm>
          <a:prstGeom prst="rect">
            <a:avLst/>
          </a:prstGeom>
        </p:spPr>
      </p:pic>
      <p:sp>
        <p:nvSpPr>
          <p:cNvPr id="21" name="Rounded Rectangular Callout 20"/>
          <p:cNvSpPr/>
          <p:nvPr/>
        </p:nvSpPr>
        <p:spPr>
          <a:xfrm>
            <a:off x="3914409" y="270875"/>
            <a:ext cx="4453803" cy="1114748"/>
          </a:xfrm>
          <a:prstGeom prst="wedgeRoundRectCallout">
            <a:avLst>
              <a:gd name="adj1" fmla="val -56891"/>
              <a:gd name="adj2" fmla="val 42387"/>
              <a:gd name="adj3" fmla="val 16667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</a:rPr>
              <a:t>Hai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số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đối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nhau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luôn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có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tổng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</a:rPr>
              <a:t>bằng</a:t>
            </a:r>
            <a:r>
              <a:rPr lang="en-US" sz="2000" dirty="0" smtClean="0">
                <a:solidFill>
                  <a:srgbClr val="000000"/>
                </a:solidFill>
              </a:rPr>
              <a:t> 0: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</a:rPr>
              <a:t>a + (-a) = 0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8590" y="4191856"/>
            <a:ext cx="28969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= - (9,15 - 8,09) = - 1,06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7" grpId="0"/>
      <p:bldP spid="31" grpId="0"/>
      <p:bldP spid="21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40"/>
          <p:cNvPicPr preferRelativeResize="0"/>
          <p:nvPr/>
        </p:nvPicPr>
        <p:blipFill rotWithShape="1">
          <a:blip r:embed="rId3">
            <a:alphaModFix/>
          </a:blip>
          <a:srcRect t="15672" b="15679"/>
          <a:stretch/>
        </p:blipFill>
        <p:spPr>
          <a:xfrm>
            <a:off x="5488025" y="567800"/>
            <a:ext cx="3508851" cy="43501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708282" y="3070069"/>
            <a:ext cx="4572000" cy="1384995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fontAlgn="base">
              <a:lnSpc>
                <a:spcPct val="14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dụng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trừ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8282" y="1407212"/>
            <a:ext cx="4572000" cy="133568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>
              <a:lnSpc>
                <a:spcPct val="140000"/>
              </a:lnSpc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7" y="290121"/>
            <a:ext cx="1794393" cy="901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7337" y="444510"/>
            <a:ext cx="12123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Chú</a:t>
            </a:r>
            <a:r>
              <a:rPr lang="en-US" sz="2200" b="1" dirty="0" smtClean="0">
                <a:solidFill>
                  <a:srgbClr val="C00000"/>
                </a:solidFill>
              </a:rPr>
              <a:t> ý: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720000" y="49639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1384" y="1273996"/>
            <a:ext cx="7622616" cy="191099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- 7 -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495" y="1422970"/>
                <a:ext cx="2424701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2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955495" y="2492992"/>
            <a:ext cx="2424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</a:t>
            </a:r>
            <a:r>
              <a:rPr lang="en-US" sz="2000" dirty="0" smtClean="0"/>
              <a:t>) - 21,25 + 13,3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:r>
                  <a:rPr lang="en-US" sz="2800" dirty="0" smtClean="0"/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384" y="1422970"/>
                <a:ext cx="2574081" cy="710707"/>
              </a:xfrm>
              <a:prstGeom prst="rect">
                <a:avLst/>
              </a:prstGeom>
              <a:blipFill rotWithShape="0">
                <a:blip r:embed="rId4"/>
                <a:stretch>
                  <a:fillRect l="-2364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3143892" y="2492992"/>
            <a:ext cx="3110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= - (21,25 - 13, 3) = - 7,95</a:t>
            </a:r>
            <a:endParaRPr lang="en-US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21" y="801384"/>
            <a:ext cx="2893779" cy="2893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b="1" dirty="0">
                    <a:solidFill>
                      <a:srgbClr val="C00000"/>
                    </a:solidFill>
                  </a:rPr>
                  <a:t>Nhận xét: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Trong tập các số hữu tỉ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cũng có quy tắc dấu ngoặc tương tự như trong tập các số nguyên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vi-VN" sz="2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3287014"/>
                <a:ext cx="7704000" cy="1477328"/>
              </a:xfrm>
              <a:prstGeom prst="rect">
                <a:avLst/>
              </a:prstGeom>
              <a:blipFill rotWithShape="0">
                <a:blip r:embed="rId6"/>
                <a:stretch>
                  <a:fillRect l="-791" r="-870"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5" grpId="0"/>
      <p:bldP spid="11" grpId="0" animBg="1"/>
      <p:bldP spid="12" grpId="0"/>
      <p:bldP spid="46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014" y="791111"/>
            <a:ext cx="7510409" cy="3770615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4859" y="319081"/>
            <a:ext cx="1735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Ví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dụ</a:t>
            </a:r>
            <a:r>
              <a:rPr lang="en-US" sz="2000" b="1" dirty="0" smtClean="0"/>
              <a:t> 2: </a:t>
            </a:r>
            <a:r>
              <a:rPr lang="en-US" sz="2000" b="1" dirty="0" err="1" smtClean="0"/>
              <a:t>Tính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986318"/>
                <a:ext cx="3071973" cy="645048"/>
              </a:xfrm>
              <a:prstGeom prst="rect">
                <a:avLst/>
              </a:prstGeom>
              <a:blipFill rotWithShape="0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1703286"/>
                <a:ext cx="2107628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2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2479966"/>
                <a:ext cx="1808253" cy="616579"/>
              </a:xfrm>
              <a:prstGeom prst="rect">
                <a:avLst/>
              </a:prstGeom>
              <a:blipFill rotWithShape="0">
                <a:blip r:embed="rId5"/>
                <a:stretch>
                  <a:fillRect l="-3367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4543" y="3132506"/>
                <a:ext cx="2506895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2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- 1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4817" y="3854052"/>
                <a:ext cx="3333965" cy="645048"/>
              </a:xfrm>
              <a:prstGeom prst="rect">
                <a:avLst/>
              </a:prstGeom>
              <a:blipFill rotWithShape="0">
                <a:blip r:embed="rId7"/>
                <a:stretch>
                  <a:fillRect l="-1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852812" y="1464303"/>
            <a:ext cx="4263772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vuông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412445" y="2025810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852812" y="2479966"/>
            <a:ext cx="4407611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Bỏ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“+”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412445" y="2774111"/>
            <a:ext cx="440367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638782" y="3074746"/>
            <a:ext cx="3056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rgbClr val="002060"/>
                </a:solidFill>
              </a:rPr>
              <a:t>Đặt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ngoặc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dấu</a:t>
            </a:r>
            <a:r>
              <a:rPr lang="en-US" sz="2000" dirty="0" smtClean="0">
                <a:solidFill>
                  <a:srgbClr val="002060"/>
                </a:solidFill>
              </a:rPr>
              <a:t> “-” </a:t>
            </a:r>
            <a:r>
              <a:rPr lang="en-US" sz="2000" dirty="0" err="1" smtClean="0">
                <a:solidFill>
                  <a:srgbClr val="002060"/>
                </a:solidFill>
              </a:rPr>
              <a:t>đằng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trước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801440" y="3441843"/>
            <a:ext cx="837342" cy="1102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" y="3973588"/>
            <a:ext cx="1142638" cy="10510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8537">
            <a:off x="272934" y="3149320"/>
            <a:ext cx="715312" cy="11272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 dir="vert"/>
      </p:transition>
    </mc:Choice>
    <mc:Fallback xmlns="">
      <p:transition spd="slow">
        <p:checke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58"/>
          <p:cNvPicPr preferRelativeResize="0"/>
          <p:nvPr/>
        </p:nvPicPr>
        <p:blipFill rotWithShape="1">
          <a:blip r:embed="rId3">
            <a:alphaModFix/>
          </a:blip>
          <a:srcRect t="16116" b="5910"/>
          <a:stretch/>
        </p:blipFill>
        <p:spPr>
          <a:xfrm flipH="1">
            <a:off x="5833026" y="1269149"/>
            <a:ext cx="2884199" cy="40615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/>
          <p:cNvSpPr/>
          <p:nvPr/>
        </p:nvSpPr>
        <p:spPr>
          <a:xfrm>
            <a:off x="565079" y="3544584"/>
            <a:ext cx="4756934" cy="75001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 rot="21337935">
            <a:off x="662663" y="1265322"/>
            <a:ext cx="5013788" cy="2490145"/>
          </a:xfrm>
          <a:prstGeom prst="wedgeRoundRectCallout">
            <a:avLst>
              <a:gd name="adj1" fmla="val 37364"/>
              <a:gd name="adj2" fmla="val 61306"/>
              <a:gd name="adj3" fmla="val 16667"/>
            </a:avLst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000" dirty="0"/>
                  <a:t>Đối với một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vi-VN" sz="2000" dirty="0" smtClean="0"/>
                  <a:t>, </a:t>
                </a:r>
                <a:r>
                  <a:rPr lang="vi-VN" sz="2000" dirty="0"/>
                  <a:t>ta có thể đổi chỗ các số hạng, đặt dấu ngoặc để nhóm các số hạng một cách tùy ý như các tổng trong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330786">
                <a:off x="884361" y="1551402"/>
                <a:ext cx="4572000" cy="1938992"/>
              </a:xfrm>
              <a:prstGeom prst="rect">
                <a:avLst/>
              </a:prstGeom>
              <a:blipFill rotWithShape="0">
                <a:blip r:embed="rId4"/>
                <a:stretch>
                  <a:fillRect l="-1163" r="-517" b="-1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entagon 6"/>
          <p:cNvSpPr/>
          <p:nvPr/>
        </p:nvSpPr>
        <p:spPr>
          <a:xfrm>
            <a:off x="0" y="726191"/>
            <a:ext cx="1387011" cy="421241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4"/>
                </a:solidFill>
              </a:rPr>
              <a:t>Chú</a:t>
            </a:r>
            <a:r>
              <a:rPr lang="en-US" sz="2000" b="1" dirty="0" smtClean="0">
                <a:solidFill>
                  <a:schemeClr val="accent4"/>
                </a:solidFill>
              </a:rPr>
              <a:t> ý:</a:t>
            </a:r>
            <a:endParaRPr lang="en-US" sz="2000" b="1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55;p34"/>
          <p:cNvSpPr txBox="1">
            <a:spLocks noGrp="1"/>
          </p:cNvSpPr>
          <p:nvPr>
            <p:ph type="title" idx="6"/>
          </p:nvPr>
        </p:nvSpPr>
        <p:spPr>
          <a:xfrm>
            <a:off x="0" y="691604"/>
            <a:ext cx="9144000" cy="5727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1541123"/>
                <a:ext cx="2691830" cy="737189"/>
              </a:xfrm>
              <a:prstGeom prst="rect">
                <a:avLst/>
              </a:prstGeom>
              <a:blipFill rotWithShape="0">
                <a:blip r:embed="rId2"/>
                <a:stretch>
                  <a:fillRect l="-22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2630184" y="3480170"/>
            <a:ext cx="3904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b) 6,5 + [0,75 - (8,25 - 1,75)]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+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2800" dirty="0" smtClean="0"/>
                  <a:t>  </a:t>
                </a:r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84" y="2407247"/>
                <a:ext cx="4654193" cy="710451"/>
              </a:xfrm>
              <a:prstGeom prst="rect">
                <a:avLst/>
              </a:prstGeom>
              <a:blipFill rotWithShape="0">
                <a:blip r:embed="rId3"/>
                <a:stretch>
                  <a:fillRect l="-1309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2630184" y="4111957"/>
            <a:ext cx="421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6,5 + 0,75 - 8,25 + 1,75 = 0,75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8" y="1411386"/>
            <a:ext cx="1762038" cy="341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5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9335" y="462918"/>
            <a:ext cx="1715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C00000"/>
                </a:solidFill>
              </a:rPr>
              <a:t>Vận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</a:rPr>
              <a:t>dụng</a:t>
            </a:r>
            <a:r>
              <a:rPr lang="en-US" sz="2000" b="1" dirty="0" smtClean="0">
                <a:solidFill>
                  <a:srgbClr val="C00000"/>
                </a:solidFill>
              </a:rPr>
              <a:t> 1: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99335" y="969918"/>
            <a:ext cx="6924782" cy="21698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bg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392148" y="969918"/>
            <a:ext cx="63391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thức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chính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châu</a:t>
            </a:r>
            <a:r>
              <a:rPr lang="en-US" sz="1800" dirty="0" smtClean="0"/>
              <a:t> </a:t>
            </a:r>
            <a:r>
              <a:rPr lang="en-US" sz="1800" dirty="0" err="1" smtClean="0"/>
              <a:t>Âu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là</a:t>
            </a:r>
            <a:r>
              <a:rPr lang="en-US" sz="1800" dirty="0" smtClean="0"/>
              <a:t> </a:t>
            </a:r>
            <a:r>
              <a:rPr lang="en-US" sz="1800" dirty="0" err="1" smtClean="0"/>
              <a:t>món</a:t>
            </a:r>
            <a:r>
              <a:rPr lang="en-US" sz="1800" dirty="0" smtClean="0"/>
              <a:t> </a:t>
            </a:r>
            <a:r>
              <a:rPr lang="en-US" sz="1800" dirty="0" err="1" smtClean="0"/>
              <a:t>ăn</a:t>
            </a:r>
            <a:r>
              <a:rPr lang="en-US" sz="1800" dirty="0" smtClean="0"/>
              <a:t> </a:t>
            </a:r>
            <a:r>
              <a:rPr lang="en-US" sz="1800" dirty="0" err="1" smtClean="0"/>
              <a:t>ưa</a:t>
            </a:r>
            <a:r>
              <a:rPr lang="en-US" sz="1800" dirty="0" smtClean="0"/>
              <a:t> </a:t>
            </a:r>
            <a:r>
              <a:rPr lang="en-US" sz="1800" dirty="0" err="1" smtClean="0"/>
              <a:t>thích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người</a:t>
            </a:r>
            <a:r>
              <a:rPr lang="en-US" sz="1800" dirty="0" smtClean="0"/>
              <a:t> </a:t>
            </a:r>
            <a:r>
              <a:rPr lang="en-US" sz="1800" dirty="0" err="1" smtClean="0"/>
              <a:t>Việt</a:t>
            </a:r>
            <a:r>
              <a:rPr lang="en-US" sz="1800" dirty="0" smtClean="0"/>
              <a:t> Nam.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 </a:t>
            </a:r>
            <a:r>
              <a:rPr lang="en-US" sz="1800" dirty="0" err="1" smtClean="0"/>
              <a:t>có</a:t>
            </a:r>
            <a:r>
              <a:rPr lang="en-US" sz="1800" dirty="0" smtClean="0"/>
              <a:t> 11 gam </a:t>
            </a:r>
            <a:r>
              <a:rPr lang="en-US" sz="1800" dirty="0" err="1" smtClean="0"/>
              <a:t>nước</a:t>
            </a:r>
            <a:r>
              <a:rPr lang="en-US" sz="1800" dirty="0" smtClean="0"/>
              <a:t>; 6,6 gam protein; 0,3 gam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béo</a:t>
            </a:r>
            <a:r>
              <a:rPr lang="en-US" sz="1800" dirty="0" smtClean="0"/>
              <a:t>; 75,1 gam </a:t>
            </a:r>
            <a:r>
              <a:rPr lang="en-US" sz="1800" dirty="0" err="1" smtClean="0"/>
              <a:t>glucid</a:t>
            </a:r>
            <a:r>
              <a:rPr lang="en-US" sz="1800" dirty="0" smtClean="0"/>
              <a:t> </a:t>
            </a:r>
            <a:r>
              <a:rPr lang="en-US" sz="1800" dirty="0" err="1" smtClean="0"/>
              <a:t>và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. </a:t>
            </a:r>
            <a:r>
              <a:rPr lang="en-US" sz="1800" dirty="0" err="1" smtClean="0"/>
              <a:t>Em</a:t>
            </a:r>
            <a:r>
              <a:rPr lang="en-US" sz="1800" dirty="0" smtClean="0"/>
              <a:t> </a:t>
            </a:r>
            <a:r>
              <a:rPr lang="en-US" sz="1800" dirty="0" err="1" smtClean="0"/>
              <a:t>hãy</a:t>
            </a:r>
            <a:r>
              <a:rPr lang="en-US" sz="1800" dirty="0" smtClean="0"/>
              <a:t> </a:t>
            </a:r>
            <a:r>
              <a:rPr lang="en-US" sz="1800" dirty="0" err="1" smtClean="0"/>
              <a:t>cho</a:t>
            </a:r>
            <a:r>
              <a:rPr lang="en-US" sz="1800" dirty="0" smtClean="0"/>
              <a:t> </a:t>
            </a:r>
            <a:r>
              <a:rPr lang="en-US" sz="1800" dirty="0" err="1" smtClean="0"/>
              <a:t>biết</a:t>
            </a:r>
            <a:r>
              <a:rPr lang="en-US" sz="1800" dirty="0" smtClean="0"/>
              <a:t> </a:t>
            </a:r>
            <a:r>
              <a:rPr lang="en-US" sz="1800" dirty="0" err="1" smtClean="0"/>
              <a:t>khối</a:t>
            </a:r>
            <a:r>
              <a:rPr lang="en-US" sz="1800" dirty="0" smtClean="0"/>
              <a:t> </a:t>
            </a:r>
            <a:r>
              <a:rPr lang="en-US" sz="1800" dirty="0" err="1" smtClean="0"/>
              <a:t>lượng</a:t>
            </a:r>
            <a:r>
              <a:rPr lang="en-US" sz="1800" dirty="0" smtClean="0"/>
              <a:t> </a:t>
            </a:r>
            <a:r>
              <a:rPr lang="en-US" sz="1800" dirty="0" err="1" smtClean="0"/>
              <a:t>của</a:t>
            </a:r>
            <a:r>
              <a:rPr lang="en-US" sz="1800" dirty="0" smtClean="0"/>
              <a:t> </a:t>
            </a:r>
            <a:r>
              <a:rPr lang="en-US" sz="1800" dirty="0" err="1" smtClean="0"/>
              <a:t>các</a:t>
            </a:r>
            <a:r>
              <a:rPr lang="en-US" sz="1800" dirty="0" smtClean="0"/>
              <a:t> </a:t>
            </a:r>
            <a:r>
              <a:rPr lang="en-US" sz="1800" dirty="0" err="1" smtClean="0"/>
              <a:t>chất</a:t>
            </a:r>
            <a:r>
              <a:rPr lang="en-US" sz="1800" dirty="0" smtClean="0"/>
              <a:t> </a:t>
            </a:r>
            <a:r>
              <a:rPr lang="en-US" sz="1800" dirty="0" err="1" smtClean="0"/>
              <a:t>khác</a:t>
            </a:r>
            <a:r>
              <a:rPr lang="en-US" sz="1800" dirty="0" smtClean="0"/>
              <a:t> </a:t>
            </a:r>
            <a:r>
              <a:rPr lang="en-US" sz="1800" dirty="0" err="1" smtClean="0"/>
              <a:t>trong</a:t>
            </a:r>
            <a:r>
              <a:rPr lang="en-US" sz="1800" dirty="0" smtClean="0"/>
              <a:t> 100 gam </a:t>
            </a:r>
            <a:r>
              <a:rPr lang="en-US" sz="1800" dirty="0" err="1" smtClean="0"/>
              <a:t>khoai</a:t>
            </a:r>
            <a:r>
              <a:rPr lang="en-US" sz="1800" dirty="0" smtClean="0"/>
              <a:t> </a:t>
            </a:r>
            <a:r>
              <a:rPr lang="en-US" sz="1800" dirty="0" err="1" smtClean="0"/>
              <a:t>tây</a:t>
            </a:r>
            <a:r>
              <a:rPr lang="en-US" sz="1800" dirty="0" smtClean="0"/>
              <a:t> </a:t>
            </a:r>
            <a:r>
              <a:rPr lang="en-US" sz="1800" dirty="0" err="1" smtClean="0"/>
              <a:t>khô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286" y="-152842"/>
            <a:ext cx="1683691" cy="168369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39208" y="3700674"/>
            <a:ext cx="63229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Khối lượng các chất khác trong 100g khoai tây khô </a:t>
            </a:r>
            <a:r>
              <a:rPr lang="vi-VN" sz="2000" dirty="0" smtClean="0"/>
              <a:t>là: </a:t>
            </a:r>
            <a:endParaRPr lang="vi-VN" sz="2000" dirty="0"/>
          </a:p>
          <a:p>
            <a:pPr algn="ctr">
              <a:lnSpc>
                <a:spcPct val="150000"/>
              </a:lnSpc>
            </a:pPr>
            <a:r>
              <a:rPr lang="vi-VN" sz="2000" dirty="0"/>
              <a:t>100 – (11 + 6,6 + 0,3 + 75,1) = 7 (g)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725" y="3139743"/>
            <a:ext cx="805648" cy="6419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2" y="2884247"/>
            <a:ext cx="2150090" cy="2150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 flipH="1">
            <a:off x="4890498" y="359596"/>
            <a:ext cx="4253501" cy="585627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2"/>
                </a:solidFill>
              </a:rPr>
              <a:t>2. </a:t>
            </a:r>
            <a:r>
              <a:rPr lang="en-US" sz="2200" b="1" dirty="0" err="1" smtClean="0">
                <a:solidFill>
                  <a:schemeClr val="accent2"/>
                </a:solidFill>
              </a:rPr>
              <a:t>Nhân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và</a:t>
            </a:r>
            <a:r>
              <a:rPr lang="en-US" sz="2200" b="1" dirty="0" smtClean="0">
                <a:solidFill>
                  <a:schemeClr val="accent2"/>
                </a:solidFill>
              </a:rPr>
              <a:t> chia </a:t>
            </a:r>
            <a:r>
              <a:rPr lang="en-US" sz="2200" b="1" dirty="0" err="1" smtClean="0">
                <a:solidFill>
                  <a:schemeClr val="accent2"/>
                </a:solidFill>
              </a:rPr>
              <a:t>hai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số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hữu</a:t>
            </a:r>
            <a:r>
              <a:rPr lang="en-US" sz="2200" b="1" dirty="0" smtClean="0">
                <a:solidFill>
                  <a:schemeClr val="accent2"/>
                </a:solidFill>
              </a:rPr>
              <a:t> </a:t>
            </a:r>
            <a:r>
              <a:rPr lang="en-US" sz="2200" b="1" dirty="0" err="1" smtClean="0">
                <a:solidFill>
                  <a:schemeClr val="accent2"/>
                </a:solidFill>
              </a:rPr>
              <a:t>tỉ</a:t>
            </a:r>
            <a:endParaRPr lang="en-US" sz="2200" b="1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3708" y="452354"/>
            <a:ext cx="4099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2060"/>
                </a:solidFill>
              </a:rPr>
              <a:t>Cách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nhân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và</a:t>
            </a:r>
            <a:r>
              <a:rPr lang="en-US" sz="2000" b="1" dirty="0" smtClean="0">
                <a:solidFill>
                  <a:srgbClr val="002060"/>
                </a:solidFill>
              </a:rPr>
              <a:t> chia </a:t>
            </a:r>
            <a:r>
              <a:rPr lang="en-US" sz="2000" b="1" dirty="0" err="1" smtClean="0">
                <a:solidFill>
                  <a:srgbClr val="002060"/>
                </a:solidFill>
              </a:rPr>
              <a:t>hai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số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hữu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tỉ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6013" y="1057655"/>
            <a:ext cx="3874779" cy="40011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err="1" smtClean="0"/>
              <a:t>Hoạt</a:t>
            </a:r>
            <a:r>
              <a:rPr lang="en-US" sz="2000" dirty="0" smtClean="0"/>
              <a:t> </a:t>
            </a:r>
            <a:r>
              <a:rPr lang="en-US" sz="2000" dirty="0" err="1"/>
              <a:t>động</a:t>
            </a:r>
            <a:r>
              <a:rPr lang="en-US" sz="2000" dirty="0"/>
              <a:t> </a:t>
            </a:r>
            <a:r>
              <a:rPr lang="en-US" sz="2000" dirty="0" err="1"/>
              <a:t>nhóm</a:t>
            </a:r>
            <a:r>
              <a:rPr lang="en-US" sz="2000" dirty="0"/>
              <a:t> </a:t>
            </a:r>
            <a:r>
              <a:rPr lang="en-US" sz="2000" dirty="0" err="1"/>
              <a:t>thực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b="1" dirty="0"/>
              <a:t>HĐ3.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26013" y="1767155"/>
            <a:ext cx="904836" cy="544530"/>
          </a:xfrm>
          <a:prstGeom prst="roundRect">
            <a:avLst/>
          </a:prstGeom>
          <a:solidFill>
            <a:schemeClr val="accent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HĐ3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1469" y="1662956"/>
            <a:ext cx="62980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0,36.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2779045"/>
                <a:ext cx="1572657" cy="710066"/>
              </a:xfrm>
              <a:prstGeom prst="rect">
                <a:avLst/>
              </a:prstGeom>
              <a:blipFill rotWithShape="0">
                <a:blip r:embed="rId2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:</m:t>
                    </m:r>
                  </m:oMath>
                </a14:m>
                <a:r>
                  <a:rPr lang="en-US" sz="2000" dirty="0" smtClean="0"/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2835778"/>
                <a:ext cx="1572657" cy="701859"/>
              </a:xfrm>
              <a:prstGeom prst="rect">
                <a:avLst/>
              </a:prstGeom>
              <a:blipFill rotWithShape="0">
                <a:blip r:embed="rId3"/>
                <a:stretch>
                  <a:fillRect l="-4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0817" y="3632965"/>
                <a:ext cx="2404152" cy="710066"/>
              </a:xfrm>
              <a:prstGeom prst="rect">
                <a:avLst/>
              </a:prstGeom>
              <a:blipFill rotWithShape="0">
                <a:blip r:embed="rId4"/>
                <a:stretch>
                  <a:fillRect l="-2792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−49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608" y="3694796"/>
                <a:ext cx="3780891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1774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09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2;p32"/>
          <p:cNvSpPr/>
          <p:nvPr/>
        </p:nvSpPr>
        <p:spPr>
          <a:xfrm>
            <a:off x="1191802" y="488940"/>
            <a:ext cx="6575461" cy="3844766"/>
          </a:xfrm>
          <a:prstGeom prst="roundRect">
            <a:avLst>
              <a:gd name="adj" fmla="val 31450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Giả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một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bay </a:t>
                </a:r>
                <a:r>
                  <a:rPr lang="en-US" sz="2000" dirty="0" err="1"/>
                  <a:t>lên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theo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chiều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thẳng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đứng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0,8 m/s </a:t>
                </a:r>
                <a:r>
                  <a:rPr lang="en-US" sz="2000" dirty="0" err="1"/>
                  <a:t>trong</a:t>
                </a:r>
                <a:r>
                  <a:rPr lang="en-US" sz="2000" dirty="0"/>
                  <a:t> 50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giảm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với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vận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tốc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m/s</a:t>
                </a:r>
                <a:r>
                  <a:rPr lang="en-US" sz="2000" dirty="0"/>
                  <a:t>. </a:t>
                </a:r>
                <a:r>
                  <a:rPr lang="en-US" sz="2000" dirty="0" err="1"/>
                  <a:t>Hỏi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sau</a:t>
                </a:r>
                <a:r>
                  <a:rPr lang="en-US" sz="2000" dirty="0"/>
                  <a:t> 27 </a:t>
                </a:r>
                <a:r>
                  <a:rPr lang="en-US" sz="2000" dirty="0" err="1"/>
                  <a:t>giây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kể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từ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cao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khinh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khí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cầu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cách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mặt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bao</a:t>
                </a:r>
                <a:r>
                  <a:rPr lang="en-US" sz="2000" dirty="0"/>
                  <a:t> </a:t>
                </a:r>
                <a:r>
                  <a:rPr lang="en-US" sz="2000" dirty="0" err="1"/>
                  <a:t>nhiêu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mét</a:t>
                </a:r>
                <a:r>
                  <a:rPr lang="en-US" sz="2000" dirty="0"/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430" y="1044698"/>
                <a:ext cx="5609690" cy="2733249"/>
              </a:xfrm>
              <a:prstGeom prst="rect">
                <a:avLst/>
              </a:prstGeom>
              <a:blipFill rotWithShape="0">
                <a:blip r:embed="rId3"/>
                <a:stretch>
                  <a:fillRect l="-1196" r="-1087" b="-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025" y="1598211"/>
            <a:ext cx="2735495" cy="27354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455" y="58379"/>
            <a:ext cx="2520379" cy="2520379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37318" y="485279"/>
            <a:ext cx="5530059" cy="1420325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Ta có thể nhân, chia hai số hữu tỉ bằng cách viết chúng dưới dạng phân số rồi áp dụng quy tắc nhân, chia phân số.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8837" y="2126750"/>
            <a:ext cx="3016749" cy="3016749"/>
          </a:xfrm>
          <a:prstGeom prst="rect">
            <a:avLst/>
          </a:prstGeom>
        </p:spPr>
      </p:pic>
      <p:pic>
        <p:nvPicPr>
          <p:cNvPr id="16" name="Google Shape;5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9845" y="485279"/>
            <a:ext cx="1487463" cy="15331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637318" y="2126750"/>
            <a:ext cx="121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C00000"/>
                </a:solidFill>
              </a:rPr>
              <a:t>Ví</a:t>
            </a:r>
            <a:r>
              <a:rPr lang="en-US" sz="2000" b="1" u="sng" dirty="0" smtClean="0">
                <a:solidFill>
                  <a:srgbClr val="C00000"/>
                </a:solidFill>
              </a:rPr>
              <a:t> </a:t>
            </a:r>
            <a:r>
              <a:rPr lang="en-US" sz="2000" b="1" u="sng" dirty="0" err="1" smtClean="0">
                <a:solidFill>
                  <a:srgbClr val="C00000"/>
                </a:solidFill>
              </a:rPr>
              <a:t>dụ</a:t>
            </a:r>
            <a:r>
              <a:rPr lang="en-US" sz="2000" b="1" u="sng" dirty="0" smtClean="0">
                <a:solidFill>
                  <a:srgbClr val="C00000"/>
                </a:solidFill>
              </a:rPr>
              <a:t> 3</a:t>
            </a:r>
            <a:r>
              <a:rPr lang="en-US" sz="2000" b="1" dirty="0" smtClean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. 0,25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484" y="2661007"/>
                <a:ext cx="1619590" cy="702244"/>
              </a:xfrm>
              <a:prstGeom prst="rect">
                <a:avLst/>
              </a:prstGeom>
              <a:blipFill rotWithShape="0">
                <a:blip r:embed="rId5"/>
                <a:stretch>
                  <a:fillRect l="-3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- 2,4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8758" y="3626136"/>
                <a:ext cx="1623316" cy="704295"/>
              </a:xfrm>
              <a:prstGeom prst="rect">
                <a:avLst/>
              </a:prstGeom>
              <a:blipFill rotWithShape="0">
                <a:blip r:embed="rId6"/>
                <a:stretch>
                  <a:fillRect l="-4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 smtClean="0"/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28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2658699"/>
                <a:ext cx="2196435" cy="704552"/>
              </a:xfrm>
              <a:prstGeom prst="rect">
                <a:avLst/>
              </a:prstGeom>
              <a:blipFill rotWithShape="0">
                <a:blip r:embed="rId7"/>
                <a:stretch>
                  <a:fillRect l="-3056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: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.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= - 2</a:t>
                </a:r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551" y="3629024"/>
                <a:ext cx="4005058" cy="704295"/>
              </a:xfrm>
              <a:prstGeom prst="rect">
                <a:avLst/>
              </a:prstGeom>
              <a:blipFill rotWithShape="0">
                <a:blip r:embed="rId8"/>
                <a:stretch>
                  <a:fillRect l="-16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0"/>
          <p:cNvSpPr/>
          <p:nvPr/>
        </p:nvSpPr>
        <p:spPr>
          <a:xfrm>
            <a:off x="6051478" y="426928"/>
            <a:ext cx="2640459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3: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−9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 smtClean="0"/>
                  <a:t> 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300" y="1294543"/>
                <a:ext cx="1931543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456" y="1308585"/>
                <a:ext cx="863029" cy="616964"/>
              </a:xfrm>
              <a:prstGeom prst="rect">
                <a:avLst/>
              </a:prstGeom>
              <a:blipFill rotWithShape="0">
                <a:blip r:embed="rId4"/>
                <a:stretch>
                  <a:fillRect l="-7801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- 0,7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8854" y="1308585"/>
                <a:ext cx="1387011" cy="614655"/>
              </a:xfrm>
              <a:prstGeom prst="rect">
                <a:avLst/>
              </a:prstGeom>
              <a:blipFill rotWithShape="0">
                <a:blip r:embed="rId5"/>
                <a:stretch>
                  <a:fillRect l="-4386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C00000"/>
                    </a:solidFill>
                  </a:rPr>
                  <a:t> 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5865" y="1322627"/>
                <a:ext cx="2922999" cy="616964"/>
              </a:xfrm>
              <a:prstGeom prst="rect">
                <a:avLst/>
              </a:prstGeom>
              <a:blipFill rotWithShape="0">
                <a:blip r:embed="rId6"/>
                <a:stretch>
                  <a:fillRect l="-2296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Google Shape;638;p50"/>
          <p:cNvSpPr/>
          <p:nvPr/>
        </p:nvSpPr>
        <p:spPr>
          <a:xfrm>
            <a:off x="732033" y="2151274"/>
            <a:ext cx="4271482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Luyện</a:t>
            </a:r>
            <a:r>
              <a:rPr lang="en-US" sz="2000" b="1" dirty="0" smtClean="0">
                <a:solidFill>
                  <a:schemeClr val="accent2"/>
                </a:solidFill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</a:rPr>
              <a:t>tập</a:t>
            </a:r>
            <a:r>
              <a:rPr lang="en-US" sz="2000" b="1" dirty="0" smtClean="0">
                <a:solidFill>
                  <a:schemeClr val="accent2"/>
                </a:solidFill>
              </a:rPr>
              <a:t> 4: </a:t>
            </a:r>
            <a:r>
              <a:rPr lang="en-US" sz="2000" dirty="0" err="1" smtClean="0">
                <a:solidFill>
                  <a:schemeClr val="accent2"/>
                </a:solidFill>
              </a:rPr>
              <a:t>Tính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một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cách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hợp</a:t>
            </a:r>
            <a:r>
              <a:rPr lang="en-US" sz="2000" dirty="0" smtClean="0">
                <a:solidFill>
                  <a:schemeClr val="accent2"/>
                </a:solidFill>
              </a:rPr>
              <a:t> </a:t>
            </a:r>
            <a:r>
              <a:rPr lang="en-US" sz="2000" dirty="0" err="1" smtClean="0">
                <a:solidFill>
                  <a:schemeClr val="accent2"/>
                </a:solidFill>
              </a:rPr>
              <a:t>lí</a:t>
            </a:r>
            <a:endParaRPr sz="2000" dirty="0">
              <a:solidFill>
                <a:schemeClr val="accent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(- 0,25)</a:t>
                </a:r>
                <a:endParaRPr lang="en-US" sz="20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37" y="2963799"/>
                <a:ext cx="2845942" cy="70185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. 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3069" y="2963799"/>
                <a:ext cx="2126751" cy="701859"/>
              </a:xfrm>
              <a:prstGeom prst="rect">
                <a:avLst/>
              </a:prstGeom>
              <a:blipFill rotWithShape="0">
                <a:blip r:embed="rId8"/>
                <a:stretch>
                  <a:fillRect l="-3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.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3959318"/>
                <a:ext cx="4448710" cy="737189"/>
              </a:xfrm>
              <a:prstGeom prst="rect">
                <a:avLst/>
              </a:prstGeom>
              <a:blipFill rotWithShape="0">
                <a:blip r:embed="rId9"/>
                <a:stretch>
                  <a:fillRect l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8" grpId="0" animBg="1"/>
      <p:bldP spid="6" grpId="0"/>
      <p:bldP spid="7" grpId="0"/>
      <p:bldP spid="8" grpId="0"/>
      <p:bldP spid="9" grpId="0"/>
      <p:bldP spid="1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418" y="2393879"/>
            <a:ext cx="2839627" cy="29267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294542" y="606175"/>
            <a:ext cx="60514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</a:rPr>
              <a:t>Chú</a:t>
            </a:r>
            <a:r>
              <a:rPr lang="en-US" sz="2000" b="1" dirty="0">
                <a:solidFill>
                  <a:srgbClr val="C00000"/>
                </a:solidFill>
              </a:rPr>
              <a:t> ý: </a:t>
            </a:r>
            <a:endParaRPr lang="en-US" sz="2000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đều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 </a:t>
            </a:r>
            <a:r>
              <a:rPr lang="en-US" sz="2000" dirty="0" err="1"/>
              <a:t>dưới</a:t>
            </a:r>
            <a:r>
              <a:rPr lang="en-US" sz="2000" dirty="0"/>
              <a:t>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/>
              <a:t> </a:t>
            </a:r>
            <a:r>
              <a:rPr lang="en-US" sz="2000" dirty="0" err="1"/>
              <a:t>thì</a:t>
            </a:r>
            <a:r>
              <a:rPr lang="en-US" sz="2000" dirty="0"/>
              <a:t> ta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áp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chia </a:t>
            </a:r>
            <a:r>
              <a:rPr lang="en-US" sz="2000" dirty="0" err="1"/>
              <a:t>đối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thập</a:t>
            </a:r>
            <a:r>
              <a:rPr lang="en-US" sz="2000" dirty="0"/>
              <a:t> </a:t>
            </a:r>
            <a:r>
              <a:rPr lang="en-US" sz="2000" dirty="0" err="1"/>
              <a:t>phân</a:t>
            </a:r>
            <a:r>
              <a:rPr lang="en-US" sz="2000" dirty="0" smtClean="0"/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08253" y="2681555"/>
            <a:ext cx="4150760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 smtClean="0"/>
              <a:t>1,25. (- 4,6) = - (1,25. 4,6) = - 5,75</a:t>
            </a:r>
          </a:p>
          <a:p>
            <a:pPr>
              <a:lnSpc>
                <a:spcPct val="200000"/>
              </a:lnSpc>
            </a:pPr>
            <a:r>
              <a:rPr lang="en-US" sz="2000" dirty="0" smtClean="0"/>
              <a:t>7,8 : (- 0,13) = - (7,8 : 0,13) = - 60.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02298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2845942" y="246580"/>
            <a:ext cx="5804899" cy="1551398"/>
          </a:xfrm>
          <a:prstGeom prst="wedgeRoundRectCallout">
            <a:avLst>
              <a:gd name="adj1" fmla="val -58361"/>
              <a:gd name="adj2" fmla="val 36673"/>
              <a:gd name="adj3" fmla="val 16667"/>
            </a:avLst>
          </a:prstGeom>
          <a:solidFill>
            <a:schemeClr val="tx1">
              <a:lumMod val="40000"/>
              <a:lumOff val="60000"/>
            </a:schemeClr>
          </a:solidFill>
          <a:ln>
            <a:solidFill>
              <a:schemeClr val="tx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51251" y="320650"/>
            <a:ext cx="55942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Vận</a:t>
            </a:r>
            <a:r>
              <a:rPr lang="en-US" sz="2000" dirty="0" smtClean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  <a:r>
              <a:rPr lang="en-US" sz="2000" dirty="0" err="1"/>
              <a:t>quy</a:t>
            </a:r>
            <a:r>
              <a:rPr lang="en-US" sz="2000" dirty="0"/>
              <a:t> </a:t>
            </a:r>
            <a:r>
              <a:rPr lang="en-US" sz="2000" dirty="0" err="1"/>
              <a:t>tắc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hữu</a:t>
            </a:r>
            <a:r>
              <a:rPr lang="en-US" sz="2000" dirty="0"/>
              <a:t> </a:t>
            </a:r>
            <a:r>
              <a:rPr lang="en-US" sz="2000" dirty="0" err="1"/>
              <a:t>tỉ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</a:t>
            </a:r>
            <a:r>
              <a:rPr lang="en-US" sz="2000" b="1" dirty="0" err="1"/>
              <a:t>mở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hoàn</a:t>
            </a:r>
            <a:r>
              <a:rPr lang="en-US" sz="2000" dirty="0"/>
              <a:t> </a:t>
            </a:r>
            <a:r>
              <a:rPr lang="en-US" sz="2000" dirty="0" err="1"/>
              <a:t>thành</a:t>
            </a:r>
            <a:r>
              <a:rPr lang="en-US" sz="2000" dirty="0"/>
              <a:t> </a:t>
            </a:r>
            <a:r>
              <a:rPr lang="en-US" sz="2000" b="1" dirty="0" err="1"/>
              <a:t>Ví</a:t>
            </a:r>
            <a:r>
              <a:rPr lang="en-US" sz="2000" b="1" dirty="0"/>
              <a:t> </a:t>
            </a:r>
            <a:r>
              <a:rPr lang="en-US" sz="2000" b="1" dirty="0" err="1"/>
              <a:t>dụ</a:t>
            </a:r>
            <a:r>
              <a:rPr lang="en-US" sz="2000" b="1" dirty="0"/>
              <a:t> 4 </a:t>
            </a:r>
            <a:r>
              <a:rPr lang="en-US" sz="2000" dirty="0" err="1"/>
              <a:t>và</a:t>
            </a:r>
            <a:r>
              <a:rPr lang="en-US" sz="2000" dirty="0"/>
              <a:t> so </a:t>
            </a:r>
            <a:r>
              <a:rPr lang="en-US" sz="2000" dirty="0" err="1"/>
              <a:t>sánh</a:t>
            </a:r>
            <a:r>
              <a:rPr lang="en-US" sz="2000" dirty="0"/>
              <a:t> </a:t>
            </a:r>
            <a:r>
              <a:rPr lang="en-US" sz="2000" dirty="0" err="1"/>
              <a:t>lại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lời</a:t>
            </a:r>
            <a:r>
              <a:rPr lang="en-US" sz="2000" dirty="0"/>
              <a:t> </a:t>
            </a:r>
            <a:r>
              <a:rPr lang="en-US" sz="2000" dirty="0" err="1"/>
              <a:t>giải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1800" dirty="0" smtClean="0"/>
                  <a:t>Trong 50s </a:t>
                </a:r>
                <a:r>
                  <a:rPr lang="en-US" sz="1800" dirty="0" err="1" smtClean="0"/>
                  <a:t>đầu</a:t>
                </a:r>
                <a:r>
                  <a:rPr lang="en-US" sz="1800" dirty="0" smtClean="0"/>
                  <a:t>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bay </a:t>
                </a:r>
                <a:r>
                  <a:rPr lang="en-US" sz="1800" dirty="0" err="1" smtClean="0"/>
                  <a:t>lên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0,8. 50 = 40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giảm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độ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cao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1800" dirty="0" smtClean="0"/>
                  <a:t>. 27 = 15 (m)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 err="1" smtClean="0"/>
                  <a:t>Vậy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sau</a:t>
                </a:r>
                <a:r>
                  <a:rPr lang="en-US" sz="1800" dirty="0" smtClean="0"/>
                  <a:t> 27s, </a:t>
                </a:r>
                <a:r>
                  <a:rPr lang="en-US" sz="1800" dirty="0" err="1" smtClean="0"/>
                  <a:t>khinh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khí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cầu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cách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mặt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đất</a:t>
                </a:r>
                <a:r>
                  <a:rPr lang="en-US" sz="1800" dirty="0" smtClean="0"/>
                  <a:t> </a:t>
                </a:r>
                <a:r>
                  <a:rPr lang="en-US" sz="1800" dirty="0" err="1" smtClean="0"/>
                  <a:t>là</a:t>
                </a:r>
                <a:r>
                  <a:rPr lang="en-US" sz="1800" dirty="0" smtClean="0"/>
                  <a:t>: 40 - 15 = 25 (m)</a:t>
                </a:r>
                <a:endParaRPr lang="en-US" sz="18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36" y="2076106"/>
                <a:ext cx="7356296" cy="1717586"/>
              </a:xfrm>
              <a:prstGeom prst="rect">
                <a:avLst/>
              </a:prstGeom>
              <a:blipFill rotWithShape="0">
                <a:blip r:embed="rId3"/>
                <a:stretch>
                  <a:fillRect l="-663" b="-2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36" y="3793692"/>
            <a:ext cx="1465352" cy="146535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53902" y="447576"/>
            <a:ext cx="1988289" cy="541756"/>
          </a:xfrm>
          <a:prstGeom prst="roundRect">
            <a:avLst/>
          </a:prstGeom>
          <a:solidFill>
            <a:schemeClr val="bg1">
              <a:lumMod val="20000"/>
              <a:lumOff val="80000"/>
            </a:schemeClr>
          </a:solidFill>
          <a:ln w="28575"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 smtClean="0">
                <a:solidFill>
                  <a:srgbClr val="C00000"/>
                </a:solidFill>
              </a:rPr>
              <a:t>Vận</a:t>
            </a:r>
            <a:r>
              <a:rPr lang="en-US" sz="2200" b="1" dirty="0" smtClean="0">
                <a:solidFill>
                  <a:srgbClr val="C00000"/>
                </a:solidFill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</a:rPr>
              <a:t>dụng</a:t>
            </a:r>
            <a:r>
              <a:rPr lang="en-US" sz="2200" b="1" dirty="0" smtClean="0">
                <a:solidFill>
                  <a:srgbClr val="C00000"/>
                </a:solidFill>
              </a:rPr>
              <a:t> 2</a:t>
            </a:r>
            <a:endParaRPr lang="en-US" sz="22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159" y="1010596"/>
            <a:ext cx="6113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Cho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tấm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cùng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10 cm x 15 cm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in </a:t>
            </a:r>
            <a:r>
              <a:rPr lang="en-US" sz="2000" dirty="0" err="1" smtClean="0"/>
              <a:t>trên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21,6 cm x 27,9 cm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1.8. </a:t>
            </a:r>
            <a:r>
              <a:rPr lang="en-US" sz="2000" dirty="0" err="1" smtClean="0"/>
              <a:t>Nếu</a:t>
            </a:r>
            <a:r>
              <a:rPr lang="en-US" sz="2000" dirty="0" smtClean="0"/>
              <a:t> </a:t>
            </a:r>
            <a:r>
              <a:rPr lang="en-US" sz="2000" dirty="0" err="1" smtClean="0"/>
              <a:t>cắt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theo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kích</a:t>
            </a:r>
            <a:r>
              <a:rPr lang="en-US" sz="2000" dirty="0" smtClean="0"/>
              <a:t> </a:t>
            </a:r>
            <a:r>
              <a:rPr lang="en-US" sz="2000" dirty="0" err="1" smtClean="0"/>
              <a:t>thước</a:t>
            </a:r>
            <a:r>
              <a:rPr lang="en-US" sz="2000" dirty="0" smtClean="0"/>
              <a:t> </a:t>
            </a:r>
            <a:r>
              <a:rPr lang="en-US" sz="2000" dirty="0" err="1" smtClean="0"/>
              <a:t>thì</a:t>
            </a:r>
            <a:r>
              <a:rPr lang="en-US" sz="2000" dirty="0" smtClean="0"/>
              <a:t> </a:t>
            </a:r>
            <a:r>
              <a:rPr lang="en-US" sz="2000" dirty="0" err="1" smtClean="0"/>
              <a:t>diện</a:t>
            </a:r>
            <a:r>
              <a:rPr lang="en-US" sz="2000" dirty="0" smtClean="0"/>
              <a:t> </a:t>
            </a:r>
            <a:r>
              <a:rPr lang="en-US" sz="2000" dirty="0" err="1" smtClean="0"/>
              <a:t>tích</a:t>
            </a:r>
            <a:r>
              <a:rPr lang="en-US" sz="2000" dirty="0" smtClean="0"/>
              <a:t> </a:t>
            </a:r>
            <a:r>
              <a:rPr lang="en-US" sz="2000" dirty="0" err="1" smtClean="0"/>
              <a:t>phần</a:t>
            </a:r>
            <a:r>
              <a:rPr lang="en-US" sz="2000" dirty="0" smtClean="0"/>
              <a:t> </a:t>
            </a:r>
            <a:r>
              <a:rPr lang="en-US" sz="2000" dirty="0" err="1" smtClean="0"/>
              <a:t>giấy</a:t>
            </a:r>
            <a:r>
              <a:rPr lang="en-US" sz="2000" dirty="0" smtClean="0"/>
              <a:t> </a:t>
            </a:r>
            <a:r>
              <a:rPr lang="en-US" sz="2000" dirty="0" err="1" smtClean="0"/>
              <a:t>ảnh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là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879" y="203026"/>
            <a:ext cx="2296632" cy="25618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smtClean="0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1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10.15 </a:t>
                </a:r>
                <a:r>
                  <a:rPr lang="en-US" sz="2000" dirty="0"/>
                  <a:t>= 150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tấm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21,6 </a:t>
                </a:r>
                <a:r>
                  <a:rPr lang="en-US" sz="2000" dirty="0"/>
                  <a:t>. 27,9 = 602,64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  <a:p>
                <a:pPr algn="just">
                  <a:lnSpc>
                    <a:spcPct val="150000"/>
                  </a:lnSpc>
                </a:pPr>
                <a:r>
                  <a:rPr lang="en-US" sz="2000" dirty="0" err="1"/>
                  <a:t>Diện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tích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giấy</a:t>
                </a:r>
                <a:r>
                  <a:rPr lang="en-US" sz="2000" dirty="0"/>
                  <a:t> </a:t>
                </a:r>
                <a:r>
                  <a:rPr lang="en-US" sz="2000" dirty="0" err="1"/>
                  <a:t>ảnh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còn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lại</a:t>
                </a:r>
                <a:r>
                  <a:rPr lang="en-US" sz="2000" dirty="0"/>
                  <a:t> </a:t>
                </a:r>
                <a:r>
                  <a:rPr lang="en-US" sz="2000" dirty="0" err="1" smtClean="0"/>
                  <a:t>là</a:t>
                </a:r>
                <a:r>
                  <a:rPr lang="en-US" sz="2000" dirty="0" smtClean="0"/>
                  <a:t>: 602,64 </a:t>
                </a:r>
                <a:r>
                  <a:rPr lang="en-US" sz="2000" dirty="0"/>
                  <a:t>– 2.150 = 302,64 </a:t>
                </a:r>
                <a:r>
                  <a:rPr lang="en-US" sz="2000" dirty="0" smtClean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 smtClean="0"/>
                  <a:t>)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316" y="3133895"/>
                <a:ext cx="7549115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07" r="-242" b="-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rved Right Arrow 9"/>
          <p:cNvSpPr/>
          <p:nvPr/>
        </p:nvSpPr>
        <p:spPr>
          <a:xfrm>
            <a:off x="478465" y="2970852"/>
            <a:ext cx="536944" cy="803705"/>
          </a:xfrm>
          <a:prstGeom prst="curved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Google Shape;609;p48"/>
          <p:cNvPicPr preferRelativeResize="0"/>
          <p:nvPr/>
        </p:nvPicPr>
        <p:blipFill rotWithShape="1">
          <a:blip r:embed="rId3">
            <a:alphaModFix/>
          </a:blip>
          <a:srcRect t="12557" b="12564"/>
          <a:stretch/>
        </p:blipFill>
        <p:spPr>
          <a:xfrm rot="191757">
            <a:off x="6368572" y="2701625"/>
            <a:ext cx="2887614" cy="22286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574158"/>
            <a:ext cx="9144000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LUYỆN TẬP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3257" y="1302493"/>
            <a:ext cx="2860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Bài</a:t>
            </a:r>
            <a:r>
              <a:rPr lang="en-US" sz="2000" b="1" dirty="0" smtClean="0"/>
              <a:t> 1.7 (SGK - tr13)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1904702"/>
                <a:ext cx="1499189" cy="617157"/>
              </a:xfrm>
              <a:prstGeom prst="rect">
                <a:avLst/>
              </a:prstGeom>
              <a:blipFill rotWithShape="0">
                <a:blip r:embed="rId4"/>
                <a:stretch>
                  <a:fillRect l="-406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2,5 -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2610297"/>
                <a:ext cx="1818167" cy="645048"/>
              </a:xfrm>
              <a:prstGeom prst="rect">
                <a:avLst/>
              </a:prstGeom>
              <a:blipFill rotWithShape="0">
                <a:blip r:embed="rId5"/>
                <a:stretch>
                  <a:fillRect l="-3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068573" y="3514870"/>
            <a:ext cx="2679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c) - 0,32. (- 0,875)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d) (- 5) :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3257" y="4163039"/>
                <a:ext cx="1818167" cy="616194"/>
              </a:xfrm>
              <a:prstGeom prst="rect">
                <a:avLst/>
              </a:prstGeom>
              <a:blipFill rotWithShape="0">
                <a:blip r:embed="rId6"/>
                <a:stretch>
                  <a:fillRect l="-3344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1904702"/>
                <a:ext cx="1935126" cy="616515"/>
              </a:xfrm>
              <a:prstGeom prst="rect">
                <a:avLst/>
              </a:prstGeom>
              <a:blipFill rotWithShape="0">
                <a:blip r:embed="rId7"/>
                <a:stretch>
                  <a:fillRect l="-3145" b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000" dirty="0" smtClean="0"/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995" y="2622864"/>
                <a:ext cx="3501699" cy="619913"/>
              </a:xfrm>
              <a:prstGeom prst="rect">
                <a:avLst/>
              </a:prstGeom>
              <a:blipFill rotWithShape="0">
                <a:blip r:embed="rId8"/>
                <a:stretch>
                  <a:fillRect l="-1739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268649" y="3514870"/>
            <a:ext cx="1228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0,28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(- 5)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446" y="4163039"/>
                <a:ext cx="2169043" cy="616194"/>
              </a:xfrm>
              <a:prstGeom prst="rect">
                <a:avLst/>
              </a:prstGeom>
              <a:blipFill rotWithShape="0">
                <a:blip r:embed="rId9"/>
                <a:stretch>
                  <a:fillRect l="-2809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638;p50"/>
          <p:cNvSpPr/>
          <p:nvPr/>
        </p:nvSpPr>
        <p:spPr>
          <a:xfrm>
            <a:off x="797442" y="575784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1.8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97442" y="1318437"/>
            <a:ext cx="4210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8+2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r>
                  <a:rPr lang="en-US" sz="2000" dirty="0" smtClean="0"/>
                  <a:t>- (5 + 0,4)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42" y="1874400"/>
                <a:ext cx="4805917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8+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2797770"/>
                <a:ext cx="4848446" cy="645048"/>
              </a:xfrm>
              <a:prstGeom prst="rect">
                <a:avLst/>
              </a:prstGeom>
              <a:blipFill rotWithShape="0">
                <a:blip r:embed="rId4"/>
                <a:stretch>
                  <a:fillRect l="-1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8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 smtClean="0"/>
                  <a:t> + 2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180" y="2797770"/>
                <a:ext cx="2998382" cy="616964"/>
              </a:xfrm>
              <a:prstGeom prst="rect">
                <a:avLst/>
              </a:prstGeom>
              <a:blipFill rotWithShape="0">
                <a:blip r:embed="rId5"/>
                <a:stretch>
                  <a:fillRect l="-2033" b="-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= (8 - 5 + 2)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052" y="3721140"/>
                <a:ext cx="4086696" cy="645048"/>
              </a:xfrm>
              <a:prstGeom prst="rect">
                <a:avLst/>
              </a:prstGeom>
              <a:blipFill rotWithShape="0">
                <a:blip r:embed="rId6"/>
                <a:stretch>
                  <a:fillRect l="-1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243748" y="3843609"/>
            <a:ext cx="2163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= 5 - 1 - 1 = 3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8" r="6871"/>
          <a:stretch/>
        </p:blipFill>
        <p:spPr>
          <a:xfrm>
            <a:off x="6116118" y="265346"/>
            <a:ext cx="2506888" cy="2254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861237" y="776177"/>
            <a:ext cx="7378996" cy="350874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7 −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5 −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275" y="1041990"/>
                <a:ext cx="4837814" cy="645048"/>
              </a:xfrm>
              <a:prstGeom prst="rect">
                <a:avLst/>
              </a:prstGeom>
              <a:blipFill rotWithShape="0">
                <a:blip r:embed="rId3"/>
                <a:stretch>
                  <a:fillRect l="-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28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40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1885501"/>
                <a:ext cx="4231758" cy="737189"/>
              </a:xfrm>
              <a:prstGeom prst="rect">
                <a:avLst/>
              </a:prstGeom>
              <a:blipFill rotWithShape="0">
                <a:blip r:embed="rId4"/>
                <a:stretch>
                  <a:fillRect l="-1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498" y="2923953"/>
                <a:ext cx="3232298" cy="704552"/>
              </a:xfrm>
              <a:prstGeom prst="rect">
                <a:avLst/>
              </a:prstGeom>
              <a:blipFill rotWithShape="0">
                <a:blip r:embed="rId5"/>
                <a:stretch>
                  <a:fillRect l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oogle Shape;925;p59"/>
          <p:cNvPicPr preferRelativeResize="0"/>
          <p:nvPr/>
        </p:nvPicPr>
        <p:blipFill rotWithShape="1">
          <a:blip r:embed="rId6">
            <a:alphaModFix/>
          </a:blip>
          <a:srcRect l="26922" t="9243" r="17669" b="9243"/>
          <a:stretch/>
        </p:blipFill>
        <p:spPr>
          <a:xfrm>
            <a:off x="5744366" y="1853603"/>
            <a:ext cx="2096749" cy="28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29;p59"/>
          <p:cNvPicPr preferRelativeResize="0"/>
          <p:nvPr/>
        </p:nvPicPr>
        <p:blipFill rotWithShape="1">
          <a:blip r:embed="rId7">
            <a:alphaModFix/>
          </a:blip>
          <a:srcRect l="9618" t="9617" r="9618" b="21786"/>
          <a:stretch/>
        </p:blipFill>
        <p:spPr>
          <a:xfrm>
            <a:off x="6103089" y="301402"/>
            <a:ext cx="1192849" cy="949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924;p59"/>
          <p:cNvPicPr preferRelativeResize="0"/>
          <p:nvPr/>
        </p:nvPicPr>
        <p:blipFill rotWithShape="1">
          <a:blip r:embed="rId3">
            <a:alphaModFix/>
          </a:blip>
          <a:srcRect t="8840" b="8848"/>
          <a:stretch/>
        </p:blipFill>
        <p:spPr>
          <a:xfrm rot="20258564">
            <a:off x="71020" y="-112173"/>
            <a:ext cx="1692050" cy="143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26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0331783">
            <a:off x="7330684" y="43024"/>
            <a:ext cx="2162257" cy="20280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38;p50"/>
          <p:cNvSpPr/>
          <p:nvPr/>
        </p:nvSpPr>
        <p:spPr>
          <a:xfrm>
            <a:off x="1871331" y="470260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2755" y="605589"/>
            <a:ext cx="2583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 </a:t>
            </a:r>
            <a:r>
              <a:rPr lang="en-US" sz="2000" dirty="0" err="1" smtClean="0"/>
              <a:t>lí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rgbClr val="002060"/>
                    </a:solidFill>
                  </a:rPr>
                  <a:t>0,65. 78 + 2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>
                    <a:solidFill>
                      <a:srgbClr val="002060"/>
                    </a:solidFill>
                  </a:rPr>
                  <a:t> . 2 020 + 0,35. 78 - 2,2. 2 020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4218" y="1473611"/>
                <a:ext cx="6081823" cy="790794"/>
              </a:xfrm>
              <a:prstGeom prst="rect">
                <a:avLst/>
              </a:prstGeom>
              <a:blipFill rotWithShape="0">
                <a:blip r:embed="rId5"/>
                <a:stretch>
                  <a:fillRect l="-1403" r="-1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1493696" y="2433422"/>
            <a:ext cx="6358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/>
              <a:t>= 0,65. 78 + 2,2. 2 020 + 0,35. 78 - 2,2. 2020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(0,65 + 0,35) + 2 020.(2,2 - 2,2)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/>
              <a:t>= 78. 1 + 2 020. 0 = 78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Ậ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Ụ</a:t>
            </a:r>
            <a:r>
              <a:rPr lang="en-US" sz="3200" b="1" dirty="0" smtClean="0">
                <a:solidFill>
                  <a:srgbClr val="0070C0"/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G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7" name="Google Shape;638;p50"/>
          <p:cNvSpPr/>
          <p:nvPr/>
        </p:nvSpPr>
        <p:spPr>
          <a:xfrm>
            <a:off x="5823628" y="1017725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1.9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2204" y="1701209"/>
            <a:ext cx="6402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hãy</a:t>
            </a:r>
            <a:r>
              <a:rPr lang="en-US" sz="2000" dirty="0" smtClean="0"/>
              <a:t> </a:t>
            </a: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cách</a:t>
            </a:r>
            <a:r>
              <a:rPr lang="en-US" sz="2000" dirty="0" smtClean="0"/>
              <a:t> “</a:t>
            </a:r>
            <a:r>
              <a:rPr lang="en-US" sz="2000" dirty="0" err="1" smtClean="0"/>
              <a:t>nối</a:t>
            </a:r>
            <a:r>
              <a:rPr lang="en-US" sz="2000" dirty="0" smtClean="0"/>
              <a:t>”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những</a:t>
            </a:r>
            <a:r>
              <a:rPr lang="en-US" sz="2000" dirty="0" smtClean="0"/>
              <a:t> </a:t>
            </a:r>
            <a:r>
              <a:rPr lang="en-US" sz="2000" dirty="0" err="1" smtClean="0"/>
              <a:t>chiếc</a:t>
            </a:r>
            <a:r>
              <a:rPr lang="en-US" sz="2000" dirty="0"/>
              <a:t> </a:t>
            </a:r>
            <a:r>
              <a:rPr lang="en-US" sz="2000" dirty="0" err="1" smtClean="0"/>
              <a:t>lá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Hình</a:t>
            </a:r>
            <a:r>
              <a:rPr lang="en-US" sz="2000" dirty="0" smtClean="0"/>
              <a:t> 1.9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, </a:t>
            </a:r>
            <a:r>
              <a:rPr lang="en-US" sz="2000" dirty="0" err="1" smtClean="0"/>
              <a:t>trừ</a:t>
            </a:r>
            <a:r>
              <a:rPr lang="en-US" sz="2000" dirty="0" smtClean="0"/>
              <a:t>, </a:t>
            </a:r>
            <a:r>
              <a:rPr lang="en-US" sz="2000" dirty="0" err="1" smtClean="0"/>
              <a:t>nhân</a:t>
            </a:r>
            <a:r>
              <a:rPr lang="en-US" sz="2000" dirty="0" smtClean="0"/>
              <a:t>, chia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dấu</a:t>
            </a:r>
            <a:r>
              <a:rPr lang="en-US" sz="2000" dirty="0" smtClean="0"/>
              <a:t> </a:t>
            </a:r>
            <a:r>
              <a:rPr lang="en-US" sz="2000" dirty="0" err="1" smtClean="0"/>
              <a:t>ngoặc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biểu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trị</a:t>
            </a:r>
            <a:r>
              <a:rPr lang="en-US" sz="2000" dirty="0" smtClean="0"/>
              <a:t> </a:t>
            </a:r>
            <a:r>
              <a:rPr lang="en-US" sz="2000" dirty="0" err="1" smtClean="0"/>
              <a:t>đúng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ở </a:t>
            </a:r>
            <a:r>
              <a:rPr lang="en-US" sz="2000" dirty="0" err="1" smtClean="0"/>
              <a:t>bông</a:t>
            </a:r>
            <a:r>
              <a:rPr lang="en-US" sz="2000" dirty="0" smtClean="0"/>
              <a:t> </a:t>
            </a:r>
            <a:r>
              <a:rPr lang="en-US" sz="2000" dirty="0" err="1" smtClean="0"/>
              <a:t>hoa</a:t>
            </a:r>
            <a:r>
              <a:rPr lang="en-US" sz="2000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6" y="1604525"/>
            <a:ext cx="1233590" cy="1976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6" y="3581155"/>
            <a:ext cx="841321" cy="9571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2109" y="4018986"/>
            <a:ext cx="382508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4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(-25 . 4) + [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(-</a:t>
            </a:r>
            <a:r>
              <a:rPr lang="en-US" sz="2400" dirty="0" smtClean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2)]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= -105</a:t>
            </a:r>
          </a:p>
        </p:txBody>
      </p:sp>
      <p:pic>
        <p:nvPicPr>
          <p:cNvPr id="33" name="Google Shape;923;p59"/>
          <p:cNvPicPr preferRelativeResize="0"/>
          <p:nvPr/>
        </p:nvPicPr>
        <p:blipFill rotWithShape="1">
          <a:blip r:embed="rId5">
            <a:alphaModFix/>
          </a:blip>
          <a:srcRect t="18302" b="18302"/>
          <a:stretch/>
        </p:blipFill>
        <p:spPr>
          <a:xfrm>
            <a:off x="7500925" y="3262253"/>
            <a:ext cx="1643075" cy="1881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5" name="Google Shape;875;p56"/>
          <p:cNvCxnSpPr/>
          <p:nvPr/>
        </p:nvCxnSpPr>
        <p:spPr>
          <a:xfrm>
            <a:off x="2311785" y="1810403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tx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6" name="Google Shape;876;p56"/>
          <p:cNvCxnSpPr/>
          <p:nvPr/>
        </p:nvCxnSpPr>
        <p:spPr>
          <a:xfrm>
            <a:off x="2308847" y="2772153"/>
            <a:ext cx="780900" cy="0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7" name="Google Shape;877;p56"/>
          <p:cNvCxnSpPr/>
          <p:nvPr/>
        </p:nvCxnSpPr>
        <p:spPr>
          <a:xfrm>
            <a:off x="2311685" y="3826805"/>
            <a:ext cx="778200" cy="0"/>
          </a:xfrm>
          <a:prstGeom prst="straightConnector1">
            <a:avLst/>
          </a:prstGeom>
          <a:noFill/>
          <a:ln w="28575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Oval Callout 6"/>
          <p:cNvSpPr/>
          <p:nvPr/>
        </p:nvSpPr>
        <p:spPr>
          <a:xfrm>
            <a:off x="6164523" y="307311"/>
            <a:ext cx="1310901" cy="728144"/>
          </a:xfrm>
          <a:prstGeom prst="wedgeEllipseCallout">
            <a:avLst>
              <a:gd name="adj1" fmla="val -32151"/>
              <a:gd name="adj2" fmla="val 54823"/>
            </a:avLst>
          </a:prstGeom>
          <a:solidFill>
            <a:schemeClr val="tx2">
              <a:lumMod val="75000"/>
              <a:lumOff val="2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accent1"/>
                </a:solidFill>
              </a:rPr>
              <a:t>Gợi</a:t>
            </a:r>
            <a:r>
              <a:rPr lang="en-US" sz="2000" b="1" dirty="0" smtClean="0">
                <a:solidFill>
                  <a:schemeClr val="accent1"/>
                </a:solidFill>
              </a:rPr>
              <a:t> ý:</a:t>
            </a:r>
            <a:endParaRPr lang="en-US" sz="2000" b="1" dirty="0">
              <a:solidFill>
                <a:schemeClr val="accent1"/>
              </a:solidFill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r="21650"/>
          <a:stretch/>
        </p:blipFill>
        <p:spPr>
          <a:xfrm>
            <a:off x="164386" y="922162"/>
            <a:ext cx="2147299" cy="37616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200508" y="1322505"/>
            <a:ext cx="5743254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>
                <a:solidFill>
                  <a:srgbClr val="002060"/>
                </a:solidFill>
              </a:rPr>
              <a:t>Trong 50s đầu, với vận tốc 0,8 m/s, khinh khí cầu bay lên một quãng đường cách mặt đất bao xa?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solidFill>
                      <a:srgbClr val="C00000"/>
                    </a:solidFill>
                  </a:rPr>
                  <a:t>Sau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27s,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với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vận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tốc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 dirty="0" smtClean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>
                    <a:solidFill>
                      <a:srgbClr val="C00000"/>
                    </a:solidFill>
                  </a:rPr>
                  <a:t>m/s,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khinh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khí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cầu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giảm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độ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cao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bao</a:t>
                </a:r>
                <a:r>
                  <a:rPr lang="en-US" sz="2000" dirty="0">
                    <a:solidFill>
                      <a:srgbClr val="C00000"/>
                    </a:solidFill>
                  </a:rPr>
                  <a:t>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nhiêu</a:t>
                </a:r>
                <a:r>
                  <a:rPr lang="en-US" sz="2000" dirty="0">
                    <a:solidFill>
                      <a:srgbClr val="C00000"/>
                    </a:solidFill>
                  </a:rPr>
                  <a:t>?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119" y="2410087"/>
                <a:ext cx="5656033" cy="929613"/>
              </a:xfrm>
              <a:prstGeom prst="rect">
                <a:avLst/>
              </a:prstGeom>
              <a:blipFill rotWithShape="0">
                <a:blip r:embed="rId4"/>
                <a:stretch>
                  <a:fillRect l="-1078" r="-118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3244119" y="3626750"/>
            <a:ext cx="52950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Sau</a:t>
            </a:r>
            <a:r>
              <a:rPr lang="en-US" sz="2000" dirty="0">
                <a:solidFill>
                  <a:srgbClr val="002060"/>
                </a:solidFill>
              </a:rPr>
              <a:t> 27s, </a:t>
            </a:r>
            <a:r>
              <a:rPr lang="en-US" sz="2000" dirty="0" err="1">
                <a:solidFill>
                  <a:srgbClr val="002060"/>
                </a:solidFill>
              </a:rPr>
              <a:t>khinh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khí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cầu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cách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mặt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đất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bao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xa</a:t>
            </a:r>
            <a:r>
              <a:rPr lang="en-US" sz="2000" dirty="0">
                <a:solidFill>
                  <a:srgbClr val="002060"/>
                </a:solidFill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Google Shape;8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94271" flipH="1">
            <a:off x="7345728" y="2736200"/>
            <a:ext cx="2306303" cy="23770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638;p50"/>
          <p:cNvSpPr/>
          <p:nvPr/>
        </p:nvSpPr>
        <p:spPr>
          <a:xfrm>
            <a:off x="1017711" y="858236"/>
            <a:ext cx="2801500" cy="586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2"/>
                </a:solidFill>
              </a:rPr>
              <a:t>Bài</a:t>
            </a:r>
            <a:r>
              <a:rPr lang="en-US" sz="2000" b="1" dirty="0" smtClean="0">
                <a:solidFill>
                  <a:schemeClr val="accent2"/>
                </a:solidFill>
              </a:rPr>
              <a:t> 1.10 (SGK - tr13)</a:t>
            </a:r>
            <a:endParaRPr sz="2000" b="1" dirty="0">
              <a:solidFill>
                <a:schemeClr val="accent2"/>
              </a:solidFill>
            </a:endParaRPr>
          </a:p>
        </p:txBody>
      </p:sp>
      <p:pic>
        <p:nvPicPr>
          <p:cNvPr id="15" name="Picture 14"/>
          <p:cNvPicPr/>
          <p:nvPr/>
        </p:nvPicPr>
        <p:blipFill>
          <a:blip r:embed="rId4"/>
          <a:stretch>
            <a:fillRect/>
          </a:stretch>
        </p:blipFill>
        <p:spPr>
          <a:xfrm>
            <a:off x="5144276" y="155060"/>
            <a:ext cx="2619375" cy="1400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711" y="1555235"/>
            <a:ext cx="71344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đựng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của</a:t>
            </a:r>
            <a:r>
              <a:rPr lang="en-US" sz="2000" dirty="0" smtClean="0"/>
              <a:t> </a:t>
            </a:r>
            <a:r>
              <a:rPr lang="en-US" sz="2000" dirty="0" err="1" smtClean="0"/>
              <a:t>một</a:t>
            </a:r>
            <a:r>
              <a:rPr lang="en-US" sz="2000" dirty="0" smtClean="0"/>
              <a:t> </a:t>
            </a:r>
            <a:r>
              <a:rPr lang="en-US" sz="2000" dirty="0" err="1" smtClean="0"/>
              <a:t>giá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thư</a:t>
            </a:r>
            <a:r>
              <a:rPr lang="en-US" sz="2000" dirty="0" smtClean="0"/>
              <a:t> </a:t>
            </a:r>
            <a:r>
              <a:rPr lang="en-US" sz="2000" dirty="0" err="1" smtClean="0"/>
              <a:t>viện</a:t>
            </a:r>
            <a:r>
              <a:rPr lang="en-US" sz="2000" dirty="0" smtClean="0"/>
              <a:t> </a:t>
            </a:r>
            <a:r>
              <a:rPr lang="en-US" sz="2000" dirty="0" err="1" smtClean="0"/>
              <a:t>dài</a:t>
            </a:r>
            <a:r>
              <a:rPr lang="en-US" sz="2000" dirty="0" smtClean="0"/>
              <a:t> 120 cm.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 ta </a:t>
            </a:r>
            <a:r>
              <a:rPr lang="en-US" sz="2000" dirty="0" err="1" smtClean="0"/>
              <a:t>dự</a:t>
            </a:r>
            <a:r>
              <a:rPr lang="en-US" sz="2000" dirty="0" smtClean="0"/>
              <a:t> </a:t>
            </a:r>
            <a:r>
              <a:rPr lang="en-US" sz="2000" dirty="0" err="1" smtClean="0"/>
              <a:t>định</a:t>
            </a:r>
            <a:r>
              <a:rPr lang="en-US" sz="2000" dirty="0" smtClean="0"/>
              <a:t> </a:t>
            </a:r>
            <a:r>
              <a:rPr lang="en-US" sz="2000" dirty="0" err="1" smtClean="0"/>
              <a:t>xếp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dày</a:t>
            </a:r>
            <a:r>
              <a:rPr lang="en-US" sz="2000" dirty="0" smtClean="0"/>
              <a:t> </a:t>
            </a:r>
            <a:r>
              <a:rPr lang="en-US" sz="2000" dirty="0" err="1" smtClean="0"/>
              <a:t>khoảng</a:t>
            </a:r>
            <a:r>
              <a:rPr lang="en-US" sz="2000" dirty="0" smtClean="0"/>
              <a:t> 2,4 cm </a:t>
            </a:r>
            <a:r>
              <a:rPr lang="en-US" sz="2000" dirty="0" err="1" smtClean="0"/>
              <a:t>vào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. </a:t>
            </a:r>
            <a:r>
              <a:rPr lang="en-US" sz="2000" dirty="0" err="1" smtClean="0"/>
              <a:t>Hỏi</a:t>
            </a:r>
            <a:r>
              <a:rPr lang="en-US" sz="2000" dirty="0" smtClean="0"/>
              <a:t> </a:t>
            </a:r>
            <a:r>
              <a:rPr lang="en-US" sz="2000" dirty="0" err="1" smtClean="0"/>
              <a:t>ngăn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này</a:t>
            </a:r>
            <a:r>
              <a:rPr lang="en-US" sz="2000" dirty="0" smtClean="0"/>
              <a:t> </a:t>
            </a:r>
            <a:r>
              <a:rPr lang="en-US" sz="2000" dirty="0" err="1" smtClean="0"/>
              <a:t>có</a:t>
            </a:r>
            <a:r>
              <a:rPr lang="en-US" sz="2000" dirty="0" smtClean="0"/>
              <a:t> </a:t>
            </a:r>
            <a:r>
              <a:rPr lang="en-US" sz="2000" dirty="0" err="1" smtClean="0"/>
              <a:t>thể</a:t>
            </a:r>
            <a:r>
              <a:rPr lang="en-US" sz="2000" dirty="0" smtClean="0"/>
              <a:t> </a:t>
            </a:r>
            <a:r>
              <a:rPr lang="en-US" sz="2000" dirty="0" err="1" smtClean="0"/>
              <a:t>để</a:t>
            </a:r>
            <a:r>
              <a:rPr lang="en-US" sz="2000" dirty="0" smtClean="0"/>
              <a:t> </a:t>
            </a:r>
            <a:r>
              <a:rPr lang="en-US" sz="2000" dirty="0" err="1" smtClean="0"/>
              <a:t>được</a:t>
            </a:r>
            <a:r>
              <a:rPr lang="en-US" sz="2000" dirty="0" smtClean="0"/>
              <a:t> </a:t>
            </a:r>
            <a:r>
              <a:rPr lang="en-US" sz="2000" dirty="0" err="1" smtClean="0"/>
              <a:t>nhiều</a:t>
            </a:r>
            <a:r>
              <a:rPr lang="en-US" sz="2000" dirty="0" smtClean="0"/>
              <a:t> </a:t>
            </a:r>
            <a:r>
              <a:rPr lang="en-US" sz="2000" dirty="0" err="1" smtClean="0"/>
              <a:t>nhất</a:t>
            </a:r>
            <a:r>
              <a:rPr lang="en-US" sz="2000" dirty="0" smtClean="0"/>
              <a:t> </a:t>
            </a:r>
            <a:r>
              <a:rPr lang="en-US" sz="2000" dirty="0" err="1" smtClean="0"/>
              <a:t>bao</a:t>
            </a:r>
            <a:r>
              <a:rPr lang="en-US" sz="2000" dirty="0" smtClean="0"/>
              <a:t> </a:t>
            </a:r>
            <a:r>
              <a:rPr lang="en-US" sz="2000" dirty="0" err="1" smtClean="0"/>
              <a:t>nhiêu</a:t>
            </a:r>
            <a:r>
              <a:rPr lang="en-US" sz="2000" dirty="0" smtClean="0"/>
              <a:t> </a:t>
            </a:r>
            <a:r>
              <a:rPr lang="en-US" sz="2000" dirty="0" err="1" smtClean="0"/>
              <a:t>cuốn</a:t>
            </a:r>
            <a:r>
              <a:rPr lang="en-US" sz="2000" dirty="0" smtClean="0"/>
              <a:t> </a:t>
            </a:r>
            <a:r>
              <a:rPr lang="en-US" sz="2000" dirty="0" err="1" smtClean="0"/>
              <a:t>sách</a:t>
            </a:r>
            <a:r>
              <a:rPr lang="en-US" sz="2000" dirty="0" smtClean="0"/>
              <a:t> </a:t>
            </a:r>
            <a:r>
              <a:rPr lang="en-US" sz="2000" dirty="0" err="1" smtClean="0"/>
              <a:t>như</a:t>
            </a:r>
            <a:r>
              <a:rPr lang="en-US" sz="2000" dirty="0" smtClean="0"/>
              <a:t> </a:t>
            </a:r>
            <a:r>
              <a:rPr lang="en-US" sz="2000" dirty="0" err="1" smtClean="0"/>
              <a:t>vậy</a:t>
            </a:r>
            <a:r>
              <a:rPr lang="en-US" sz="2000" dirty="0" smtClean="0"/>
              <a:t>?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2296632" y="3689486"/>
            <a:ext cx="5188689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000" dirty="0"/>
              <a:t>Ngăn sách đó có thể để được nhiều nhất số cuốn sách </a:t>
            </a:r>
            <a:r>
              <a:rPr lang="vi-VN" sz="2000" dirty="0" smtClean="0"/>
              <a:t>là:</a:t>
            </a:r>
            <a:r>
              <a:rPr lang="en-US" sz="2000" dirty="0" smtClean="0"/>
              <a:t> </a:t>
            </a:r>
            <a:r>
              <a:rPr lang="vi-VN" sz="2000" dirty="0" smtClean="0"/>
              <a:t>120 </a:t>
            </a:r>
            <a:r>
              <a:rPr lang="vi-VN" sz="2000" dirty="0"/>
              <a:t>: </a:t>
            </a:r>
            <a:r>
              <a:rPr lang="vi-VN" sz="2000" dirty="0" smtClean="0"/>
              <a:t>2,4</a:t>
            </a:r>
            <a:r>
              <a:rPr lang="en-US" sz="2000" dirty="0" smtClean="0"/>
              <a:t> </a:t>
            </a:r>
            <a:r>
              <a:rPr lang="vi-VN" sz="2000" dirty="0" smtClean="0"/>
              <a:t>= </a:t>
            </a:r>
            <a:r>
              <a:rPr lang="vi-VN" sz="2000" dirty="0"/>
              <a:t>50 (cuốn sách)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701749" y="3621692"/>
            <a:ext cx="1244009" cy="754923"/>
          </a:xfrm>
          <a:prstGeom prst="wedgeEllipseCallout">
            <a:avLst>
              <a:gd name="adj1" fmla="val 39823"/>
              <a:gd name="adj2" fmla="val 48416"/>
            </a:avLst>
          </a:prstGeom>
          <a:solidFill>
            <a:schemeClr val="tx1">
              <a:lumMod val="60000"/>
              <a:lumOff val="40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Giải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1791" y="1319236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  <a:buNone/>
            </a:pPr>
            <a:r>
              <a:rPr lang="en-US" sz="5400" b="1" dirty="0">
                <a:ln>
                  <a:solidFill>
                    <a:srgbClr val="74D1DE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TÁO</a:t>
            </a:r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A77021E9-ACD6-E58A-FE34-13BEC11A9C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375202" y="144341"/>
            <a:ext cx="4687152" cy="4933844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439E930C-A65D-8D7A-A597-913DFE3809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78673" y="3685750"/>
            <a:ext cx="1265799" cy="1313410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0F2A67D-BFD2-7158-BDF1-70F11C827A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5926" y="3104211"/>
            <a:ext cx="2898899" cy="20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749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20">
            <a:extLst>
              <a:ext uri="{FF2B5EF4-FFF2-40B4-BE49-F238E27FC236}">
                <a16:creationId xmlns:a16="http://schemas.microsoft.com/office/drawing/2014/main" id="{F598FCDC-5575-D22C-850D-1C2088AE87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2037" y="467418"/>
            <a:ext cx="967205" cy="995835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0E7830C-8E2B-51C3-77F1-C33CD259AF78}"/>
              </a:ext>
            </a:extLst>
          </p:cNvPr>
          <p:cNvGrpSpPr/>
          <p:nvPr/>
        </p:nvGrpSpPr>
        <p:grpSpPr>
          <a:xfrm>
            <a:off x="9429759" y="143869"/>
            <a:ext cx="4276732" cy="1947740"/>
            <a:chOff x="11265112" y="208348"/>
            <a:chExt cx="5702309" cy="25969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F043062-9C0E-7F8D-AF6B-9A65274DA897}"/>
                </a:ext>
              </a:extLst>
            </p:cNvPr>
            <p:cNvGrpSpPr/>
            <p:nvPr/>
          </p:nvGrpSpPr>
          <p:grpSpPr>
            <a:xfrm>
              <a:off x="13181693" y="208348"/>
              <a:ext cx="3785728" cy="2596987"/>
              <a:chOff x="2844902" y="822114"/>
              <a:chExt cx="3785728" cy="2596987"/>
            </a:xfrm>
          </p:grpSpPr>
          <p:pic>
            <p:nvPicPr>
              <p:cNvPr id="51" name="Picture 22">
                <a:extLst>
                  <a:ext uri="{FF2B5EF4-FFF2-40B4-BE49-F238E27FC236}">
                    <a16:creationId xmlns:a16="http://schemas.microsoft.com/office/drawing/2014/main" id="{DA6AA179-3E6D-E39B-215D-6CC9AC6048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5080964" y="2308976"/>
                <a:ext cx="1549666" cy="1110125"/>
              </a:xfrm>
              <a:prstGeom prst="rect">
                <a:avLst/>
              </a:prstGeom>
            </p:spPr>
          </p:pic>
          <p:pic>
            <p:nvPicPr>
              <p:cNvPr id="52" name="Picture 22">
                <a:extLst>
                  <a:ext uri="{FF2B5EF4-FFF2-40B4-BE49-F238E27FC236}">
                    <a16:creationId xmlns:a16="http://schemas.microsoft.com/office/drawing/2014/main" id="{270E4234-64F0-8835-34AA-196FC2A8A0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174335">
                <a:off x="2844902" y="822114"/>
                <a:ext cx="903147" cy="633894"/>
              </a:xfrm>
              <a:prstGeom prst="rect">
                <a:avLst/>
              </a:prstGeom>
            </p:spPr>
          </p:pic>
        </p:grpSp>
        <p:pic>
          <p:nvPicPr>
            <p:cNvPr id="50" name="Picture 22">
              <a:extLst>
                <a:ext uri="{FF2B5EF4-FFF2-40B4-BE49-F238E27FC236}">
                  <a16:creationId xmlns:a16="http://schemas.microsoft.com/office/drawing/2014/main" id="{CCE93820-926B-86B0-8740-AC5EA6616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11265112" y="1208958"/>
              <a:ext cx="1095353" cy="768798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97AD77E-11F2-018C-8E38-2007A83E4647}"/>
              </a:ext>
            </a:extLst>
          </p:cNvPr>
          <p:cNvGrpSpPr/>
          <p:nvPr/>
        </p:nvGrpSpPr>
        <p:grpSpPr>
          <a:xfrm>
            <a:off x="-1746898" y="461696"/>
            <a:ext cx="1678887" cy="1130172"/>
            <a:chOff x="3078903" y="240919"/>
            <a:chExt cx="2238516" cy="1506896"/>
          </a:xfrm>
        </p:grpSpPr>
        <p:pic>
          <p:nvPicPr>
            <p:cNvPr id="54" name="Picture 22">
              <a:extLst>
                <a:ext uri="{FF2B5EF4-FFF2-40B4-BE49-F238E27FC236}">
                  <a16:creationId xmlns:a16="http://schemas.microsoft.com/office/drawing/2014/main" id="{6F42F953-DC84-0D9C-4647-CDACFEDBF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078903" y="637690"/>
              <a:ext cx="1549666" cy="1110125"/>
            </a:xfrm>
            <a:prstGeom prst="rect">
              <a:avLst/>
            </a:prstGeom>
          </p:spPr>
        </p:pic>
        <p:pic>
          <p:nvPicPr>
            <p:cNvPr id="55" name="Picture 22">
              <a:extLst>
                <a:ext uri="{FF2B5EF4-FFF2-40B4-BE49-F238E27FC236}">
                  <a16:creationId xmlns:a16="http://schemas.microsoft.com/office/drawing/2014/main" id="{9F22718C-7780-A7CC-0CCB-C17EC8785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4222066" y="240919"/>
              <a:ext cx="1095353" cy="768798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p:pic>
        <p:nvPicPr>
          <p:cNvPr id="10" name="Picture 22">
            <a:extLst>
              <a:ext uri="{FF2B5EF4-FFF2-40B4-BE49-F238E27FC236}">
                <a16:creationId xmlns:a16="http://schemas.microsoft.com/office/drawing/2014/main" id="{E6F6AEBB-3D29-5E0F-1532-0398D0C6F44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1" y="3699878"/>
            <a:ext cx="721723" cy="707589"/>
          </a:xfrm>
          <a:prstGeom prst="rect">
            <a:avLst/>
          </a:prstGeom>
        </p:spPr>
      </p:pic>
      <p:pic>
        <p:nvPicPr>
          <p:cNvPr id="12" name="Picture 25">
            <a:extLst>
              <a:ext uri="{FF2B5EF4-FFF2-40B4-BE49-F238E27FC236}">
                <a16:creationId xmlns:a16="http://schemas.microsoft.com/office/drawing/2014/main" id="{CC76FBCF-79AE-AC4F-8600-DA515B90AC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93811" y="3037711"/>
            <a:ext cx="657948" cy="1367165"/>
          </a:xfrm>
          <a:prstGeom prst="rect">
            <a:avLst/>
          </a:prstGeom>
        </p:spPr>
      </p:pic>
      <p:pic>
        <p:nvPicPr>
          <p:cNvPr id="11" name="Picture 28">
            <a:extLst>
              <a:ext uri="{FF2B5EF4-FFF2-40B4-BE49-F238E27FC236}">
                <a16:creationId xmlns:a16="http://schemas.microsoft.com/office/drawing/2014/main" id="{D4B14636-C337-6261-97AF-6D078D28641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45203" y="3347992"/>
            <a:ext cx="1068909" cy="105688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9B6F400-84EB-BBDE-1920-1AC8417BD270}"/>
              </a:ext>
            </a:extLst>
          </p:cNvPr>
          <p:cNvGrpSpPr/>
          <p:nvPr/>
        </p:nvGrpSpPr>
        <p:grpSpPr>
          <a:xfrm>
            <a:off x="-197131" y="4153569"/>
            <a:ext cx="9535976" cy="530185"/>
            <a:chOff x="-27220" y="5568535"/>
            <a:chExt cx="12714634" cy="706913"/>
          </a:xfrm>
        </p:grpSpPr>
        <p:pic>
          <p:nvPicPr>
            <p:cNvPr id="13" name="Picture 29">
              <a:extLst>
                <a:ext uri="{FF2B5EF4-FFF2-40B4-BE49-F238E27FC236}">
                  <a16:creationId xmlns:a16="http://schemas.microsoft.com/office/drawing/2014/main" id="{B0FF24D4-9B15-0366-0EAE-A2EF8D0C1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-27220" y="5569526"/>
              <a:ext cx="1502286" cy="696685"/>
            </a:xfrm>
            <a:prstGeom prst="rect">
              <a:avLst/>
            </a:prstGeom>
          </p:spPr>
        </p:pic>
        <p:pic>
          <p:nvPicPr>
            <p:cNvPr id="14" name="Picture 29">
              <a:extLst>
                <a:ext uri="{FF2B5EF4-FFF2-40B4-BE49-F238E27FC236}">
                  <a16:creationId xmlns:a16="http://schemas.microsoft.com/office/drawing/2014/main" id="{F98181B6-1FBF-8038-5947-A3D17F4F3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56760" y="5569525"/>
              <a:ext cx="1502286" cy="696685"/>
            </a:xfrm>
            <a:prstGeom prst="rect">
              <a:avLst/>
            </a:prstGeom>
          </p:spPr>
        </p:pic>
        <p:pic>
          <p:nvPicPr>
            <p:cNvPr id="15" name="Picture 29">
              <a:extLst>
                <a:ext uri="{FF2B5EF4-FFF2-40B4-BE49-F238E27FC236}">
                  <a16:creationId xmlns:a16="http://schemas.microsoft.com/office/drawing/2014/main" id="{C9388ACC-19FE-A306-DAE3-708816FCD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756227" y="5574805"/>
              <a:ext cx="1502286" cy="696685"/>
            </a:xfrm>
            <a:prstGeom prst="rect">
              <a:avLst/>
            </a:prstGeom>
          </p:spPr>
        </p:pic>
        <p:pic>
          <p:nvPicPr>
            <p:cNvPr id="17" name="Picture 29">
              <a:extLst>
                <a:ext uri="{FF2B5EF4-FFF2-40B4-BE49-F238E27FC236}">
                  <a16:creationId xmlns:a16="http://schemas.microsoft.com/office/drawing/2014/main" id="{D8C74AB9-815C-AFF5-5DFB-E295EB3E2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4154012" y="5578763"/>
              <a:ext cx="1502286" cy="696685"/>
            </a:xfrm>
            <a:prstGeom prst="rect">
              <a:avLst/>
            </a:prstGeom>
          </p:spPr>
        </p:pic>
        <p:pic>
          <p:nvPicPr>
            <p:cNvPr id="18" name="Picture 29">
              <a:extLst>
                <a:ext uri="{FF2B5EF4-FFF2-40B4-BE49-F238E27FC236}">
                  <a16:creationId xmlns:a16="http://schemas.microsoft.com/office/drawing/2014/main" id="{881C39DC-3C0A-164C-AC63-2421C791B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5559380" y="5578763"/>
              <a:ext cx="1502286" cy="696685"/>
            </a:xfrm>
            <a:prstGeom prst="rect">
              <a:avLst/>
            </a:prstGeom>
          </p:spPr>
        </p:pic>
        <p:pic>
          <p:nvPicPr>
            <p:cNvPr id="19" name="Picture 29">
              <a:extLst>
                <a:ext uri="{FF2B5EF4-FFF2-40B4-BE49-F238E27FC236}">
                  <a16:creationId xmlns:a16="http://schemas.microsoft.com/office/drawing/2014/main" id="{65FF6F58-4520-3F32-9256-4D9C253B3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6964748" y="5568536"/>
              <a:ext cx="1502286" cy="696685"/>
            </a:xfrm>
            <a:prstGeom prst="rect">
              <a:avLst/>
            </a:prstGeom>
          </p:spPr>
        </p:pic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55AC989A-0331-DB0D-AB88-F1FBE0745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372254" y="5578763"/>
              <a:ext cx="1502286" cy="696685"/>
            </a:xfrm>
            <a:prstGeom prst="rect">
              <a:avLst/>
            </a:prstGeom>
          </p:spPr>
        </p:pic>
        <p:pic>
          <p:nvPicPr>
            <p:cNvPr id="21" name="Picture 29">
              <a:extLst>
                <a:ext uri="{FF2B5EF4-FFF2-40B4-BE49-F238E27FC236}">
                  <a16:creationId xmlns:a16="http://schemas.microsoft.com/office/drawing/2014/main" id="{4A8C97F1-C27F-3B72-655F-D8B2E852B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777622" y="5568535"/>
              <a:ext cx="1502286" cy="696685"/>
            </a:xfrm>
            <a:prstGeom prst="rect">
              <a:avLst/>
            </a:prstGeom>
          </p:spPr>
        </p:pic>
        <p:pic>
          <p:nvPicPr>
            <p:cNvPr id="22" name="Picture 29">
              <a:extLst>
                <a:ext uri="{FF2B5EF4-FFF2-40B4-BE49-F238E27FC236}">
                  <a16:creationId xmlns:a16="http://schemas.microsoft.com/office/drawing/2014/main" id="{0DBD39A0-B8EA-0971-7017-624E45570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185128" y="5578763"/>
              <a:ext cx="1502286" cy="696685"/>
            </a:xfrm>
            <a:prstGeom prst="rect">
              <a:avLst/>
            </a:prstGeom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528BB795-1E96-9971-2591-C761BEECA9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384492" y="271332"/>
            <a:ext cx="4212772" cy="4780451"/>
          </a:xfrm>
          <a:prstGeom prst="rect">
            <a:avLst/>
          </a:prstGeom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1B1F18CF-FAE2-9286-7771-D54DC0B745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2553221" y="3768134"/>
            <a:ext cx="1265799" cy="1313410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D26A6425-DDDF-E949-6B2C-A9578722E75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79145"/>
            <a:ext cx="833642" cy="918641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F5B87CD-F043-E446-1156-02C1CCF9D0F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108" y="1889352"/>
            <a:ext cx="804194" cy="9186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4E5FD665-BC57-951D-9D28-6EB3BF5265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86816"/>
            <a:ext cx="866074" cy="85625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3DA286D7-B349-7702-C4E0-74F24CD6BAD1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61450" y="1643392"/>
            <a:ext cx="978459" cy="873144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C2808421-3180-8B18-3415-4A35D880D7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7445" y="2488586"/>
            <a:ext cx="804194" cy="947985"/>
          </a:xfrm>
          <a:prstGeom prst="rect">
            <a:avLst/>
          </a:prstGeom>
        </p:spPr>
      </p:pic>
      <p:pic>
        <p:nvPicPr>
          <p:cNvPr id="90" name="Picture 89">
            <a:hlinkClick r:id="rId25" action="ppaction://hlinksldjump"/>
            <a:extLst>
              <a:ext uri="{FF2B5EF4-FFF2-40B4-BE49-F238E27FC236}">
                <a16:creationId xmlns:a16="http://schemas.microsoft.com/office/drawing/2014/main" id="{A9A7CE85-C3A0-A0A9-0CB2-1B202F5B8227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2537" r="9213" b="26675"/>
          <a:stretch/>
        </p:blipFill>
        <p:spPr>
          <a:xfrm>
            <a:off x="3522712" y="881962"/>
            <a:ext cx="833642" cy="918641"/>
          </a:xfrm>
          <a:prstGeom prst="rect">
            <a:avLst/>
          </a:prstGeom>
        </p:spPr>
      </p:pic>
      <p:pic>
        <p:nvPicPr>
          <p:cNvPr id="91" name="Picture 90">
            <a:hlinkClick r:id="rId26" action="ppaction://hlinksldjump"/>
            <a:extLst>
              <a:ext uri="{FF2B5EF4-FFF2-40B4-BE49-F238E27FC236}">
                <a16:creationId xmlns:a16="http://schemas.microsoft.com/office/drawing/2014/main" id="{9B6410BF-6388-BAC2-39A4-C7C1437B3FC2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10181" r="14334" b="27730"/>
          <a:stretch/>
        </p:blipFill>
        <p:spPr>
          <a:xfrm>
            <a:off x="3005329" y="1889352"/>
            <a:ext cx="804194" cy="918642"/>
          </a:xfrm>
          <a:prstGeom prst="rect">
            <a:avLst/>
          </a:prstGeom>
        </p:spPr>
      </p:pic>
      <p:pic>
        <p:nvPicPr>
          <p:cNvPr id="92" name="Picture 91">
            <a:hlinkClick r:id="rId27" action="ppaction://hlinksldjump"/>
            <a:extLst>
              <a:ext uri="{FF2B5EF4-FFF2-40B4-BE49-F238E27FC236}">
                <a16:creationId xmlns:a16="http://schemas.microsoft.com/office/drawing/2014/main" id="{A18D3918-47D6-6ABE-427A-1CB8DC3EE0F2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b="20291"/>
          <a:stretch/>
        </p:blipFill>
        <p:spPr>
          <a:xfrm>
            <a:off x="4689087" y="879145"/>
            <a:ext cx="866074" cy="856253"/>
          </a:xfrm>
          <a:prstGeom prst="rect">
            <a:avLst/>
          </a:prstGeom>
        </p:spPr>
      </p:pic>
      <p:pic>
        <p:nvPicPr>
          <p:cNvPr id="93" name="Picture 92">
            <a:hlinkClick r:id="rId28" action="ppaction://hlinksldjump"/>
            <a:extLst>
              <a:ext uri="{FF2B5EF4-FFF2-40B4-BE49-F238E27FC236}">
                <a16:creationId xmlns:a16="http://schemas.microsoft.com/office/drawing/2014/main" id="{B46C7E93-D97C-CFB0-FCAF-5D83663C406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5742"/>
          <a:stretch/>
        </p:blipFill>
        <p:spPr>
          <a:xfrm>
            <a:off x="5359088" y="1629364"/>
            <a:ext cx="978459" cy="873144"/>
          </a:xfrm>
          <a:prstGeom prst="rect">
            <a:avLst/>
          </a:prstGeom>
        </p:spPr>
      </p:pic>
      <p:pic>
        <p:nvPicPr>
          <p:cNvPr id="94" name="Picture 93">
            <a:hlinkClick r:id="rId29" action="ppaction://hlinksldjump"/>
            <a:extLst>
              <a:ext uri="{FF2B5EF4-FFF2-40B4-BE49-F238E27FC236}">
                <a16:creationId xmlns:a16="http://schemas.microsoft.com/office/drawing/2014/main" id="{6FE26768-F5FB-0455-427F-F44DC96F914E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840" r="12675" b="24333"/>
          <a:stretch/>
        </p:blipFill>
        <p:spPr>
          <a:xfrm>
            <a:off x="5198334" y="2485617"/>
            <a:ext cx="804194" cy="947985"/>
          </a:xfrm>
          <a:prstGeom prst="rect">
            <a:avLst/>
          </a:prstGeom>
        </p:spPr>
      </p:pic>
      <p:pic>
        <p:nvPicPr>
          <p:cNvPr id="105" name="Picture 104">
            <a:hlinkClick r:id="rId30" action="ppaction://hlinksldjump"/>
            <a:extLst>
              <a:ext uri="{FF2B5EF4-FFF2-40B4-BE49-F238E27FC236}">
                <a16:creationId xmlns:a16="http://schemas.microsoft.com/office/drawing/2014/main" id="{FC70DD9E-9FB0-5A5E-F59D-A19E9001D2C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515014" y="3631641"/>
            <a:ext cx="1600339" cy="15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6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1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8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x.y bằng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m:rPr>
                            <m:sty m:val="p"/>
                          </m:rP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</m:den>
                    </m:f>
                  </m:oMath>
                </a14:m>
                <a:endParaRPr lang="vi-VN" sz="36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421754"/>
                <a:ext cx="3401291" cy="997526"/>
              </a:xfrm>
              <a:prstGeom prst="roundRect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6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 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xmlns="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xmlns="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num>
                      <m:den>
                        <m:r>
                          <a:rPr lang="en-US" sz="32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vi-VN" sz="28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423627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x thỏa mãn x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−1</m:t>
                        </m:r>
                        <m:f>
                          <m:fPr>
                            <m:ctrlP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4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xmlns="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 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xmlns="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32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3200" kern="1200" noProof="1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xmlns="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2423627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-1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3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Gọi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là giá trị thỏa mãn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: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Chọn đáp án đúng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=""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1" cy="997526"/>
              </a:xfrm>
              <a:prstGeom prst="round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=""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1" cy="997526"/>
              </a:xfrm>
              <a:prstGeom prst="round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-1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=""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1" cy="997526"/>
              </a:xfrm>
              <a:prstGeom prst="round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=""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1" cy="997526"/>
              </a:xfrm>
              <a:prstGeom prst="round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solidFill>
                <a:srgbClr val="FF9B9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x</m:t>
                        </m:r>
                      </m:e>
                      <m:sub>
                        <m:r>
                          <a:rPr lang="en-US" sz="2400" b="0" i="0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&lt; 1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=""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629" y="3674098"/>
                <a:ext cx="3401291" cy="997526"/>
              </a:xfrm>
              <a:prstGeom prst="round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7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Tx/>
              <a:buFontTx/>
              <a:buNone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350" kern="1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:r>
                  <a:rPr lang="vi-VN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2400" b="1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5: </a:t>
                </a: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 sánh A và B biết:</a:t>
                </a:r>
              </a:p>
              <a:p>
                <a:pPr algn="ctr">
                  <a:lnSpc>
                    <a:spcPct val="130000"/>
                  </a:lnSpc>
                  <a:buClrTx/>
                  <a:buFontTx/>
                  <a:buNone/>
                </a:pPr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2800" kern="1200" noProof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  <m:r>
                      <a:rPr lang="en-US" sz="2800" b="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d>
                      <m:dPr>
                        <m:ctrlP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8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121</m:t>
                            </m:r>
                          </m:num>
                          <m:den>
                            <m:r>
                              <a:rPr lang="en-US" sz="2800" b="0" i="1" kern="1200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25</m:t>
                            </m:r>
                          </m:den>
                        </m:f>
                      </m:e>
                    </m:d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=""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Đáp án đúng">
            <a:extLst>
              <a:ext uri="{FF2B5EF4-FFF2-40B4-BE49-F238E27FC236}">
                <a16:creationId xmlns:a16="http://schemas.microsoft.com/office/drawing/2014/main" id="{2FB644CA-CB55-3594-B5C2-C9F8A867CDF0}"/>
              </a:ext>
            </a:extLst>
          </p:cNvPr>
          <p:cNvSpPr/>
          <p:nvPr/>
        </p:nvSpPr>
        <p:spPr>
          <a:xfrm>
            <a:off x="910936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&gt;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30828281-61AD-7A62-0775-C0E24C9C1DEB}"/>
              </a:ext>
            </a:extLst>
          </p:cNvPr>
          <p:cNvSpPr/>
          <p:nvPr/>
        </p:nvSpPr>
        <p:spPr>
          <a:xfrm>
            <a:off x="910936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E6A889FC-D3A7-FA7C-0DE3-0EA076B22F62}"/>
              </a:ext>
            </a:extLst>
          </p:cNvPr>
          <p:cNvSpPr/>
          <p:nvPr/>
        </p:nvSpPr>
        <p:spPr>
          <a:xfrm>
            <a:off x="4831773" y="2309327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39170EEF-8452-D761-9524-3629836006CB}"/>
              </a:ext>
            </a:extLst>
          </p:cNvPr>
          <p:cNvSpPr/>
          <p:nvPr/>
        </p:nvSpPr>
        <p:spPr>
          <a:xfrm>
            <a:off x="4831772" y="3535453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≥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sp>
        <p:nvSpPr>
          <p:cNvPr id="16" name="Đáp án đúng">
            <a:extLst>
              <a:ext uri="{FF2B5EF4-FFF2-40B4-BE49-F238E27FC236}">
                <a16:creationId xmlns:a16="http://schemas.microsoft.com/office/drawing/2014/main" id="{73F5B725-A6FC-F5A2-F2A4-6047B0B0A3CC}"/>
              </a:ext>
            </a:extLst>
          </p:cNvPr>
          <p:cNvSpPr/>
          <p:nvPr/>
        </p:nvSpPr>
        <p:spPr>
          <a:xfrm>
            <a:off x="910936" y="3674098"/>
            <a:ext cx="3401291" cy="997526"/>
          </a:xfrm>
          <a:prstGeom prst="roundRect">
            <a:avLst/>
          </a:prstGeom>
          <a:solidFill>
            <a:srgbClr val="FF9B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kern="1200" noProof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&lt; B</a:t>
            </a:r>
            <a:endParaRPr lang="vi-VN" sz="2400" kern="1200" noProof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5A98A0B-4BCC-9C84-8F2C-D246E54C36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666" y="4199749"/>
            <a:ext cx="1018108" cy="9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3"/>
          <p:cNvSpPr/>
          <p:nvPr/>
        </p:nvSpPr>
        <p:spPr>
          <a:xfrm>
            <a:off x="6266838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03</a:t>
            </a:r>
            <a:endParaRPr sz="2400" b="1" dirty="0"/>
          </a:p>
        </p:txBody>
      </p:sp>
      <p:sp>
        <p:nvSpPr>
          <p:cNvPr id="502" name="Google Shape;502;p43"/>
          <p:cNvSpPr/>
          <p:nvPr/>
        </p:nvSpPr>
        <p:spPr>
          <a:xfrm>
            <a:off x="3583050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02</a:t>
            </a:r>
            <a:endParaRPr sz="2400" b="1" dirty="0"/>
          </a:p>
        </p:txBody>
      </p:sp>
      <p:sp>
        <p:nvSpPr>
          <p:cNvPr id="503" name="Google Shape;503;p43"/>
          <p:cNvSpPr/>
          <p:nvPr/>
        </p:nvSpPr>
        <p:spPr>
          <a:xfrm>
            <a:off x="899263" y="2444775"/>
            <a:ext cx="1977900" cy="484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01</a:t>
            </a:r>
            <a:endParaRPr sz="2400" b="1" dirty="0"/>
          </a:p>
        </p:txBody>
      </p:sp>
      <p:sp>
        <p:nvSpPr>
          <p:cNvPr id="504" name="Google Shape;504;p43"/>
          <p:cNvSpPr txBox="1">
            <a:spLocks noGrp="1"/>
          </p:cNvSpPr>
          <p:nvPr>
            <p:ph type="title" idx="6"/>
          </p:nvPr>
        </p:nvSpPr>
        <p:spPr>
          <a:xfrm>
            <a:off x="692830" y="58324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Ư</a:t>
            </a:r>
            <a:r>
              <a:rPr lang="en-US" sz="3200" b="1" dirty="0" smtClean="0">
                <a:latin typeface="+mn-lt"/>
              </a:rPr>
              <a:t>Ớ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D</a:t>
            </a:r>
            <a:r>
              <a:rPr lang="en-US" sz="32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Ẫ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00B050"/>
                </a:solidFill>
                <a:latin typeface="+mn-lt"/>
              </a:rPr>
              <a:t>V</a:t>
            </a:r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Ề</a:t>
            </a:r>
            <a:r>
              <a:rPr lang="en-US" sz="3200" b="1" dirty="0" smtClean="0">
                <a:latin typeface="+mn-lt"/>
              </a:rPr>
              <a:t> 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N</a:t>
            </a:r>
            <a:r>
              <a:rPr lang="en-US" sz="3200" b="1" dirty="0" smtClean="0">
                <a:latin typeface="+mn-lt"/>
              </a:rPr>
              <a:t>H</a:t>
            </a:r>
            <a:r>
              <a:rPr lang="en-US" sz="32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515" name="Google Shape;515;p43"/>
          <p:cNvGrpSpPr/>
          <p:nvPr/>
        </p:nvGrpSpPr>
        <p:grpSpPr>
          <a:xfrm>
            <a:off x="1743002" y="1852402"/>
            <a:ext cx="290421" cy="381279"/>
            <a:chOff x="7823150" y="1665950"/>
            <a:chExt cx="265225" cy="348200"/>
          </a:xfrm>
        </p:grpSpPr>
        <p:sp>
          <p:nvSpPr>
            <p:cNvPr id="516" name="Google Shape;516;p43"/>
            <p:cNvSpPr/>
            <p:nvPr/>
          </p:nvSpPr>
          <p:spPr>
            <a:xfrm>
              <a:off x="7944125" y="1911000"/>
              <a:ext cx="23275" cy="10875"/>
            </a:xfrm>
            <a:custGeom>
              <a:avLst/>
              <a:gdLst/>
              <a:ahLst/>
              <a:cxnLst/>
              <a:rect l="l" t="t" r="r" b="b"/>
              <a:pathLst>
                <a:path w="931" h="435" extrusionOk="0">
                  <a:moveTo>
                    <a:pt x="0" y="0"/>
                  </a:moveTo>
                  <a:lnTo>
                    <a:pt x="465" y="434"/>
                  </a:lnTo>
                  <a:lnTo>
                    <a:pt x="931" y="0"/>
                  </a:lnTo>
                  <a:cubicBezTo>
                    <a:pt x="776" y="0"/>
                    <a:pt x="620" y="31"/>
                    <a:pt x="465" y="31"/>
                  </a:cubicBezTo>
                  <a:cubicBezTo>
                    <a:pt x="310" y="31"/>
                    <a:pt x="155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7965825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4250" y="1"/>
                  </a:moveTo>
                  <a:lnTo>
                    <a:pt x="1" y="4033"/>
                  </a:lnTo>
                  <a:lnTo>
                    <a:pt x="1" y="4747"/>
                  </a:lnTo>
                  <a:lnTo>
                    <a:pt x="2451" y="4747"/>
                  </a:lnTo>
                  <a:lnTo>
                    <a:pt x="2451" y="3072"/>
                  </a:lnTo>
                  <a:lnTo>
                    <a:pt x="3258" y="3072"/>
                  </a:lnTo>
                  <a:lnTo>
                    <a:pt x="3258" y="4747"/>
                  </a:lnTo>
                  <a:lnTo>
                    <a:pt x="4902" y="4747"/>
                  </a:lnTo>
                  <a:lnTo>
                    <a:pt x="4902" y="1769"/>
                  </a:lnTo>
                  <a:cubicBezTo>
                    <a:pt x="4902" y="1117"/>
                    <a:pt x="4654" y="497"/>
                    <a:pt x="4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965825" y="1873000"/>
              <a:ext cx="90750" cy="95400"/>
            </a:xfrm>
            <a:custGeom>
              <a:avLst/>
              <a:gdLst/>
              <a:ahLst/>
              <a:cxnLst/>
              <a:rect l="l" t="t" r="r" b="b"/>
              <a:pathLst>
                <a:path w="3630" h="3816" extrusionOk="0">
                  <a:moveTo>
                    <a:pt x="2823" y="0"/>
                  </a:moveTo>
                  <a:lnTo>
                    <a:pt x="1" y="2699"/>
                  </a:lnTo>
                  <a:lnTo>
                    <a:pt x="1" y="3815"/>
                  </a:lnTo>
                  <a:lnTo>
                    <a:pt x="3630" y="372"/>
                  </a:lnTo>
                  <a:cubicBezTo>
                    <a:pt x="3382" y="217"/>
                    <a:pt x="3103" y="93"/>
                    <a:pt x="2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7854925" y="1873000"/>
              <a:ext cx="90775" cy="95400"/>
            </a:xfrm>
            <a:custGeom>
              <a:avLst/>
              <a:gdLst/>
              <a:ahLst/>
              <a:cxnLst/>
              <a:rect l="l" t="t" r="r" b="b"/>
              <a:pathLst>
                <a:path w="3631" h="3816" extrusionOk="0">
                  <a:moveTo>
                    <a:pt x="807" y="0"/>
                  </a:moveTo>
                  <a:cubicBezTo>
                    <a:pt x="528" y="93"/>
                    <a:pt x="249" y="217"/>
                    <a:pt x="1" y="372"/>
                  </a:cubicBezTo>
                  <a:lnTo>
                    <a:pt x="3630" y="3815"/>
                  </a:lnTo>
                  <a:lnTo>
                    <a:pt x="3630" y="2699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7823150" y="1895475"/>
              <a:ext cx="122550" cy="118675"/>
            </a:xfrm>
            <a:custGeom>
              <a:avLst/>
              <a:gdLst/>
              <a:ahLst/>
              <a:cxnLst/>
              <a:rect l="l" t="t" r="r" b="b"/>
              <a:pathLst>
                <a:path w="4902" h="4747" extrusionOk="0">
                  <a:moveTo>
                    <a:pt x="651" y="1"/>
                  </a:moveTo>
                  <a:cubicBezTo>
                    <a:pt x="248" y="497"/>
                    <a:pt x="0" y="1117"/>
                    <a:pt x="0" y="1800"/>
                  </a:cubicBezTo>
                  <a:lnTo>
                    <a:pt x="0" y="4747"/>
                  </a:lnTo>
                  <a:lnTo>
                    <a:pt x="1644" y="4747"/>
                  </a:lnTo>
                  <a:lnTo>
                    <a:pt x="1644" y="3072"/>
                  </a:lnTo>
                  <a:lnTo>
                    <a:pt x="2451" y="3072"/>
                  </a:lnTo>
                  <a:lnTo>
                    <a:pt x="2451" y="4747"/>
                  </a:lnTo>
                  <a:lnTo>
                    <a:pt x="4901" y="4747"/>
                  </a:lnTo>
                  <a:lnTo>
                    <a:pt x="4901" y="403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7823150" y="1665950"/>
              <a:ext cx="265225" cy="153550"/>
            </a:xfrm>
            <a:custGeom>
              <a:avLst/>
              <a:gdLst/>
              <a:ahLst/>
              <a:cxnLst/>
              <a:rect l="l" t="t" r="r" b="b"/>
              <a:pathLst>
                <a:path w="10609" h="6142" extrusionOk="0">
                  <a:moveTo>
                    <a:pt x="5304" y="0"/>
                  </a:moveTo>
                  <a:lnTo>
                    <a:pt x="0" y="2885"/>
                  </a:lnTo>
                  <a:lnTo>
                    <a:pt x="2264" y="4126"/>
                  </a:lnTo>
                  <a:lnTo>
                    <a:pt x="2482" y="4126"/>
                  </a:lnTo>
                  <a:cubicBezTo>
                    <a:pt x="2699" y="3164"/>
                    <a:pt x="3536" y="2482"/>
                    <a:pt x="4498" y="2482"/>
                  </a:cubicBezTo>
                  <a:lnTo>
                    <a:pt x="6111" y="2482"/>
                  </a:lnTo>
                  <a:cubicBezTo>
                    <a:pt x="7072" y="2482"/>
                    <a:pt x="7910" y="3164"/>
                    <a:pt x="8127" y="4126"/>
                  </a:cubicBezTo>
                  <a:lnTo>
                    <a:pt x="8344" y="4126"/>
                  </a:lnTo>
                  <a:lnTo>
                    <a:pt x="8965" y="3784"/>
                  </a:lnTo>
                  <a:lnTo>
                    <a:pt x="8965" y="6142"/>
                  </a:lnTo>
                  <a:lnTo>
                    <a:pt x="9771" y="6142"/>
                  </a:lnTo>
                  <a:lnTo>
                    <a:pt x="9771" y="3319"/>
                  </a:lnTo>
                  <a:lnTo>
                    <a:pt x="10609" y="2885"/>
                  </a:lnTo>
                  <a:lnTo>
                    <a:pt x="53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7884400" y="1789250"/>
              <a:ext cx="142725" cy="101600"/>
            </a:xfrm>
            <a:custGeom>
              <a:avLst/>
              <a:gdLst/>
              <a:ahLst/>
              <a:cxnLst/>
              <a:rect l="l" t="t" r="r" b="b"/>
              <a:pathLst>
                <a:path w="5709" h="4064" extrusionOk="0">
                  <a:moveTo>
                    <a:pt x="4095" y="1210"/>
                  </a:moveTo>
                  <a:cubicBezTo>
                    <a:pt x="4064" y="1892"/>
                    <a:pt x="3537" y="2451"/>
                    <a:pt x="2854" y="2451"/>
                  </a:cubicBezTo>
                  <a:cubicBezTo>
                    <a:pt x="2172" y="2451"/>
                    <a:pt x="1645" y="1892"/>
                    <a:pt x="1645" y="1210"/>
                  </a:cubicBezTo>
                  <a:lnTo>
                    <a:pt x="2451" y="1210"/>
                  </a:lnTo>
                  <a:cubicBezTo>
                    <a:pt x="2451" y="1489"/>
                    <a:pt x="2653" y="1629"/>
                    <a:pt x="2854" y="1629"/>
                  </a:cubicBezTo>
                  <a:cubicBezTo>
                    <a:pt x="3056" y="1629"/>
                    <a:pt x="3258" y="1489"/>
                    <a:pt x="3258" y="1210"/>
                  </a:cubicBezTo>
                  <a:close/>
                  <a:moveTo>
                    <a:pt x="1" y="0"/>
                  </a:moveTo>
                  <a:lnTo>
                    <a:pt x="1" y="1210"/>
                  </a:lnTo>
                  <a:cubicBezTo>
                    <a:pt x="1" y="2792"/>
                    <a:pt x="1272" y="4064"/>
                    <a:pt x="2854" y="4064"/>
                  </a:cubicBezTo>
                  <a:cubicBezTo>
                    <a:pt x="4436" y="4064"/>
                    <a:pt x="5708" y="2792"/>
                    <a:pt x="5708" y="1210"/>
                  </a:cubicBezTo>
                  <a:lnTo>
                    <a:pt x="57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7906125" y="1748150"/>
              <a:ext cx="98500" cy="20950"/>
            </a:xfrm>
            <a:custGeom>
              <a:avLst/>
              <a:gdLst/>
              <a:ahLst/>
              <a:cxnLst/>
              <a:rect l="l" t="t" r="r" b="b"/>
              <a:pathLst>
                <a:path w="3940" h="838" extrusionOk="0">
                  <a:moveTo>
                    <a:pt x="1179" y="0"/>
                  </a:moveTo>
                  <a:cubicBezTo>
                    <a:pt x="652" y="0"/>
                    <a:pt x="186" y="341"/>
                    <a:pt x="0" y="838"/>
                  </a:cubicBezTo>
                  <a:lnTo>
                    <a:pt x="3940" y="838"/>
                  </a:lnTo>
                  <a:cubicBezTo>
                    <a:pt x="3753" y="341"/>
                    <a:pt x="328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4" name="Google Shape;524;p43"/>
          <p:cNvGrpSpPr/>
          <p:nvPr/>
        </p:nvGrpSpPr>
        <p:grpSpPr>
          <a:xfrm>
            <a:off x="4381361" y="1852401"/>
            <a:ext cx="381279" cy="381279"/>
            <a:chOff x="7028275" y="1665950"/>
            <a:chExt cx="348200" cy="348200"/>
          </a:xfrm>
        </p:grpSpPr>
        <p:sp>
          <p:nvSpPr>
            <p:cNvPr id="525" name="Google Shape;525;p43"/>
            <p:cNvSpPr/>
            <p:nvPr/>
          </p:nvSpPr>
          <p:spPr>
            <a:xfrm>
              <a:off x="7160875" y="1665950"/>
              <a:ext cx="215600" cy="347425"/>
            </a:xfrm>
            <a:custGeom>
              <a:avLst/>
              <a:gdLst/>
              <a:ahLst/>
              <a:cxnLst/>
              <a:rect l="l" t="t" r="r" b="b"/>
              <a:pathLst>
                <a:path w="8624" h="13897" extrusionOk="0">
                  <a:moveTo>
                    <a:pt x="7383" y="0"/>
                  </a:moveTo>
                  <a:cubicBezTo>
                    <a:pt x="6701" y="0"/>
                    <a:pt x="6142" y="558"/>
                    <a:pt x="6173" y="1241"/>
                  </a:cubicBezTo>
                  <a:lnTo>
                    <a:pt x="6173" y="1613"/>
                  </a:lnTo>
                  <a:lnTo>
                    <a:pt x="5026" y="1613"/>
                  </a:lnTo>
                  <a:cubicBezTo>
                    <a:pt x="4855" y="1210"/>
                    <a:pt x="4475" y="1008"/>
                    <a:pt x="4095" y="1008"/>
                  </a:cubicBezTo>
                  <a:cubicBezTo>
                    <a:pt x="3715" y="1008"/>
                    <a:pt x="3335" y="1210"/>
                    <a:pt x="3165" y="1613"/>
                  </a:cubicBezTo>
                  <a:lnTo>
                    <a:pt x="1955" y="1613"/>
                  </a:lnTo>
                  <a:cubicBezTo>
                    <a:pt x="1774" y="1200"/>
                    <a:pt x="1406" y="1013"/>
                    <a:pt x="1037" y="1013"/>
                  </a:cubicBezTo>
                  <a:cubicBezTo>
                    <a:pt x="519" y="1013"/>
                    <a:pt x="1" y="1382"/>
                    <a:pt x="1" y="2016"/>
                  </a:cubicBezTo>
                  <a:cubicBezTo>
                    <a:pt x="1" y="2671"/>
                    <a:pt x="523" y="3049"/>
                    <a:pt x="1043" y="3049"/>
                  </a:cubicBezTo>
                  <a:cubicBezTo>
                    <a:pt x="1410" y="3049"/>
                    <a:pt x="1775" y="2861"/>
                    <a:pt x="1955" y="2451"/>
                  </a:cubicBezTo>
                  <a:lnTo>
                    <a:pt x="3165" y="2451"/>
                  </a:lnTo>
                  <a:cubicBezTo>
                    <a:pt x="3335" y="2854"/>
                    <a:pt x="3715" y="3055"/>
                    <a:pt x="4095" y="3055"/>
                  </a:cubicBezTo>
                  <a:cubicBezTo>
                    <a:pt x="4475" y="3055"/>
                    <a:pt x="4855" y="2854"/>
                    <a:pt x="5026" y="2451"/>
                  </a:cubicBezTo>
                  <a:lnTo>
                    <a:pt x="6173" y="2451"/>
                  </a:lnTo>
                  <a:lnTo>
                    <a:pt x="6173" y="4901"/>
                  </a:lnTo>
                  <a:lnTo>
                    <a:pt x="5429" y="4901"/>
                  </a:lnTo>
                  <a:cubicBezTo>
                    <a:pt x="5248" y="4488"/>
                    <a:pt x="4880" y="4301"/>
                    <a:pt x="4511" y="4301"/>
                  </a:cubicBezTo>
                  <a:cubicBezTo>
                    <a:pt x="3993" y="4301"/>
                    <a:pt x="3475" y="4670"/>
                    <a:pt x="3475" y="5304"/>
                  </a:cubicBezTo>
                  <a:cubicBezTo>
                    <a:pt x="3475" y="5959"/>
                    <a:pt x="3998" y="6337"/>
                    <a:pt x="4517" y="6337"/>
                  </a:cubicBezTo>
                  <a:cubicBezTo>
                    <a:pt x="4884" y="6337"/>
                    <a:pt x="5249" y="6149"/>
                    <a:pt x="5429" y="5739"/>
                  </a:cubicBezTo>
                  <a:lnTo>
                    <a:pt x="6173" y="5739"/>
                  </a:lnTo>
                  <a:lnTo>
                    <a:pt x="6173" y="8158"/>
                  </a:lnTo>
                  <a:lnTo>
                    <a:pt x="5243" y="8158"/>
                  </a:lnTo>
                  <a:cubicBezTo>
                    <a:pt x="5050" y="7748"/>
                    <a:pt x="4678" y="7560"/>
                    <a:pt x="4307" y="7560"/>
                  </a:cubicBezTo>
                  <a:cubicBezTo>
                    <a:pt x="3780" y="7560"/>
                    <a:pt x="3258" y="7937"/>
                    <a:pt x="3258" y="8592"/>
                  </a:cubicBezTo>
                  <a:cubicBezTo>
                    <a:pt x="3258" y="9226"/>
                    <a:pt x="3776" y="9596"/>
                    <a:pt x="4300" y="9596"/>
                  </a:cubicBezTo>
                  <a:cubicBezTo>
                    <a:pt x="4673" y="9596"/>
                    <a:pt x="5049" y="9408"/>
                    <a:pt x="5243" y="8996"/>
                  </a:cubicBezTo>
                  <a:lnTo>
                    <a:pt x="6173" y="8996"/>
                  </a:lnTo>
                  <a:lnTo>
                    <a:pt x="6173" y="11446"/>
                  </a:lnTo>
                  <a:lnTo>
                    <a:pt x="3785" y="11446"/>
                  </a:lnTo>
                  <a:cubicBezTo>
                    <a:pt x="3605" y="11036"/>
                    <a:pt x="3240" y="10848"/>
                    <a:pt x="2873" y="10848"/>
                  </a:cubicBezTo>
                  <a:cubicBezTo>
                    <a:pt x="2353" y="10848"/>
                    <a:pt x="1831" y="11225"/>
                    <a:pt x="1831" y="11880"/>
                  </a:cubicBezTo>
                  <a:cubicBezTo>
                    <a:pt x="1831" y="12514"/>
                    <a:pt x="2349" y="12884"/>
                    <a:pt x="2867" y="12884"/>
                  </a:cubicBezTo>
                  <a:cubicBezTo>
                    <a:pt x="3236" y="12884"/>
                    <a:pt x="3604" y="12696"/>
                    <a:pt x="3785" y="12284"/>
                  </a:cubicBezTo>
                  <a:lnTo>
                    <a:pt x="6173" y="12284"/>
                  </a:lnTo>
                  <a:lnTo>
                    <a:pt x="6173" y="12687"/>
                  </a:lnTo>
                  <a:cubicBezTo>
                    <a:pt x="6142" y="13369"/>
                    <a:pt x="6701" y="13897"/>
                    <a:pt x="7383" y="13897"/>
                  </a:cubicBezTo>
                  <a:lnTo>
                    <a:pt x="8624" y="13897"/>
                  </a:lnTo>
                  <a:lnTo>
                    <a:pt x="86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7188025" y="1773725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66" y="1"/>
                    <a:pt x="0" y="1117"/>
                    <a:pt x="652" y="1738"/>
                  </a:cubicBezTo>
                  <a:cubicBezTo>
                    <a:pt x="862" y="1949"/>
                    <a:pt x="1119" y="2042"/>
                    <a:pt x="1369" y="2042"/>
                  </a:cubicBezTo>
                  <a:cubicBezTo>
                    <a:pt x="1892" y="2042"/>
                    <a:pt x="2389" y="1633"/>
                    <a:pt x="2389" y="1024"/>
                  </a:cubicBezTo>
                  <a:cubicBezTo>
                    <a:pt x="2389" y="466"/>
                    <a:pt x="1954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7028275" y="1665950"/>
              <a:ext cx="221800" cy="348200"/>
            </a:xfrm>
            <a:custGeom>
              <a:avLst/>
              <a:gdLst/>
              <a:ahLst/>
              <a:cxnLst/>
              <a:rect l="l" t="t" r="r" b="b"/>
              <a:pathLst>
                <a:path w="8872" h="13928" extrusionOk="0">
                  <a:moveTo>
                    <a:pt x="0" y="0"/>
                  </a:moveTo>
                  <a:lnTo>
                    <a:pt x="0" y="13928"/>
                  </a:lnTo>
                  <a:lnTo>
                    <a:pt x="1210" y="13928"/>
                  </a:lnTo>
                  <a:cubicBezTo>
                    <a:pt x="1892" y="13928"/>
                    <a:pt x="2451" y="13369"/>
                    <a:pt x="2451" y="12687"/>
                  </a:cubicBezTo>
                  <a:lnTo>
                    <a:pt x="2451" y="12284"/>
                  </a:lnTo>
                  <a:lnTo>
                    <a:pt x="3164" y="12284"/>
                  </a:lnTo>
                  <a:cubicBezTo>
                    <a:pt x="3346" y="12712"/>
                    <a:pt x="3718" y="12907"/>
                    <a:pt x="4088" y="12907"/>
                  </a:cubicBezTo>
                  <a:cubicBezTo>
                    <a:pt x="4604" y="12907"/>
                    <a:pt x="5118" y="12530"/>
                    <a:pt x="5118" y="11880"/>
                  </a:cubicBezTo>
                  <a:cubicBezTo>
                    <a:pt x="5118" y="11231"/>
                    <a:pt x="4604" y="10854"/>
                    <a:pt x="4088" y="10854"/>
                  </a:cubicBezTo>
                  <a:cubicBezTo>
                    <a:pt x="3718" y="10854"/>
                    <a:pt x="3346" y="11049"/>
                    <a:pt x="3164" y="11477"/>
                  </a:cubicBezTo>
                  <a:lnTo>
                    <a:pt x="2451" y="11477"/>
                  </a:lnTo>
                  <a:lnTo>
                    <a:pt x="2451" y="8996"/>
                  </a:lnTo>
                  <a:lnTo>
                    <a:pt x="3567" y="8996"/>
                  </a:lnTo>
                  <a:cubicBezTo>
                    <a:pt x="3754" y="9414"/>
                    <a:pt x="4134" y="9624"/>
                    <a:pt x="4510" y="9624"/>
                  </a:cubicBezTo>
                  <a:cubicBezTo>
                    <a:pt x="4886" y="9624"/>
                    <a:pt x="5258" y="9414"/>
                    <a:pt x="5429" y="8996"/>
                  </a:cubicBezTo>
                  <a:lnTo>
                    <a:pt x="6638" y="8996"/>
                  </a:lnTo>
                  <a:cubicBezTo>
                    <a:pt x="6807" y="9400"/>
                    <a:pt x="7186" y="9612"/>
                    <a:pt x="7567" y="9612"/>
                  </a:cubicBezTo>
                  <a:cubicBezTo>
                    <a:pt x="7887" y="9612"/>
                    <a:pt x="8208" y="9462"/>
                    <a:pt x="8406" y="9151"/>
                  </a:cubicBezTo>
                  <a:cubicBezTo>
                    <a:pt x="8872" y="8468"/>
                    <a:pt x="8375" y="7569"/>
                    <a:pt x="7569" y="7569"/>
                  </a:cubicBezTo>
                  <a:cubicBezTo>
                    <a:pt x="7166" y="7569"/>
                    <a:pt x="6793" y="7817"/>
                    <a:pt x="6638" y="8189"/>
                  </a:cubicBezTo>
                  <a:lnTo>
                    <a:pt x="5429" y="8189"/>
                  </a:lnTo>
                  <a:cubicBezTo>
                    <a:pt x="5258" y="7786"/>
                    <a:pt x="4886" y="7584"/>
                    <a:pt x="4510" y="7584"/>
                  </a:cubicBezTo>
                  <a:cubicBezTo>
                    <a:pt x="4134" y="7584"/>
                    <a:pt x="3754" y="7786"/>
                    <a:pt x="3567" y="8189"/>
                  </a:cubicBezTo>
                  <a:lnTo>
                    <a:pt x="2451" y="8189"/>
                  </a:lnTo>
                  <a:lnTo>
                    <a:pt x="2451" y="5739"/>
                  </a:lnTo>
                  <a:lnTo>
                    <a:pt x="4808" y="5739"/>
                  </a:lnTo>
                  <a:cubicBezTo>
                    <a:pt x="4990" y="6167"/>
                    <a:pt x="5362" y="6362"/>
                    <a:pt x="5732" y="6362"/>
                  </a:cubicBezTo>
                  <a:cubicBezTo>
                    <a:pt x="6248" y="6362"/>
                    <a:pt x="6762" y="5985"/>
                    <a:pt x="6762" y="5335"/>
                  </a:cubicBezTo>
                  <a:cubicBezTo>
                    <a:pt x="6762" y="4686"/>
                    <a:pt x="6248" y="4309"/>
                    <a:pt x="5732" y="4309"/>
                  </a:cubicBezTo>
                  <a:cubicBezTo>
                    <a:pt x="5362" y="4309"/>
                    <a:pt x="4990" y="4504"/>
                    <a:pt x="4808" y="4932"/>
                  </a:cubicBezTo>
                  <a:lnTo>
                    <a:pt x="2451" y="4932"/>
                  </a:lnTo>
                  <a:lnTo>
                    <a:pt x="2451" y="2451"/>
                  </a:lnTo>
                  <a:lnTo>
                    <a:pt x="3381" y="2451"/>
                  </a:lnTo>
                  <a:cubicBezTo>
                    <a:pt x="3563" y="2879"/>
                    <a:pt x="3935" y="3074"/>
                    <a:pt x="4306" y="3074"/>
                  </a:cubicBezTo>
                  <a:cubicBezTo>
                    <a:pt x="4821" y="3074"/>
                    <a:pt x="5336" y="2697"/>
                    <a:pt x="5336" y="2047"/>
                  </a:cubicBezTo>
                  <a:cubicBezTo>
                    <a:pt x="5336" y="1398"/>
                    <a:pt x="4821" y="1021"/>
                    <a:pt x="4306" y="1021"/>
                  </a:cubicBezTo>
                  <a:cubicBezTo>
                    <a:pt x="3935" y="1021"/>
                    <a:pt x="3563" y="1216"/>
                    <a:pt x="3381" y="1644"/>
                  </a:cubicBezTo>
                  <a:lnTo>
                    <a:pt x="2451" y="1644"/>
                  </a:lnTo>
                  <a:lnTo>
                    <a:pt x="2451" y="1241"/>
                  </a:lnTo>
                  <a:cubicBezTo>
                    <a:pt x="2451" y="558"/>
                    <a:pt x="1892" y="0"/>
                    <a:pt x="12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7147700" y="1937350"/>
              <a:ext cx="59725" cy="51075"/>
            </a:xfrm>
            <a:custGeom>
              <a:avLst/>
              <a:gdLst/>
              <a:ahLst/>
              <a:cxnLst/>
              <a:rect l="l" t="t" r="r" b="b"/>
              <a:pathLst>
                <a:path w="2389" h="2043" extrusionOk="0">
                  <a:moveTo>
                    <a:pt x="1365" y="1"/>
                  </a:moveTo>
                  <a:cubicBezTo>
                    <a:pt x="435" y="1"/>
                    <a:pt x="0" y="1117"/>
                    <a:pt x="652" y="1738"/>
                  </a:cubicBezTo>
                  <a:cubicBezTo>
                    <a:pt x="852" y="1949"/>
                    <a:pt x="1105" y="2042"/>
                    <a:pt x="1355" y="2042"/>
                  </a:cubicBezTo>
                  <a:cubicBezTo>
                    <a:pt x="1878" y="2042"/>
                    <a:pt x="2389" y="1633"/>
                    <a:pt x="2389" y="1024"/>
                  </a:cubicBezTo>
                  <a:cubicBezTo>
                    <a:pt x="2389" y="466"/>
                    <a:pt x="1923" y="1"/>
                    <a:pt x="13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43"/>
          <p:cNvGrpSpPr/>
          <p:nvPr/>
        </p:nvGrpSpPr>
        <p:grpSpPr>
          <a:xfrm>
            <a:off x="7072772" y="1853249"/>
            <a:ext cx="366031" cy="379582"/>
            <a:chOff x="6285350" y="1666725"/>
            <a:chExt cx="334275" cy="346650"/>
          </a:xfrm>
        </p:grpSpPr>
        <p:sp>
          <p:nvSpPr>
            <p:cNvPr id="530" name="Google Shape;530;p43"/>
            <p:cNvSpPr/>
            <p:nvPr/>
          </p:nvSpPr>
          <p:spPr>
            <a:xfrm>
              <a:off x="6325675" y="1666725"/>
              <a:ext cx="293950" cy="346650"/>
            </a:xfrm>
            <a:custGeom>
              <a:avLst/>
              <a:gdLst/>
              <a:ahLst/>
              <a:cxnLst/>
              <a:rect l="l" t="t" r="r" b="b"/>
              <a:pathLst>
                <a:path w="11758" h="13866" extrusionOk="0">
                  <a:moveTo>
                    <a:pt x="1211" y="0"/>
                  </a:moveTo>
                  <a:cubicBezTo>
                    <a:pt x="559" y="0"/>
                    <a:pt x="1" y="558"/>
                    <a:pt x="1" y="1210"/>
                  </a:cubicBezTo>
                  <a:lnTo>
                    <a:pt x="1" y="2420"/>
                  </a:lnTo>
                  <a:lnTo>
                    <a:pt x="3258" y="2420"/>
                  </a:lnTo>
                  <a:lnTo>
                    <a:pt x="3258" y="1613"/>
                  </a:lnTo>
                  <a:lnTo>
                    <a:pt x="4964" y="1613"/>
                  </a:lnTo>
                  <a:cubicBezTo>
                    <a:pt x="5150" y="2109"/>
                    <a:pt x="5615" y="2420"/>
                    <a:pt x="6143" y="2420"/>
                  </a:cubicBezTo>
                  <a:cubicBezTo>
                    <a:pt x="6298" y="2420"/>
                    <a:pt x="6453" y="2388"/>
                    <a:pt x="6608" y="2326"/>
                  </a:cubicBezTo>
                  <a:lnTo>
                    <a:pt x="9151" y="4715"/>
                  </a:lnTo>
                  <a:cubicBezTo>
                    <a:pt x="9027" y="4870"/>
                    <a:pt x="8996" y="5087"/>
                    <a:pt x="8996" y="5273"/>
                  </a:cubicBezTo>
                  <a:cubicBezTo>
                    <a:pt x="8965" y="5459"/>
                    <a:pt x="8996" y="5614"/>
                    <a:pt x="9089" y="5770"/>
                  </a:cubicBezTo>
                  <a:lnTo>
                    <a:pt x="6639" y="9089"/>
                  </a:lnTo>
                  <a:cubicBezTo>
                    <a:pt x="6484" y="9027"/>
                    <a:pt x="6298" y="8965"/>
                    <a:pt x="6112" y="8965"/>
                  </a:cubicBezTo>
                  <a:cubicBezTo>
                    <a:pt x="5429" y="8965"/>
                    <a:pt x="4902" y="9523"/>
                    <a:pt x="4902" y="10205"/>
                  </a:cubicBezTo>
                  <a:lnTo>
                    <a:pt x="4902" y="11415"/>
                  </a:lnTo>
                  <a:lnTo>
                    <a:pt x="4064" y="11415"/>
                  </a:lnTo>
                  <a:lnTo>
                    <a:pt x="4064" y="10609"/>
                  </a:lnTo>
                  <a:lnTo>
                    <a:pt x="3258" y="10609"/>
                  </a:lnTo>
                  <a:lnTo>
                    <a:pt x="3258" y="11446"/>
                  </a:lnTo>
                  <a:cubicBezTo>
                    <a:pt x="2296" y="11663"/>
                    <a:pt x="1614" y="12501"/>
                    <a:pt x="1614" y="13493"/>
                  </a:cubicBezTo>
                  <a:lnTo>
                    <a:pt x="1614" y="13866"/>
                  </a:lnTo>
                  <a:lnTo>
                    <a:pt x="10640" y="13866"/>
                  </a:lnTo>
                  <a:lnTo>
                    <a:pt x="10640" y="13493"/>
                  </a:lnTo>
                  <a:cubicBezTo>
                    <a:pt x="10640" y="12346"/>
                    <a:pt x="9710" y="11415"/>
                    <a:pt x="8593" y="11415"/>
                  </a:cubicBezTo>
                  <a:lnTo>
                    <a:pt x="7352" y="11415"/>
                  </a:lnTo>
                  <a:lnTo>
                    <a:pt x="7352" y="10205"/>
                  </a:lnTo>
                  <a:cubicBezTo>
                    <a:pt x="7352" y="10019"/>
                    <a:pt x="7321" y="9864"/>
                    <a:pt x="7259" y="9709"/>
                  </a:cubicBezTo>
                  <a:lnTo>
                    <a:pt x="9679" y="6359"/>
                  </a:lnTo>
                  <a:cubicBezTo>
                    <a:pt x="9834" y="6452"/>
                    <a:pt x="10020" y="6514"/>
                    <a:pt x="10206" y="6514"/>
                  </a:cubicBezTo>
                  <a:cubicBezTo>
                    <a:pt x="11757" y="6421"/>
                    <a:pt x="11757" y="4157"/>
                    <a:pt x="10206" y="4064"/>
                  </a:cubicBezTo>
                  <a:cubicBezTo>
                    <a:pt x="10051" y="4064"/>
                    <a:pt x="9896" y="4095"/>
                    <a:pt x="9741" y="4157"/>
                  </a:cubicBezTo>
                  <a:lnTo>
                    <a:pt x="7197" y="1768"/>
                  </a:lnTo>
                  <a:cubicBezTo>
                    <a:pt x="7290" y="1613"/>
                    <a:pt x="7352" y="1396"/>
                    <a:pt x="7352" y="1210"/>
                  </a:cubicBezTo>
                  <a:cubicBezTo>
                    <a:pt x="7335" y="436"/>
                    <a:pt x="6719" y="1"/>
                    <a:pt x="6105" y="1"/>
                  </a:cubicBezTo>
                  <a:cubicBezTo>
                    <a:pt x="5635" y="1"/>
                    <a:pt x="5165" y="256"/>
                    <a:pt x="4964" y="807"/>
                  </a:cubicBezTo>
                  <a:lnTo>
                    <a:pt x="3196" y="807"/>
                  </a:lnTo>
                  <a:cubicBezTo>
                    <a:pt x="3041" y="310"/>
                    <a:pt x="2544" y="0"/>
                    <a:pt x="20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6285350" y="1748125"/>
              <a:ext cx="162875" cy="102400"/>
            </a:xfrm>
            <a:custGeom>
              <a:avLst/>
              <a:gdLst/>
              <a:ahLst/>
              <a:cxnLst/>
              <a:rect l="l" t="t" r="r" b="b"/>
              <a:pathLst>
                <a:path w="6515" h="4096" extrusionOk="0">
                  <a:moveTo>
                    <a:pt x="2799" y="0"/>
                  </a:moveTo>
                  <a:cubicBezTo>
                    <a:pt x="1243" y="0"/>
                    <a:pt x="1" y="1291"/>
                    <a:pt x="1" y="2824"/>
                  </a:cubicBezTo>
                  <a:lnTo>
                    <a:pt x="1" y="4096"/>
                  </a:lnTo>
                  <a:lnTo>
                    <a:pt x="6515" y="4096"/>
                  </a:lnTo>
                  <a:lnTo>
                    <a:pt x="6515" y="2824"/>
                  </a:lnTo>
                  <a:cubicBezTo>
                    <a:pt x="6515" y="1291"/>
                    <a:pt x="5273" y="0"/>
                    <a:pt x="3716" y="0"/>
                  </a:cubicBezTo>
                  <a:cubicBezTo>
                    <a:pt x="3698" y="0"/>
                    <a:pt x="3680" y="1"/>
                    <a:pt x="3661" y="1"/>
                  </a:cubicBezTo>
                  <a:lnTo>
                    <a:pt x="2855" y="1"/>
                  </a:lnTo>
                  <a:cubicBezTo>
                    <a:pt x="2836" y="1"/>
                    <a:pt x="2818" y="0"/>
                    <a:pt x="27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6294650" y="1868325"/>
              <a:ext cx="43475" cy="44250"/>
            </a:xfrm>
            <a:custGeom>
              <a:avLst/>
              <a:gdLst/>
              <a:ahLst/>
              <a:cxnLst/>
              <a:rect l="l" t="t" r="r" b="b"/>
              <a:pathLst>
                <a:path w="1739" h="1770" extrusionOk="0">
                  <a:moveTo>
                    <a:pt x="1180" y="1"/>
                  </a:moveTo>
                  <a:lnTo>
                    <a:pt x="1" y="1180"/>
                  </a:lnTo>
                  <a:lnTo>
                    <a:pt x="590" y="1769"/>
                  </a:lnTo>
                  <a:lnTo>
                    <a:pt x="1738" y="590"/>
                  </a:lnTo>
                  <a:lnTo>
                    <a:pt x="118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6356700" y="1890825"/>
              <a:ext cx="20200" cy="41125"/>
            </a:xfrm>
            <a:custGeom>
              <a:avLst/>
              <a:gdLst/>
              <a:ahLst/>
              <a:cxnLst/>
              <a:rect l="l" t="t" r="r" b="b"/>
              <a:pathLst>
                <a:path w="808" h="1645" extrusionOk="0">
                  <a:moveTo>
                    <a:pt x="1" y="1"/>
                  </a:moveTo>
                  <a:lnTo>
                    <a:pt x="1" y="1645"/>
                  </a:lnTo>
                  <a:lnTo>
                    <a:pt x="807" y="1645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6395475" y="1869125"/>
              <a:ext cx="43450" cy="43450"/>
            </a:xfrm>
            <a:custGeom>
              <a:avLst/>
              <a:gdLst/>
              <a:ahLst/>
              <a:cxnLst/>
              <a:rect l="l" t="t" r="r" b="b"/>
              <a:pathLst>
                <a:path w="1738" h="1738" extrusionOk="0">
                  <a:moveTo>
                    <a:pt x="590" y="0"/>
                  </a:moveTo>
                  <a:lnTo>
                    <a:pt x="0" y="558"/>
                  </a:lnTo>
                  <a:lnTo>
                    <a:pt x="1179" y="1737"/>
                  </a:lnTo>
                  <a:lnTo>
                    <a:pt x="1738" y="1179"/>
                  </a:lnTo>
                  <a:lnTo>
                    <a:pt x="5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144" y="3140669"/>
            <a:ext cx="2077853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Ôn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kiến</a:t>
            </a:r>
            <a:r>
              <a:rPr lang="en-US" sz="2000" dirty="0" smtClean="0"/>
              <a:t> </a:t>
            </a:r>
            <a:r>
              <a:rPr lang="en-US" sz="2000" dirty="0" err="1" smtClean="0"/>
              <a:t>thức</a:t>
            </a:r>
            <a:r>
              <a:rPr lang="en-US" sz="2000" dirty="0" smtClean="0"/>
              <a:t> </a:t>
            </a:r>
            <a:r>
              <a:rPr lang="en-US" sz="2000" dirty="0" err="1" smtClean="0"/>
              <a:t>đã</a:t>
            </a:r>
            <a:r>
              <a:rPr lang="en-US" sz="2000" dirty="0" smtClean="0"/>
              <a:t> </a:t>
            </a:r>
            <a:r>
              <a:rPr lang="en-US" sz="2000" dirty="0" err="1" smtClean="0"/>
              <a:t>học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3110646" y="3140669"/>
            <a:ext cx="280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Hoàn</a:t>
            </a:r>
            <a:r>
              <a:rPr lang="en-US" sz="2000" dirty="0" smtClean="0"/>
              <a:t> </a:t>
            </a:r>
            <a:r>
              <a:rPr lang="en-US" sz="2000" dirty="0" err="1" smtClean="0"/>
              <a:t>thành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còn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SGK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tập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SBT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5876380" y="3140669"/>
            <a:ext cx="280296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Chuẩn</a:t>
            </a:r>
            <a:r>
              <a:rPr lang="en-US" sz="2000" dirty="0" smtClean="0"/>
              <a:t> </a:t>
            </a:r>
            <a:r>
              <a:rPr lang="en-US" sz="2000" dirty="0" err="1" smtClean="0"/>
              <a:t>bị</a:t>
            </a:r>
            <a:r>
              <a:rPr lang="en-US" sz="2000" dirty="0" smtClean="0"/>
              <a:t> </a:t>
            </a:r>
            <a:r>
              <a:rPr lang="en-US" sz="2000" dirty="0" err="1" smtClean="0"/>
              <a:t>bài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“</a:t>
            </a:r>
            <a:r>
              <a:rPr lang="en-US" sz="2000" b="1" dirty="0" err="1" smtClean="0"/>
              <a:t>Luyện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tập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chung</a:t>
            </a:r>
            <a:r>
              <a:rPr lang="en-US" sz="2000" dirty="0" smtClean="0"/>
              <a:t>”</a:t>
            </a:r>
            <a:endParaRPr lang="en-US" sz="2000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" grpId="0" animBg="1"/>
      <p:bldP spid="502" grpId="0" animBg="1"/>
      <p:bldP spid="503" grpId="0" animBg="1"/>
      <p:bldP spid="11" grpId="0"/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59"/>
          <p:cNvPicPr preferRelativeResize="0"/>
          <p:nvPr/>
        </p:nvPicPr>
        <p:blipFill rotWithShape="1">
          <a:blip r:embed="rId3">
            <a:alphaModFix/>
          </a:blip>
          <a:srcRect t="18302" b="18302"/>
          <a:stretch/>
        </p:blipFill>
        <p:spPr>
          <a:xfrm>
            <a:off x="262536" y="-168387"/>
            <a:ext cx="1643075" cy="188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59"/>
          <p:cNvPicPr preferRelativeResize="0"/>
          <p:nvPr/>
        </p:nvPicPr>
        <p:blipFill rotWithShape="1">
          <a:blip r:embed="rId4">
            <a:alphaModFix/>
          </a:blip>
          <a:srcRect l="26922" t="9243" r="17669" b="9243"/>
          <a:stretch/>
        </p:blipFill>
        <p:spPr>
          <a:xfrm>
            <a:off x="7437871" y="535677"/>
            <a:ext cx="1706129" cy="2354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9"/>
          <p:cNvPicPr preferRelativeResize="0"/>
          <p:nvPr/>
        </p:nvPicPr>
        <p:blipFill rotWithShape="1">
          <a:blip r:embed="rId5">
            <a:alphaModFix/>
          </a:blip>
          <a:srcRect l="21809" r="21804"/>
          <a:stretch/>
        </p:blipFill>
        <p:spPr>
          <a:xfrm rot="-2468781">
            <a:off x="204480" y="3602555"/>
            <a:ext cx="999097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59"/>
          <p:cNvPicPr preferRelativeResize="0"/>
          <p:nvPr/>
        </p:nvPicPr>
        <p:blipFill rotWithShape="1">
          <a:blip r:embed="rId6">
            <a:alphaModFix/>
          </a:blip>
          <a:srcRect l="9618" t="9617" r="9618" b="21786"/>
          <a:stretch/>
        </p:blipFill>
        <p:spPr>
          <a:xfrm>
            <a:off x="6646140" y="423995"/>
            <a:ext cx="791731" cy="63024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78456" y="1414129"/>
            <a:ext cx="7432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</a:rPr>
              <a:t>CẢM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C00000"/>
                </a:solidFill>
              </a:rPr>
              <a:t>ƠN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1">
                    <a:lumMod val="75000"/>
                  </a:schemeClr>
                </a:solidFill>
              </a:rPr>
              <a:t>CÁC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EM</a:t>
            </a:r>
            <a:r>
              <a:rPr lang="en-US" sz="40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</a:rPr>
              <a:t>ĐÃ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</a:rPr>
              <a:t>LẮNG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NGHE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</a:rPr>
              <a:t>BÀI</a:t>
            </a:r>
            <a:r>
              <a:rPr lang="en-US" sz="4000" b="1" dirty="0" smtClean="0"/>
              <a:t> </a:t>
            </a:r>
            <a:r>
              <a:rPr lang="en-US" sz="4000" b="1" dirty="0" smtClean="0">
                <a:solidFill>
                  <a:srgbClr val="7030A0"/>
                </a:solidFill>
              </a:rPr>
              <a:t>GIẢNG</a:t>
            </a:r>
            <a:r>
              <a:rPr lang="en-US" sz="4000" b="1" dirty="0" smtClean="0"/>
              <a:t>!</a:t>
            </a:r>
            <a:endParaRPr lang="en-US" sz="40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>
            <a:spLocks noGrp="1"/>
          </p:cNvSpPr>
          <p:nvPr>
            <p:ph type="title"/>
          </p:nvPr>
        </p:nvSpPr>
        <p:spPr>
          <a:xfrm>
            <a:off x="1095404" y="1751986"/>
            <a:ext cx="680558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BÀI 2: </a:t>
            </a:r>
            <a:r>
              <a:rPr lang="en-US" sz="40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CỘNG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50000"/>
                  </a:schemeClr>
                </a:solidFill>
                <a:latin typeface="+mn-lt"/>
              </a:rPr>
              <a:t>TRỪ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rPr>
              <a:t>NHÂN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4000" b="1" dirty="0" smtClean="0">
                <a:solidFill>
                  <a:schemeClr val="bg2">
                    <a:lumMod val="75000"/>
                  </a:schemeClr>
                </a:solidFill>
                <a:latin typeface="+mn-lt"/>
              </a:rPr>
              <a:t>CHIA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latin typeface="+mn-lt"/>
              </a:rPr>
              <a:t>SỐ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HỮU </a:t>
            </a:r>
            <a:r>
              <a:rPr lang="en-US" sz="4000" b="1" dirty="0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rPr>
              <a:t>TỈ</a:t>
            </a:r>
            <a:r>
              <a:rPr lang="en-US" sz="4000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599997" flipH="1">
            <a:off x="6248955" y="2142529"/>
            <a:ext cx="3468449" cy="335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0"/>
          <p:cNvSpPr/>
          <p:nvPr/>
        </p:nvSpPr>
        <p:spPr>
          <a:xfrm>
            <a:off x="720000" y="1626236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0"/>
          <p:cNvSpPr/>
          <p:nvPr/>
        </p:nvSpPr>
        <p:spPr>
          <a:xfrm>
            <a:off x="720000" y="1626236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1775186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036" y="1758900"/>
            <a:ext cx="3015501" cy="3108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pPr algn="ctr"/>
            <a:r>
              <a:rPr lang="en-US" sz="3200" b="1" dirty="0" smtClean="0">
                <a:solidFill>
                  <a:schemeClr val="tx1">
                    <a:lumMod val="75000"/>
                  </a:schemeClr>
                </a:solidFill>
                <a:latin typeface="+mn-lt"/>
              </a:rPr>
              <a:t>NỘI DUNG BÀI HỌC</a:t>
            </a:r>
            <a:endParaRPr lang="en-US" sz="3200" b="1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title" idx="2"/>
          </p:nvPr>
        </p:nvSpPr>
        <p:spPr>
          <a:xfrm>
            <a:off x="715100" y="1626287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Google Shape;197;p30"/>
          <p:cNvSpPr/>
          <p:nvPr/>
        </p:nvSpPr>
        <p:spPr>
          <a:xfrm>
            <a:off x="720000" y="2929341"/>
            <a:ext cx="4482300" cy="5778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98;p30"/>
          <p:cNvSpPr/>
          <p:nvPr/>
        </p:nvSpPr>
        <p:spPr>
          <a:xfrm>
            <a:off x="720000" y="2929341"/>
            <a:ext cx="635100" cy="577800"/>
          </a:xfrm>
          <a:prstGeom prst="roundRect">
            <a:avLst>
              <a:gd name="adj" fmla="val 50000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199;p30">
            <a:hlinkClick r:id="rId3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347450" y="3078291"/>
            <a:ext cx="3852300" cy="27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itle 13"/>
          <p:cNvSpPr>
            <a:spLocks noGrp="1"/>
          </p:cNvSpPr>
          <p:nvPr>
            <p:ph type="title" idx="2"/>
          </p:nvPr>
        </p:nvSpPr>
        <p:spPr>
          <a:xfrm>
            <a:off x="715100" y="2929392"/>
            <a:ext cx="635100" cy="577800"/>
          </a:xfrm>
        </p:spPr>
        <p:txBody>
          <a:bodyPr/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0" animBg="1"/>
      <p:bldP spid="198" grpId="0" animBg="1"/>
      <p:bldP spid="199" grpId="0"/>
      <p:bldP spid="14" grpId="0"/>
      <p:bldP spid="50" grpId="0" animBg="1"/>
      <p:bldP spid="51" grpId="0" animBg="1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 flipH="1">
            <a:off x="4890498" y="482886"/>
            <a:ext cx="4253501" cy="565079"/>
          </a:xfrm>
          <a:prstGeom prst="homePlat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1"/>
                </a:solidFill>
              </a:rPr>
              <a:t>1. </a:t>
            </a:r>
            <a:r>
              <a:rPr lang="en-US" sz="2200" b="1" dirty="0" err="1" smtClean="0">
                <a:solidFill>
                  <a:schemeClr val="accent1"/>
                </a:solidFill>
              </a:rPr>
              <a:t>Cộng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và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trừ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hai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số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hữu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 err="1" smtClean="0">
                <a:solidFill>
                  <a:schemeClr val="accent1"/>
                </a:solidFill>
              </a:rPr>
              <a:t>tỉ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20229" y="1191874"/>
            <a:ext cx="6580598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i="1" dirty="0" err="1" smtClean="0"/>
              <a:t>Thảo</a:t>
            </a:r>
            <a:r>
              <a:rPr lang="en-US" sz="2000" i="1" dirty="0" smtClean="0"/>
              <a:t> </a:t>
            </a:r>
            <a:r>
              <a:rPr lang="en-US" sz="2000" i="1" dirty="0" err="1"/>
              <a:t>luận</a:t>
            </a:r>
            <a:r>
              <a:rPr lang="en-US" sz="2000" i="1" dirty="0"/>
              <a:t> </a:t>
            </a:r>
            <a:r>
              <a:rPr lang="en-US" sz="2000" i="1" dirty="0" err="1"/>
              <a:t>nhóm</a:t>
            </a:r>
            <a:r>
              <a:rPr lang="en-US" sz="2000" i="1" dirty="0"/>
              <a:t> </a:t>
            </a:r>
            <a:r>
              <a:rPr lang="en-US" sz="2000" i="1" dirty="0" err="1"/>
              <a:t>thực</a:t>
            </a:r>
            <a:r>
              <a:rPr lang="en-US" sz="2000" i="1" dirty="0"/>
              <a:t> </a:t>
            </a:r>
            <a:r>
              <a:rPr lang="en-US" sz="2000" i="1" dirty="0" err="1"/>
              <a:t>hiện</a:t>
            </a:r>
            <a:r>
              <a:rPr lang="en-US" sz="2000" i="1" dirty="0"/>
              <a:t> </a:t>
            </a:r>
            <a:r>
              <a:rPr lang="en-US" sz="2000" b="1" i="1" dirty="0"/>
              <a:t>HĐ1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b="1" i="1" dirty="0"/>
              <a:t>HĐ2</a:t>
            </a:r>
            <a:r>
              <a:rPr lang="en-US" sz="2000" i="1" dirty="0"/>
              <a:t> </a:t>
            </a:r>
            <a:r>
              <a:rPr lang="en-US" sz="2000" i="1" dirty="0" err="1"/>
              <a:t>để</a:t>
            </a:r>
            <a:r>
              <a:rPr lang="en-US" sz="2000" i="1" dirty="0"/>
              <a:t> </a:t>
            </a:r>
            <a:r>
              <a:rPr lang="en-US" sz="2000" i="1" dirty="0" err="1"/>
              <a:t>ôn</a:t>
            </a:r>
            <a:r>
              <a:rPr lang="en-US" sz="2000" i="1" dirty="0"/>
              <a:t> </a:t>
            </a:r>
            <a:r>
              <a:rPr lang="en-US" sz="2000" i="1" dirty="0" err="1"/>
              <a:t>lại</a:t>
            </a:r>
            <a:r>
              <a:rPr lang="en-US" sz="2000" i="1" dirty="0"/>
              <a:t> </a:t>
            </a:r>
            <a:r>
              <a:rPr lang="en-US" sz="2000" i="1" dirty="0" err="1"/>
              <a:t>quy</a:t>
            </a:r>
            <a:r>
              <a:rPr lang="en-US" sz="2000" i="1" dirty="0"/>
              <a:t> </a:t>
            </a:r>
            <a:r>
              <a:rPr lang="en-US" sz="2000" i="1" dirty="0" err="1"/>
              <a:t>tắc</a:t>
            </a:r>
            <a:r>
              <a:rPr lang="en-US" sz="2000" i="1" dirty="0"/>
              <a:t> </a:t>
            </a:r>
            <a:r>
              <a:rPr lang="en-US" sz="2000" i="1" dirty="0" err="1"/>
              <a:t>và</a:t>
            </a:r>
            <a:r>
              <a:rPr lang="en-US" sz="2000" i="1" dirty="0"/>
              <a:t> </a:t>
            </a:r>
            <a:r>
              <a:rPr lang="en-US" sz="2000" i="1" dirty="0" err="1"/>
              <a:t>cách</a:t>
            </a:r>
            <a:r>
              <a:rPr lang="en-US" sz="2000" i="1" dirty="0"/>
              <a:t> </a:t>
            </a:r>
            <a:r>
              <a:rPr lang="en-US" sz="2000" i="1" dirty="0" err="1"/>
              <a:t>cộng</a:t>
            </a:r>
            <a:r>
              <a:rPr lang="en-US" sz="2000" i="1" dirty="0"/>
              <a:t>, </a:t>
            </a:r>
            <a:r>
              <a:rPr lang="en-US" sz="2000" i="1" dirty="0" err="1"/>
              <a:t>trừ</a:t>
            </a:r>
            <a:r>
              <a:rPr lang="en-US" sz="2000" i="1" dirty="0"/>
              <a:t> </a:t>
            </a:r>
            <a:r>
              <a:rPr lang="en-US" sz="2000" i="1" dirty="0" err="1"/>
              <a:t>phân</a:t>
            </a:r>
            <a:r>
              <a:rPr lang="en-US" sz="2000" i="1" dirty="0"/>
              <a:t> </a:t>
            </a:r>
            <a:r>
              <a:rPr lang="en-US" sz="2000" i="1" dirty="0" err="1"/>
              <a:t>số</a:t>
            </a:r>
            <a:r>
              <a:rPr lang="en-US" sz="2000" i="1" dirty="0"/>
              <a:t> (</a:t>
            </a:r>
            <a:r>
              <a:rPr lang="en-US" sz="2000" i="1" dirty="0" err="1"/>
              <a:t>cùng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, </a:t>
            </a:r>
            <a:r>
              <a:rPr lang="en-US" sz="2000" i="1" dirty="0" err="1"/>
              <a:t>khác</a:t>
            </a:r>
            <a:r>
              <a:rPr lang="en-US" sz="2000" i="1" dirty="0"/>
              <a:t> </a:t>
            </a:r>
            <a:r>
              <a:rPr lang="en-US" sz="2000" i="1" dirty="0" err="1"/>
              <a:t>mẫu</a:t>
            </a:r>
            <a:r>
              <a:rPr lang="en-US" sz="2000" i="1" dirty="0"/>
              <a:t>).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19192" y="2502113"/>
            <a:ext cx="996592" cy="67260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HĐ1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2328999"/>
            <a:ext cx="6287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Nhắc</a:t>
            </a:r>
            <a:r>
              <a:rPr lang="en-US" sz="2000" dirty="0" smtClean="0"/>
              <a:t> </a:t>
            </a:r>
            <a:r>
              <a:rPr lang="en-US" sz="2000" dirty="0" err="1" smtClean="0"/>
              <a:t>lại</a:t>
            </a:r>
            <a:r>
              <a:rPr lang="en-US" sz="2000" dirty="0" smtClean="0"/>
              <a:t> </a:t>
            </a:r>
            <a:r>
              <a:rPr lang="en-US" sz="2000" dirty="0" err="1" smtClean="0"/>
              <a:t>quy</a:t>
            </a:r>
            <a:r>
              <a:rPr lang="en-US" sz="2000" dirty="0" smtClean="0"/>
              <a:t> </a:t>
            </a:r>
            <a:r>
              <a:rPr lang="en-US" sz="2000" dirty="0" err="1" smtClean="0"/>
              <a:t>tắc</a:t>
            </a:r>
            <a:r>
              <a:rPr lang="en-US" sz="2000" dirty="0" smtClean="0"/>
              <a:t> </a:t>
            </a:r>
            <a:r>
              <a:rPr lang="en-US" sz="2000" dirty="0" err="1" smtClean="0"/>
              <a:t>cộng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trừ</a:t>
            </a:r>
            <a:r>
              <a:rPr lang="en-US" sz="2000" dirty="0" smtClean="0"/>
              <a:t> </a:t>
            </a:r>
            <a:r>
              <a:rPr lang="en-US" sz="2000" dirty="0" err="1" smtClean="0"/>
              <a:t>hai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43676"/>
                <a:ext cx="1571946" cy="702115"/>
              </a:xfrm>
              <a:prstGeom prst="rect">
                <a:avLst/>
              </a:prstGeom>
              <a:blipFill rotWithShape="0">
                <a:blip r:embed="rId3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0528" y="3543675"/>
                <a:ext cx="1571946" cy="708399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"/>
          <p:cNvSpPr/>
          <p:nvPr/>
        </p:nvSpPr>
        <p:spPr>
          <a:xfrm>
            <a:off x="584963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48" name="Google Shape;348;p36"/>
          <p:cNvSpPr/>
          <p:nvPr/>
        </p:nvSpPr>
        <p:spPr>
          <a:xfrm>
            <a:off x="550937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3" name="Google Shape;348;p36"/>
          <p:cNvSpPr/>
          <p:nvPr/>
        </p:nvSpPr>
        <p:spPr>
          <a:xfrm>
            <a:off x="550937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cộng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4" name="Rectangle 3"/>
          <p:cNvSpPr/>
          <p:nvPr/>
        </p:nvSpPr>
        <p:spPr>
          <a:xfrm>
            <a:off x="550937" y="1665659"/>
            <a:ext cx="40621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với</a:t>
            </a:r>
            <a:r>
              <a:rPr lang="en-US" sz="1800" dirty="0"/>
              <a:t> </a:t>
            </a:r>
            <a:r>
              <a:rPr lang="en-US" sz="1800" dirty="0" err="1"/>
              <a:t>nhau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63" y="3568400"/>
            <a:ext cx="4028134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chúng</a:t>
            </a:r>
            <a:r>
              <a:rPr lang="en-US" sz="1800" dirty="0"/>
              <a:t>, </a:t>
            </a:r>
            <a:r>
              <a:rPr lang="en-US" sz="1800" dirty="0" err="1"/>
              <a:t>sau</a:t>
            </a:r>
            <a:r>
              <a:rPr lang="en-US" sz="1800" dirty="0"/>
              <a:t> </a:t>
            </a:r>
            <a:r>
              <a:rPr lang="en-US" sz="1800" dirty="0" err="1"/>
              <a:t>đó</a:t>
            </a:r>
            <a:r>
              <a:rPr lang="en-US" sz="1800" dirty="0"/>
              <a:t> </a:t>
            </a:r>
            <a:r>
              <a:rPr lang="en-US" sz="1800" dirty="0" err="1"/>
              <a:t>cộng</a:t>
            </a:r>
            <a:r>
              <a:rPr lang="en-US" sz="1800" dirty="0"/>
              <a:t> </a:t>
            </a:r>
            <a:r>
              <a:rPr lang="en-US" sz="1800" dirty="0" err="1"/>
              <a:t>hai</a:t>
            </a:r>
            <a:r>
              <a:rPr lang="en-US" sz="1800" dirty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36" name="Google Shape;345;p36"/>
          <p:cNvSpPr/>
          <p:nvPr/>
        </p:nvSpPr>
        <p:spPr>
          <a:xfrm>
            <a:off x="4970316" y="307837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Khác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7" name="Google Shape;348;p36"/>
          <p:cNvSpPr/>
          <p:nvPr/>
        </p:nvSpPr>
        <p:spPr>
          <a:xfrm>
            <a:off x="4936290" y="1157827"/>
            <a:ext cx="1750474" cy="441900"/>
          </a:xfrm>
          <a:prstGeom prst="roundRect">
            <a:avLst>
              <a:gd name="adj" fmla="val 50000"/>
            </a:avLst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accent1"/>
                </a:solidFill>
              </a:rPr>
              <a:t>Cùng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  <a:r>
              <a:rPr lang="en-US" sz="2000" b="1" dirty="0" err="1" smtClean="0">
                <a:solidFill>
                  <a:schemeClr val="accent1"/>
                </a:solidFill>
              </a:rPr>
              <a:t>mẫu</a:t>
            </a:r>
            <a:r>
              <a:rPr lang="en-US" sz="2000" b="1" dirty="0" smtClean="0">
                <a:solidFill>
                  <a:schemeClr val="accent1"/>
                </a:solidFill>
              </a:rPr>
              <a:t>:</a:t>
            </a:r>
            <a:endParaRPr sz="2000" b="1" dirty="0">
              <a:solidFill>
                <a:schemeClr val="accent1"/>
              </a:solidFill>
            </a:endParaRPr>
          </a:p>
        </p:txBody>
      </p:sp>
      <p:sp>
        <p:nvSpPr>
          <p:cNvPr id="38" name="Google Shape;348;p36"/>
          <p:cNvSpPr/>
          <p:nvPr/>
        </p:nvSpPr>
        <p:spPr>
          <a:xfrm>
            <a:off x="4936290" y="543146"/>
            <a:ext cx="3569000" cy="441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/>
              <a:t>Quy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tắc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trừ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hai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phân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số</a:t>
            </a:r>
            <a:r>
              <a:rPr lang="en-US" sz="2000" b="1" dirty="0" smtClean="0"/>
              <a:t>:</a:t>
            </a:r>
            <a:endParaRPr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4936290" y="1665659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có</a:t>
            </a:r>
            <a:r>
              <a:rPr lang="en-US" sz="1800" dirty="0"/>
              <a:t> </a:t>
            </a:r>
            <a:r>
              <a:rPr lang="en-US" sz="1800" dirty="0" err="1"/>
              <a:t>cùng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, ta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bị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cho</a:t>
            </a:r>
            <a:r>
              <a:rPr lang="en-US" sz="1800" dirty="0"/>
              <a:t> </a:t>
            </a:r>
            <a:r>
              <a:rPr lang="en-US" sz="1800" dirty="0" err="1"/>
              <a:t>tử</a:t>
            </a:r>
            <a:r>
              <a:rPr lang="en-US" sz="1800" dirty="0"/>
              <a:t> </a:t>
            </a:r>
            <a:r>
              <a:rPr lang="en-US" sz="1800" dirty="0" err="1"/>
              <a:t>của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/>
              <a:t>và</a:t>
            </a:r>
            <a:r>
              <a:rPr lang="en-US" sz="1800" dirty="0"/>
              <a:t> </a:t>
            </a:r>
            <a:r>
              <a:rPr lang="en-US" sz="1800" dirty="0" err="1"/>
              <a:t>giữ</a:t>
            </a:r>
            <a:r>
              <a:rPr lang="en-US" sz="1800" dirty="0"/>
              <a:t> </a:t>
            </a:r>
            <a:r>
              <a:rPr lang="en-US" sz="1800" dirty="0" err="1"/>
              <a:t>nguyên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6290" y="3568400"/>
            <a:ext cx="3712617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/>
              <a:t>Muốn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khác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, ta </a:t>
            </a:r>
            <a:r>
              <a:rPr lang="en-US" sz="1800" dirty="0" err="1"/>
              <a:t>quy</a:t>
            </a:r>
            <a:r>
              <a:rPr lang="en-US" sz="1800" dirty="0"/>
              <a:t> </a:t>
            </a:r>
            <a:r>
              <a:rPr lang="en-US" sz="1800" dirty="0" err="1"/>
              <a:t>đồng</a:t>
            </a:r>
            <a:r>
              <a:rPr lang="en-US" sz="1800" dirty="0"/>
              <a:t> </a:t>
            </a:r>
            <a:r>
              <a:rPr lang="en-US" sz="1800" dirty="0" err="1"/>
              <a:t>mẫu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/>
              <a:t>rồi</a:t>
            </a:r>
            <a:r>
              <a:rPr lang="en-US" sz="1800" dirty="0"/>
              <a:t> </a:t>
            </a:r>
            <a:r>
              <a:rPr lang="en-US" sz="1800" dirty="0" err="1"/>
              <a:t>trừ</a:t>
            </a:r>
            <a:r>
              <a:rPr lang="en-US" sz="1800" dirty="0"/>
              <a:t> </a:t>
            </a:r>
            <a:r>
              <a:rPr lang="en-US" sz="1800" dirty="0" err="1" smtClean="0"/>
              <a:t>hai</a:t>
            </a:r>
            <a:r>
              <a:rPr lang="en-US" sz="1800" dirty="0" smtClean="0"/>
              <a:t> </a:t>
            </a:r>
            <a:r>
              <a:rPr lang="en-US" sz="1800" dirty="0" err="1"/>
              <a:t>phân</a:t>
            </a:r>
            <a:r>
              <a:rPr lang="en-US" sz="1800" dirty="0"/>
              <a:t> </a:t>
            </a:r>
            <a:r>
              <a:rPr lang="en-US" sz="1800" dirty="0" err="1"/>
              <a:t>số</a:t>
            </a:r>
            <a:r>
              <a:rPr lang="en-US" sz="1800" dirty="0"/>
              <a:t> </a:t>
            </a:r>
            <a:r>
              <a:rPr lang="en-US" sz="1800" dirty="0" err="1" smtClean="0"/>
              <a:t>đó</a:t>
            </a:r>
            <a:r>
              <a:rPr lang="en-US" sz="1800" dirty="0" smtClean="0"/>
              <a:t>.</a:t>
            </a:r>
            <a:endParaRPr lang="en-US" sz="1800" dirty="0"/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348" grpId="0" animBg="1"/>
      <p:bldP spid="33" grpId="0" animBg="1"/>
      <p:bldP spid="4" grpId="0"/>
      <p:bldP spid="5" grpId="0"/>
      <p:bldP spid="36" grpId="0" animBg="1"/>
      <p:bldP spid="37" grpId="0" animBg="1"/>
      <p:bldP spid="38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2"/>
          <p:cNvSpPr/>
          <p:nvPr/>
        </p:nvSpPr>
        <p:spPr>
          <a:xfrm>
            <a:off x="879487" y="1446426"/>
            <a:ext cx="5396938" cy="2817350"/>
          </a:xfrm>
          <a:prstGeom prst="roundRect">
            <a:avLst>
              <a:gd name="adj" fmla="val 30139"/>
            </a:avLst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" name="Google Shape;2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6425" y="714850"/>
            <a:ext cx="2815226" cy="508427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1851200"/>
                <a:ext cx="1571946" cy="702115"/>
              </a:xfrm>
              <a:prstGeom prst="rect">
                <a:avLst/>
              </a:prstGeom>
              <a:blipFill rotWithShape="0">
                <a:blip r:embed="rId4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572" y="2969863"/>
                <a:ext cx="1571946" cy="708399"/>
              </a:xfrm>
              <a:prstGeom prst="rect">
                <a:avLst/>
              </a:prstGeom>
              <a:blipFill rotWithShape="0">
                <a:blip r:embed="rId5"/>
                <a:stretch>
                  <a:fillRect l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518" y="1850583"/>
                <a:ext cx="2687995" cy="701602"/>
              </a:xfrm>
              <a:prstGeom prst="rect">
                <a:avLst/>
              </a:prstGeom>
              <a:blipFill rotWithShape="0">
                <a:blip r:embed="rId6"/>
                <a:stretch>
                  <a:fillRect l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−15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696" y="2981020"/>
                <a:ext cx="2366951" cy="707758"/>
              </a:xfrm>
              <a:prstGeom prst="rect">
                <a:avLst/>
              </a:prstGeom>
              <a:blipFill rotWithShape="0">
                <a:blip r:embed="rId7"/>
                <a:stretch>
                  <a:fillRect l="-2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273453" y="880583"/>
            <a:ext cx="3123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Thực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hiện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phép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bg2">
                    <a:lumMod val="50000"/>
                  </a:schemeClr>
                </a:solidFill>
              </a:rPr>
              <a:t>tính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: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  <p:bldP spid="16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37"/>
          <p:cNvPicPr preferRelativeResize="0"/>
          <p:nvPr/>
        </p:nvPicPr>
        <p:blipFill rotWithShape="1">
          <a:blip r:embed="rId3">
            <a:alphaModFix/>
          </a:blip>
          <a:srcRect l="14688" r="6849"/>
          <a:stretch/>
        </p:blipFill>
        <p:spPr>
          <a:xfrm>
            <a:off x="6607216" y="1723616"/>
            <a:ext cx="2693448" cy="3537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976046" y="1032908"/>
            <a:ext cx="996592" cy="690708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HĐ2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16476" y="792168"/>
            <a:ext cx="61953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/>
              <a:t>Viết</a:t>
            </a:r>
            <a:r>
              <a:rPr lang="en-US" sz="2000" dirty="0" smtClean="0"/>
              <a:t> </a:t>
            </a:r>
            <a:r>
              <a:rPr lang="en-US" sz="2000" dirty="0" err="1" smtClean="0"/>
              <a:t>các</a:t>
            </a:r>
            <a:r>
              <a:rPr lang="en-US" sz="2000" dirty="0" smtClean="0"/>
              <a:t> </a:t>
            </a:r>
            <a:r>
              <a:rPr lang="en-US" sz="2000" dirty="0" err="1" smtClean="0"/>
              <a:t>hỗn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và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thập</a:t>
            </a:r>
            <a:r>
              <a:rPr lang="en-US" sz="2000" dirty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 </a:t>
            </a:r>
            <a:r>
              <a:rPr lang="en-US" sz="2000" dirty="0" err="1" smtClean="0"/>
              <a:t>sau</a:t>
            </a:r>
            <a:r>
              <a:rPr lang="en-US" sz="2000" dirty="0" smtClean="0"/>
              <a:t> </a:t>
            </a:r>
            <a:r>
              <a:rPr lang="en-US" sz="2000" dirty="0" err="1" smtClean="0"/>
              <a:t>dưới</a:t>
            </a:r>
            <a:r>
              <a:rPr lang="en-US" sz="2000" dirty="0" smtClean="0"/>
              <a:t> </a:t>
            </a:r>
            <a:r>
              <a:rPr lang="en-US" sz="2000" dirty="0" err="1" smtClean="0"/>
              <a:t>dạng</a:t>
            </a:r>
            <a:r>
              <a:rPr lang="en-US" sz="2000" dirty="0" smtClean="0"/>
              <a:t> </a:t>
            </a:r>
            <a:r>
              <a:rPr lang="en-US" sz="2000" dirty="0" err="1" smtClean="0"/>
              <a:t>phân</a:t>
            </a:r>
            <a:r>
              <a:rPr lang="en-US" sz="2000" dirty="0" smtClean="0"/>
              <a:t> </a:t>
            </a:r>
            <a:r>
              <a:rPr lang="en-US" sz="2000" dirty="0" err="1" smtClean="0"/>
              <a:t>số</a:t>
            </a:r>
            <a:r>
              <a:rPr lang="en-US" sz="2000" dirty="0" smtClean="0"/>
              <a:t> </a:t>
            </a:r>
            <a:r>
              <a:rPr lang="en-US" sz="2000" dirty="0" err="1" smtClean="0"/>
              <a:t>rồi</a:t>
            </a:r>
            <a:r>
              <a:rPr lang="en-US" sz="2000" dirty="0" smtClean="0"/>
              <a:t> </a:t>
            </a:r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hiện</a:t>
            </a:r>
            <a:r>
              <a:rPr lang="en-US" sz="2000" dirty="0" smtClean="0"/>
              <a:t> </a:t>
            </a:r>
            <a:r>
              <a:rPr lang="en-US" sz="2000" dirty="0" err="1" smtClean="0"/>
              <a:t>phép</a:t>
            </a:r>
            <a:r>
              <a:rPr lang="en-US" sz="2000" dirty="0" smtClean="0"/>
              <a:t> </a:t>
            </a:r>
            <a:r>
              <a:rPr lang="en-US" sz="2000" dirty="0" err="1" smtClean="0"/>
              <a:t>tính</a:t>
            </a:r>
            <a:r>
              <a:rPr lang="en-US" sz="2000" dirty="0" smtClean="0"/>
              <a:t>: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a) 0,25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2075380"/>
                <a:ext cx="1859623" cy="707758"/>
              </a:xfrm>
              <a:prstGeom prst="rect">
                <a:avLst/>
              </a:prstGeom>
              <a:blipFill rotWithShape="0">
                <a:blip r:embed="rId4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b) -1,4 -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46" y="3182551"/>
                <a:ext cx="1859623" cy="704295"/>
              </a:xfrm>
              <a:prstGeom prst="rect">
                <a:avLst/>
              </a:prstGeom>
              <a:blipFill rotWithShape="0">
                <a:blip r:embed="rId5"/>
                <a:stretch>
                  <a:fillRect l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2075380"/>
                <a:ext cx="3729519" cy="709938"/>
              </a:xfrm>
              <a:prstGeom prst="rect">
                <a:avLst/>
              </a:prstGeom>
              <a:blipFill rotWithShape="0">
                <a:blip r:embed="rId6"/>
                <a:stretch>
                  <a:fillRect l="-1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= -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 dirty="0" smtClean="0"/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000" dirty="0" smtClean="0"/>
                  <a:t> = -2</a:t>
                </a:r>
                <a:endParaRPr lang="en-US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2926" y="3182551"/>
                <a:ext cx="4274049" cy="704295"/>
              </a:xfrm>
              <a:prstGeom prst="rect">
                <a:avLst/>
              </a:prstGeom>
              <a:blipFill rotWithShape="0">
                <a:blip r:embed="rId7"/>
                <a:stretch>
                  <a:fillRect l="-14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Watercolor Preschool Center by Slidesgo">
  <a:themeElements>
    <a:clrScheme name="Simple Light">
      <a:dk1>
        <a:srgbClr val="FF9829"/>
      </a:dk1>
      <a:lt1>
        <a:srgbClr val="B58EC7"/>
      </a:lt1>
      <a:dk2>
        <a:srgbClr val="6FCACF"/>
      </a:dk2>
      <a:lt2>
        <a:srgbClr val="46251D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625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1633</Words>
  <Application>Microsoft Office PowerPoint</Application>
  <PresentationFormat>On-screen Show (16:9)</PresentationFormat>
  <Paragraphs>206</Paragraphs>
  <Slides>39</Slides>
  <Notes>32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Cambria Math</vt:lpstr>
      <vt:lpstr>Barriecito</vt:lpstr>
      <vt:lpstr>Calibri Light</vt:lpstr>
      <vt:lpstr>Antic</vt:lpstr>
      <vt:lpstr>Calibri</vt:lpstr>
      <vt:lpstr>Times New Roman</vt:lpstr>
      <vt:lpstr>Roboto Condensed Light</vt:lpstr>
      <vt:lpstr>Anaheim</vt:lpstr>
      <vt:lpstr>Bebas Neue</vt:lpstr>
      <vt:lpstr>Arial</vt:lpstr>
      <vt:lpstr>Watercolor Preschool Center by Slidesgo</vt:lpstr>
      <vt:lpstr>Office Theme</vt:lpstr>
      <vt:lpstr>CHÀO MỪNG CÁC EM  ĐẾN VỚI BÀI HỌC HÔM NAY!</vt:lpstr>
      <vt:lpstr>PowerPoint Presentation</vt:lpstr>
      <vt:lpstr>PowerPoint Presentation</vt:lpstr>
      <vt:lpstr>BÀI 2: CỘNG, TRỪ, NHÂN, CHIA SỐ HỮU TỈ </vt:lpstr>
      <vt:lpstr>Cộng và trừ hai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 Tính</vt:lpstr>
      <vt:lpstr>PowerPoint Presentation</vt:lpstr>
      <vt:lpstr>PowerPoint Presentation</vt:lpstr>
      <vt:lpstr>Luyện tập 2: Bỏ dấu ngoặc rồi tính các tổng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 ĐẾN VỚI BÀI HỌC HÔM NAY!</dc:title>
  <dc:creator>VnTeach.Com</dc:creator>
  <cp:keywords>VnTeach.Com</cp:keywords>
  <cp:lastModifiedBy>Admin</cp:lastModifiedBy>
  <cp:revision>1</cp:revision>
  <dcterms:modified xsi:type="dcterms:W3CDTF">2024-09-26T07:47:11Z</dcterms:modified>
</cp:coreProperties>
</file>