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9" r:id="rId2"/>
    <p:sldId id="259" r:id="rId3"/>
    <p:sldId id="286" r:id="rId4"/>
    <p:sldId id="288" r:id="rId5"/>
    <p:sldId id="290" r:id="rId6"/>
    <p:sldId id="291" r:id="rId7"/>
    <p:sldId id="270"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7" r:id="rId22"/>
    <p:sldId id="309" r:id="rId23"/>
    <p:sldId id="308" r:id="rId24"/>
    <p:sldId id="312" r:id="rId25"/>
    <p:sldId id="315" r:id="rId26"/>
    <p:sldId id="313" r:id="rId27"/>
    <p:sldId id="314" r:id="rId28"/>
  </p:sldIdLst>
  <p:sldSz cx="9906000" cy="6858000" type="A4"/>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CCFF"/>
    <a:srgbClr val="FFFFCC"/>
    <a:srgbClr val="41719C"/>
    <a:srgbClr val="FF99FF"/>
    <a:srgbClr val="FF00FF"/>
    <a:srgbClr val="F8F8F8"/>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2" d="100"/>
          <a:sy n="82" d="100"/>
        </p:scale>
        <p:origin x="-768" y="7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42DAE-04F1-4054-9E44-01E412EFB1C2}" type="datetimeFigureOut">
              <a:rPr lang="en-US" smtClean="0"/>
              <a:t>9/26/2024</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9E338-6B94-43EA-B0B2-053108DAC504}" type="slidenum">
              <a:rPr lang="en-US" smtClean="0"/>
              <a:t>‹#›</a:t>
            </a:fld>
            <a:endParaRPr lang="en-US"/>
          </a:p>
        </p:txBody>
      </p:sp>
    </p:spTree>
    <p:extLst>
      <p:ext uri="{BB962C8B-B14F-4D97-AF65-F5344CB8AC3E}">
        <p14:creationId xmlns:p14="http://schemas.microsoft.com/office/powerpoint/2010/main" val="160447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1</a:t>
            </a:fld>
            <a:endParaRPr lang="en-US"/>
          </a:p>
        </p:txBody>
      </p:sp>
    </p:spTree>
    <p:extLst>
      <p:ext uri="{BB962C8B-B14F-4D97-AF65-F5344CB8AC3E}">
        <p14:creationId xmlns:p14="http://schemas.microsoft.com/office/powerpoint/2010/main" val="199285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10</a:t>
            </a:fld>
            <a:endParaRPr lang="en-US"/>
          </a:p>
        </p:txBody>
      </p:sp>
    </p:spTree>
    <p:extLst>
      <p:ext uri="{BB962C8B-B14F-4D97-AF65-F5344CB8AC3E}">
        <p14:creationId xmlns:p14="http://schemas.microsoft.com/office/powerpoint/2010/main" val="159091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11</a:t>
            </a:fld>
            <a:endParaRPr lang="en-US"/>
          </a:p>
        </p:txBody>
      </p:sp>
    </p:spTree>
    <p:extLst>
      <p:ext uri="{BB962C8B-B14F-4D97-AF65-F5344CB8AC3E}">
        <p14:creationId xmlns:p14="http://schemas.microsoft.com/office/powerpoint/2010/main" val="408679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12</a:t>
            </a:fld>
            <a:endParaRPr lang="en-US"/>
          </a:p>
        </p:txBody>
      </p:sp>
    </p:spTree>
    <p:extLst>
      <p:ext uri="{BB962C8B-B14F-4D97-AF65-F5344CB8AC3E}">
        <p14:creationId xmlns:p14="http://schemas.microsoft.com/office/powerpoint/2010/main" val="2958940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13</a:t>
            </a:fld>
            <a:endParaRPr lang="en-US"/>
          </a:p>
        </p:txBody>
      </p:sp>
    </p:spTree>
    <p:extLst>
      <p:ext uri="{BB962C8B-B14F-4D97-AF65-F5344CB8AC3E}">
        <p14:creationId xmlns:p14="http://schemas.microsoft.com/office/powerpoint/2010/main" val="381306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14</a:t>
            </a:fld>
            <a:endParaRPr lang="en-US"/>
          </a:p>
        </p:txBody>
      </p:sp>
    </p:spTree>
    <p:extLst>
      <p:ext uri="{BB962C8B-B14F-4D97-AF65-F5344CB8AC3E}">
        <p14:creationId xmlns:p14="http://schemas.microsoft.com/office/powerpoint/2010/main" val="3577104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15</a:t>
            </a:fld>
            <a:endParaRPr lang="en-US"/>
          </a:p>
        </p:txBody>
      </p:sp>
    </p:spTree>
    <p:extLst>
      <p:ext uri="{BB962C8B-B14F-4D97-AF65-F5344CB8AC3E}">
        <p14:creationId xmlns:p14="http://schemas.microsoft.com/office/powerpoint/2010/main" val="3861295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16</a:t>
            </a:fld>
            <a:endParaRPr lang="en-US"/>
          </a:p>
        </p:txBody>
      </p:sp>
    </p:spTree>
    <p:extLst>
      <p:ext uri="{BB962C8B-B14F-4D97-AF65-F5344CB8AC3E}">
        <p14:creationId xmlns:p14="http://schemas.microsoft.com/office/powerpoint/2010/main" val="2046095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17</a:t>
            </a:fld>
            <a:endParaRPr lang="en-US"/>
          </a:p>
        </p:txBody>
      </p:sp>
    </p:spTree>
    <p:extLst>
      <p:ext uri="{BB962C8B-B14F-4D97-AF65-F5344CB8AC3E}">
        <p14:creationId xmlns:p14="http://schemas.microsoft.com/office/powerpoint/2010/main" val="124122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18</a:t>
            </a:fld>
            <a:endParaRPr lang="en-US"/>
          </a:p>
        </p:txBody>
      </p:sp>
    </p:spTree>
    <p:extLst>
      <p:ext uri="{BB962C8B-B14F-4D97-AF65-F5344CB8AC3E}">
        <p14:creationId xmlns:p14="http://schemas.microsoft.com/office/powerpoint/2010/main" val="4278266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19</a:t>
            </a:fld>
            <a:endParaRPr lang="en-US"/>
          </a:p>
        </p:txBody>
      </p:sp>
    </p:spTree>
    <p:extLst>
      <p:ext uri="{BB962C8B-B14F-4D97-AF65-F5344CB8AC3E}">
        <p14:creationId xmlns:p14="http://schemas.microsoft.com/office/powerpoint/2010/main" val="360161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2</a:t>
            </a:fld>
            <a:endParaRPr lang="en-US"/>
          </a:p>
        </p:txBody>
      </p:sp>
    </p:spTree>
    <p:extLst>
      <p:ext uri="{BB962C8B-B14F-4D97-AF65-F5344CB8AC3E}">
        <p14:creationId xmlns:p14="http://schemas.microsoft.com/office/powerpoint/2010/main" val="236353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20</a:t>
            </a:fld>
            <a:endParaRPr lang="en-US"/>
          </a:p>
        </p:txBody>
      </p:sp>
    </p:spTree>
    <p:extLst>
      <p:ext uri="{BB962C8B-B14F-4D97-AF65-F5344CB8AC3E}">
        <p14:creationId xmlns:p14="http://schemas.microsoft.com/office/powerpoint/2010/main" val="1730120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21</a:t>
            </a:fld>
            <a:endParaRPr lang="en-US"/>
          </a:p>
        </p:txBody>
      </p:sp>
    </p:spTree>
    <p:extLst>
      <p:ext uri="{BB962C8B-B14F-4D97-AF65-F5344CB8AC3E}">
        <p14:creationId xmlns:p14="http://schemas.microsoft.com/office/powerpoint/2010/main" val="1730120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22</a:t>
            </a:fld>
            <a:endParaRPr lang="en-US"/>
          </a:p>
        </p:txBody>
      </p:sp>
    </p:spTree>
    <p:extLst>
      <p:ext uri="{BB962C8B-B14F-4D97-AF65-F5344CB8AC3E}">
        <p14:creationId xmlns:p14="http://schemas.microsoft.com/office/powerpoint/2010/main" val="173012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23</a:t>
            </a:fld>
            <a:endParaRPr lang="en-US"/>
          </a:p>
        </p:txBody>
      </p:sp>
    </p:spTree>
    <p:extLst>
      <p:ext uri="{BB962C8B-B14F-4D97-AF65-F5344CB8AC3E}">
        <p14:creationId xmlns:p14="http://schemas.microsoft.com/office/powerpoint/2010/main" val="1730120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24</a:t>
            </a:fld>
            <a:endParaRPr lang="en-US"/>
          </a:p>
        </p:txBody>
      </p:sp>
    </p:spTree>
    <p:extLst>
      <p:ext uri="{BB962C8B-B14F-4D97-AF65-F5344CB8AC3E}">
        <p14:creationId xmlns:p14="http://schemas.microsoft.com/office/powerpoint/2010/main" val="1730120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26</a:t>
            </a:fld>
            <a:endParaRPr lang="en-US"/>
          </a:p>
        </p:txBody>
      </p:sp>
    </p:spTree>
    <p:extLst>
      <p:ext uri="{BB962C8B-B14F-4D97-AF65-F5344CB8AC3E}">
        <p14:creationId xmlns:p14="http://schemas.microsoft.com/office/powerpoint/2010/main" val="1730120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27</a:t>
            </a:fld>
            <a:endParaRPr lang="en-US"/>
          </a:p>
        </p:txBody>
      </p:sp>
    </p:spTree>
    <p:extLst>
      <p:ext uri="{BB962C8B-B14F-4D97-AF65-F5344CB8AC3E}">
        <p14:creationId xmlns:p14="http://schemas.microsoft.com/office/powerpoint/2010/main" val="173012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3</a:t>
            </a:fld>
            <a:endParaRPr lang="en-US"/>
          </a:p>
        </p:txBody>
      </p:sp>
    </p:spTree>
    <p:extLst>
      <p:ext uri="{BB962C8B-B14F-4D97-AF65-F5344CB8AC3E}">
        <p14:creationId xmlns:p14="http://schemas.microsoft.com/office/powerpoint/2010/main" val="276448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4</a:t>
            </a:fld>
            <a:endParaRPr lang="en-US"/>
          </a:p>
        </p:txBody>
      </p:sp>
    </p:spTree>
    <p:extLst>
      <p:ext uri="{BB962C8B-B14F-4D97-AF65-F5344CB8AC3E}">
        <p14:creationId xmlns:p14="http://schemas.microsoft.com/office/powerpoint/2010/main" val="313852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5</a:t>
            </a:fld>
            <a:endParaRPr lang="en-US"/>
          </a:p>
        </p:txBody>
      </p:sp>
    </p:spTree>
    <p:extLst>
      <p:ext uri="{BB962C8B-B14F-4D97-AF65-F5344CB8AC3E}">
        <p14:creationId xmlns:p14="http://schemas.microsoft.com/office/powerpoint/2010/main" val="89335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6</a:t>
            </a:fld>
            <a:endParaRPr lang="en-US"/>
          </a:p>
        </p:txBody>
      </p:sp>
    </p:spTree>
    <p:extLst>
      <p:ext uri="{BB962C8B-B14F-4D97-AF65-F5344CB8AC3E}">
        <p14:creationId xmlns:p14="http://schemas.microsoft.com/office/powerpoint/2010/main" val="230363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7</a:t>
            </a:fld>
            <a:endParaRPr lang="en-US"/>
          </a:p>
        </p:txBody>
      </p:sp>
    </p:spTree>
    <p:extLst>
      <p:ext uri="{BB962C8B-B14F-4D97-AF65-F5344CB8AC3E}">
        <p14:creationId xmlns:p14="http://schemas.microsoft.com/office/powerpoint/2010/main" val="1107597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8</a:t>
            </a:fld>
            <a:endParaRPr lang="en-US"/>
          </a:p>
        </p:txBody>
      </p:sp>
    </p:spTree>
    <p:extLst>
      <p:ext uri="{BB962C8B-B14F-4D97-AF65-F5344CB8AC3E}">
        <p14:creationId xmlns:p14="http://schemas.microsoft.com/office/powerpoint/2010/main" val="109724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9E338-6B94-43EA-B0B2-053108DAC504}" type="slidenum">
              <a:rPr lang="en-US" smtClean="0"/>
              <a:t>9</a:t>
            </a:fld>
            <a:endParaRPr lang="en-US"/>
          </a:p>
        </p:txBody>
      </p:sp>
    </p:spTree>
    <p:extLst>
      <p:ext uri="{BB962C8B-B14F-4D97-AF65-F5344CB8AC3E}">
        <p14:creationId xmlns:p14="http://schemas.microsoft.com/office/powerpoint/2010/main" val="352660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7"/>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9" y="1681164"/>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6"/>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4" y="1681164"/>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4" y="2505076"/>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341"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341" y="987427"/>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9/26/2024</a:t>
            </a:fld>
            <a:endParaRPr lang="en-US"/>
          </a:p>
        </p:txBody>
      </p:sp>
      <p:sp>
        <p:nvSpPr>
          <p:cNvPr id="5" name="Footer Placeholder 4"/>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2.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1.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7384659" y="5437126"/>
            <a:ext cx="1279448" cy="1086378"/>
          </a:xfrm>
          <a:prstGeom prst="rect">
            <a:avLst/>
          </a:prstGeom>
        </p:spPr>
      </p:pic>
      <p:sp>
        <p:nvSpPr>
          <p:cNvPr id="2" name="Rounded Rectangle 1"/>
          <p:cNvSpPr/>
          <p:nvPr/>
        </p:nvSpPr>
        <p:spPr>
          <a:xfrm>
            <a:off x="1530256" y="1787340"/>
            <a:ext cx="7307522" cy="412368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4000" b="1">
                <a:solidFill>
                  <a:srgbClr val="C00000"/>
                </a:solidFill>
                <a:latin typeface="Times New Roman" panose="02020603050405020304" pitchFamily="18" charset="0"/>
                <a:ea typeface="Times New Roman" panose="02020603050405020304" pitchFamily="18" charset="0"/>
              </a:rPr>
              <a:t>CHỦ ĐỀ </a:t>
            </a:r>
            <a:r>
              <a:rPr lang="en-US" sz="6000" b="1" smtClean="0">
                <a:solidFill>
                  <a:srgbClr val="0070C0"/>
                </a:solidFill>
                <a:latin typeface="Times New Roman" panose="02020603050405020304" pitchFamily="18" charset="0"/>
                <a:ea typeface="Times New Roman" panose="02020603050405020304" pitchFamily="18" charset="0"/>
              </a:rPr>
              <a:t>A</a:t>
            </a:r>
          </a:p>
          <a:p>
            <a:pPr algn="ctr">
              <a:lnSpc>
                <a:spcPct val="115000"/>
              </a:lnSpc>
              <a:spcBef>
                <a:spcPts val="600"/>
              </a:spcBef>
              <a:spcAft>
                <a:spcPts val="600"/>
              </a:spcAft>
            </a:pPr>
            <a:r>
              <a:rPr lang="en-US" sz="4000" b="1" smtClean="0">
                <a:solidFill>
                  <a:srgbClr val="C00000"/>
                </a:solidFill>
                <a:latin typeface="Times New Roman" panose="02020603050405020304" pitchFamily="18" charset="0"/>
                <a:ea typeface="Times New Roman" panose="02020603050405020304" pitchFamily="18" charset="0"/>
              </a:rPr>
              <a:t>MÁY </a:t>
            </a:r>
            <a:r>
              <a:rPr lang="en-US" sz="4000" b="1">
                <a:solidFill>
                  <a:srgbClr val="C00000"/>
                </a:solidFill>
                <a:latin typeface="Times New Roman" panose="02020603050405020304" pitchFamily="18" charset="0"/>
                <a:ea typeface="Times New Roman" panose="02020603050405020304" pitchFamily="18" charset="0"/>
              </a:rPr>
              <a:t>TÍNH VÀ CỘNG ĐỒNG</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2400" b="1">
                <a:solidFill>
                  <a:srgbClr val="002060"/>
                </a:solidFill>
                <a:latin typeface="Times New Roman" panose="02020603050405020304" pitchFamily="18" charset="0"/>
                <a:ea typeface="Times New Roman" panose="02020603050405020304" pitchFamily="18" charset="0"/>
              </a:rPr>
              <a:t>SƠ LƯỢC VỀ </a:t>
            </a:r>
            <a:r>
              <a:rPr lang="en-US" sz="2400" b="1" smtClean="0">
                <a:solidFill>
                  <a:srgbClr val="002060"/>
                </a:solidFill>
                <a:latin typeface="Times New Roman" panose="02020603050405020304" pitchFamily="18" charset="0"/>
                <a:ea typeface="Times New Roman" panose="02020603050405020304" pitchFamily="18" charset="0"/>
              </a:rPr>
              <a:t>LỊCH SỬ PHÁT TRIỂN </a:t>
            </a:r>
            <a:r>
              <a:rPr lang="en-US" sz="2400" b="1">
                <a:solidFill>
                  <a:srgbClr val="002060"/>
                </a:solidFill>
                <a:latin typeface="Times New Roman" panose="02020603050405020304" pitchFamily="18" charset="0"/>
                <a:ea typeface="Times New Roman" panose="02020603050405020304" pitchFamily="18" charset="0"/>
              </a:rPr>
              <a:t>CỦA MÁY </a:t>
            </a:r>
            <a:r>
              <a:rPr lang="en-US" sz="2400" b="1" smtClean="0">
                <a:solidFill>
                  <a:srgbClr val="002060"/>
                </a:solidFill>
                <a:latin typeface="Times New Roman" panose="02020603050405020304" pitchFamily="18" charset="0"/>
                <a:ea typeface="Times New Roman" panose="02020603050405020304" pitchFamily="18" charset="0"/>
              </a:rPr>
              <a:t>TÍNH</a:t>
            </a:r>
            <a:endParaRPr lang="en-US" sz="2400">
              <a:solidFill>
                <a:srgbClr val="00206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1</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a:latin typeface="Times New Roman" pitchFamily="18" charset="0"/>
                <a:cs typeface="Times New Roman" pitchFamily="18" charset="0"/>
              </a:rPr>
              <a:t>1. Vài nét về các máy tính điện cơ và kiến trúc Von Neumann</a:t>
            </a:r>
            <a:endParaRPr lang="en-US" sz="2400" b="1" smtClean="0">
              <a:latin typeface="Times New Roman" pitchFamily="18" charset="0"/>
              <a:cs typeface="Times New Roman" pitchFamily="18" charset="0"/>
            </a:endParaRPr>
          </a:p>
        </p:txBody>
      </p:sp>
      <p:sp>
        <p:nvSpPr>
          <p:cNvPr id="8" name="TextBox 7"/>
          <p:cNvSpPr txBox="1"/>
          <p:nvPr/>
        </p:nvSpPr>
        <p:spPr>
          <a:xfrm>
            <a:off x="1134213" y="1770788"/>
            <a:ext cx="8341802"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 </a:t>
            </a:r>
            <a:r>
              <a:rPr lang="vi-VN" sz="2400" b="1" smtClean="0">
                <a:latin typeface="Times New Roman" pitchFamily="18" charset="0"/>
                <a:cs typeface="Times New Roman" pitchFamily="18" charset="0"/>
              </a:rPr>
              <a:t>Phiếu </a:t>
            </a:r>
            <a:r>
              <a:rPr lang="en-US" sz="2400" b="1" smtClean="0">
                <a:latin typeface="Times New Roman" pitchFamily="18" charset="0"/>
                <a:cs typeface="Times New Roman" pitchFamily="18" charset="0"/>
              </a:rPr>
              <a:t>học</a:t>
            </a:r>
            <a:r>
              <a:rPr lang="vi-VN" sz="2400" b="1" smtClean="0">
                <a:latin typeface="Times New Roman" pitchFamily="18" charset="0"/>
                <a:cs typeface="Times New Roman" pitchFamily="18" charset="0"/>
              </a:rPr>
              <a:t> </a:t>
            </a:r>
            <a:r>
              <a:rPr lang="vi-VN" sz="2400" b="1">
                <a:latin typeface="Times New Roman" pitchFamily="18" charset="0"/>
                <a:cs typeface="Times New Roman" pitchFamily="18" charset="0"/>
              </a:rPr>
              <a:t>tập số 1</a:t>
            </a:r>
            <a:endParaRPr lang="en-US" sz="2400" b="1" smtClean="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94521416"/>
              </p:ext>
            </p:extLst>
          </p:nvPr>
        </p:nvGraphicFramePr>
        <p:xfrm>
          <a:off x="895350" y="2327703"/>
          <a:ext cx="8115300" cy="3893664"/>
        </p:xfrm>
        <a:graphic>
          <a:graphicData uri="http://schemas.openxmlformats.org/drawingml/2006/table">
            <a:tbl>
              <a:tblPr firstRow="1" firstCol="1" bandRow="1">
                <a:tableStyleId>{5C22544A-7EE6-4342-B048-85BDC9FD1C3A}</a:tableStyleId>
              </a:tblPr>
              <a:tblGrid>
                <a:gridCol w="1001376"/>
                <a:gridCol w="1445213"/>
                <a:gridCol w="1444426"/>
                <a:gridCol w="2001183"/>
                <a:gridCol w="2223102"/>
              </a:tblGrid>
              <a:tr h="559836">
                <a:tc gridSpan="5">
                  <a:txBody>
                    <a:bodyPr/>
                    <a:lstStyle/>
                    <a:p>
                      <a:pPr algn="ctr">
                        <a:lnSpc>
                          <a:spcPct val="150000"/>
                        </a:lnSpc>
                        <a:spcAft>
                          <a:spcPts val="0"/>
                        </a:spcAft>
                      </a:pPr>
                      <a:r>
                        <a:rPr lang="en-US" sz="1400">
                          <a:effectLst/>
                          <a:latin typeface="Times New Roman" pitchFamily="18" charset="0"/>
                          <a:cs typeface="Times New Roman" pitchFamily="18" charset="0"/>
                        </a:rPr>
                        <a:t>PHIẾU HỌC TẬP 1: VÀI NÉT VỀ CÁC MÁY TÍNH ĐIỆN CƠ </a:t>
                      </a:r>
                    </a:p>
                    <a:p>
                      <a:pPr algn="ctr">
                        <a:lnSpc>
                          <a:spcPct val="150000"/>
                        </a:lnSpc>
                        <a:spcAft>
                          <a:spcPts val="0"/>
                        </a:spcAft>
                      </a:pPr>
                      <a:r>
                        <a:rPr lang="en-US" sz="1400">
                          <a:effectLst/>
                          <a:latin typeface="Times New Roman" pitchFamily="18" charset="0"/>
                          <a:cs typeface="Times New Roman" pitchFamily="18" charset="0"/>
                        </a:rPr>
                        <a:t>VÀ KIẾN TRÚC VON NEUMANN</a:t>
                      </a:r>
                    </a:p>
                    <a:p>
                      <a:pPr algn="ctr">
                        <a:lnSpc>
                          <a:spcPct val="150000"/>
                        </a:lnSpc>
                        <a:spcAft>
                          <a:spcPts val="0"/>
                        </a:spcAft>
                      </a:pPr>
                      <a:r>
                        <a:rPr lang="en-US" sz="1400">
                          <a:effectLst/>
                          <a:latin typeface="Times New Roman" pitchFamily="18" charset="0"/>
                          <a:cs typeface="Times New Roman" pitchFamily="18" charset="0"/>
                        </a:rPr>
                        <a:t>Nhóm</a:t>
                      </a:r>
                      <a:r>
                        <a:rPr lang="en-US" sz="1400" smtClean="0">
                          <a:effectLst/>
                          <a:latin typeface="Times New Roman" pitchFamily="18" charset="0"/>
                          <a:cs typeface="Times New Roman" pitchFamily="18" charset="0"/>
                        </a:rPr>
                        <a:t>:…….…</a:t>
                      </a:r>
                      <a:endParaRPr lang="en-US" sz="1400">
                        <a:effectLst/>
                        <a:latin typeface="Times New Roman" pitchFamily="18" charset="0"/>
                        <a:ea typeface="Calibri"/>
                        <a:cs typeface="Times New Roman" pitchFamily="18" charset="0"/>
                      </a:endParaRPr>
                    </a:p>
                  </a:txBody>
                  <a:tcPr marL="64464" marR="6446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3224">
                <a:tc>
                  <a:txBody>
                    <a:bodyPr/>
                    <a:lstStyle/>
                    <a:p>
                      <a:pPr algn="ctr">
                        <a:lnSpc>
                          <a:spcPct val="150000"/>
                        </a:lnSpc>
                        <a:spcAft>
                          <a:spcPts val="0"/>
                        </a:spcAft>
                      </a:pPr>
                      <a:r>
                        <a:rPr lang="en-US" sz="1400">
                          <a:effectLst/>
                        </a:rPr>
                        <a:t>Thời gian</a:t>
                      </a:r>
                      <a:endParaRPr lang="en-US" sz="1400">
                        <a:effectLst/>
                        <a:latin typeface="Calibri"/>
                        <a:ea typeface="Calibri"/>
                        <a:cs typeface="Times New Roman"/>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Nhà phát minh</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Tên phát minh</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Đặc điểm</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Ảnh hưởng</a:t>
                      </a:r>
                      <a:endParaRPr lang="en-US" sz="1400">
                        <a:effectLst/>
                        <a:latin typeface="Times New Roman" pitchFamily="18" charset="0"/>
                        <a:ea typeface="Calibri"/>
                        <a:cs typeface="Times New Roman" pitchFamily="18" charset="0"/>
                      </a:endParaRPr>
                    </a:p>
                  </a:txBody>
                  <a:tcPr marL="64464" marR="64464" marT="0" marB="0" anchor="ctr"/>
                </a:tc>
              </a:tr>
              <a:tr h="746448">
                <a:tc>
                  <a:txBody>
                    <a:bodyPr/>
                    <a:lstStyle/>
                    <a:p>
                      <a:pPr algn="ctr">
                        <a:lnSpc>
                          <a:spcPct val="150000"/>
                        </a:lnSpc>
                        <a:spcAft>
                          <a:spcPts val="0"/>
                        </a:spcAft>
                      </a:pPr>
                      <a:r>
                        <a:rPr lang="en-US" sz="1400">
                          <a:effectLst/>
                        </a:rPr>
                        <a:t>1642</a:t>
                      </a:r>
                      <a:endParaRPr lang="en-US" sz="1400">
                        <a:effectLst/>
                        <a:latin typeface="Calibri"/>
                        <a:ea typeface="Calibri"/>
                        <a:cs typeface="Times New Roman"/>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Blaise Pascal</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Pascaline</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Thực hiện phép tính cộng, trừ</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Mở ra một giai đoạn mới trong lịch sử tính toán và phát triển của máy tính</a:t>
                      </a:r>
                      <a:endParaRPr lang="en-US" sz="1400">
                        <a:effectLst/>
                        <a:latin typeface="Times New Roman" pitchFamily="18" charset="0"/>
                        <a:ea typeface="Calibri"/>
                        <a:cs typeface="Times New Roman" pitchFamily="18" charset="0"/>
                      </a:endParaRPr>
                    </a:p>
                  </a:txBody>
                  <a:tcPr marL="64464" marR="64464" marT="0" marB="0" anchor="ctr"/>
                </a:tc>
              </a:tr>
              <a:tr h="546478">
                <a:tc>
                  <a:txBody>
                    <a:bodyPr/>
                    <a:lstStyle/>
                    <a:p>
                      <a:pPr algn="ctr">
                        <a:lnSpc>
                          <a:spcPct val="150000"/>
                        </a:lnSpc>
                        <a:spcAft>
                          <a:spcPts val="0"/>
                        </a:spcAft>
                      </a:pPr>
                      <a:r>
                        <a:rPr lang="en-US" sz="1400">
                          <a:effectLst/>
                        </a:rPr>
                        <a:t>1820</a:t>
                      </a:r>
                      <a:endParaRPr lang="en-US" sz="1400">
                        <a:effectLst/>
                        <a:latin typeface="Calibri"/>
                        <a:ea typeface="Calibri"/>
                        <a:cs typeface="Times New Roman"/>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Charles Xavier Thomas</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Máy tính cơ học</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Thực hiện phép tính cộng, trừ, nhân, chia</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64464" marR="64464" marT="0" marB="0" anchor="ctr"/>
                </a:tc>
              </a:tr>
              <a:tr h="746448">
                <a:tc>
                  <a:txBody>
                    <a:bodyPr/>
                    <a:lstStyle/>
                    <a:p>
                      <a:pPr algn="ctr">
                        <a:lnSpc>
                          <a:spcPct val="150000"/>
                        </a:lnSpc>
                        <a:spcAft>
                          <a:spcPts val="0"/>
                        </a:spcAft>
                      </a:pPr>
                      <a:r>
                        <a:rPr lang="en-US" sz="1400">
                          <a:effectLst/>
                        </a:rPr>
                        <a:t>1944</a:t>
                      </a:r>
                      <a:endParaRPr lang="en-US" sz="1400">
                        <a:effectLst/>
                        <a:latin typeface="Calibri"/>
                        <a:ea typeface="Calibri"/>
                        <a:cs typeface="Times New Roman"/>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John von Neumann</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Nguyên lí Von Neumann</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Nguyên lí hoạt động theo chương trình của máy tính điện tử.</a:t>
                      </a:r>
                      <a:endParaRPr lang="en-US" sz="1400">
                        <a:effectLst/>
                        <a:latin typeface="Times New Roman" pitchFamily="18" charset="0"/>
                        <a:ea typeface="Calibri"/>
                        <a:cs typeface="Times New Roman" pitchFamily="18" charset="0"/>
                      </a:endParaRPr>
                    </a:p>
                  </a:txBody>
                  <a:tcPr marL="64464" marR="64464" marT="0" marB="0" anchor="ctr"/>
                </a:tc>
                <a:tc>
                  <a:txBody>
                    <a:bodyPr/>
                    <a:lstStyle/>
                    <a:p>
                      <a:pPr algn="ctr">
                        <a:lnSpc>
                          <a:spcPct val="150000"/>
                        </a:lnSpc>
                        <a:spcAft>
                          <a:spcPts val="0"/>
                        </a:spcAft>
                      </a:pPr>
                      <a:r>
                        <a:rPr lang="en-US" sz="1400">
                          <a:effectLst/>
                          <a:latin typeface="Times New Roman" pitchFamily="18" charset="0"/>
                          <a:cs typeface="Times New Roman" pitchFamily="18" charset="0"/>
                        </a:rPr>
                        <a:t>Đặt nền móng cho sự phát triển máy tính điện tử.</a:t>
                      </a:r>
                      <a:endParaRPr lang="en-US" sz="1400">
                        <a:effectLst/>
                        <a:latin typeface="Times New Roman" pitchFamily="18" charset="0"/>
                        <a:ea typeface="Calibri"/>
                        <a:cs typeface="Times New Roman" pitchFamily="18" charset="0"/>
                      </a:endParaRPr>
                    </a:p>
                  </a:txBody>
                  <a:tcPr marL="64464" marR="64464" marT="0" marB="0" anchor="ctr"/>
                </a:tc>
              </a:tr>
            </a:tbl>
          </a:graphicData>
        </a:graphic>
      </p:graphicFrame>
    </p:spTree>
    <p:custDataLst>
      <p:tags r:id="rId1"/>
    </p:custDataLst>
    <p:extLst>
      <p:ext uri="{BB962C8B-B14F-4D97-AF65-F5344CB8AC3E}">
        <p14:creationId xmlns:p14="http://schemas.microsoft.com/office/powerpoint/2010/main" val="74129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1</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a:latin typeface="Times New Roman" pitchFamily="18" charset="0"/>
                <a:cs typeface="Times New Roman" pitchFamily="18" charset="0"/>
              </a:rPr>
              <a:t>1. Vài nét về các máy tính điện cơ và kiến trúc Von Neumann</a:t>
            </a:r>
            <a:endParaRPr lang="en-US" sz="2400" b="1" smtClean="0">
              <a:latin typeface="Times New Roman" pitchFamily="18" charset="0"/>
              <a:cs typeface="Times New Roman" pitchFamily="18" charset="0"/>
            </a:endParaRPr>
          </a:p>
        </p:txBody>
      </p:sp>
      <p:sp>
        <p:nvSpPr>
          <p:cNvPr id="13" name="TextBox 12"/>
          <p:cNvSpPr txBox="1"/>
          <p:nvPr/>
        </p:nvSpPr>
        <p:spPr>
          <a:xfrm>
            <a:off x="1439013" y="2492157"/>
            <a:ext cx="8341802" cy="830997"/>
          </a:xfrm>
          <a:prstGeom prst="rect">
            <a:avLst/>
          </a:prstGeom>
          <a:noFill/>
        </p:spPr>
        <p:txBody>
          <a:bodyPr wrap="square" rtlCol="0">
            <a:spAutoFit/>
          </a:bodyPr>
          <a:lstStyle/>
          <a:p>
            <a:r>
              <a:rPr lang="vi-VN" sz="2400" b="1" i="1">
                <a:latin typeface="Times New Roman" pitchFamily="18" charset="0"/>
                <a:cs typeface="Times New Roman" pitchFamily="18" charset="0"/>
              </a:rPr>
              <a:t>Em hãy vẽ Đường thời gian mô tả các giai đoạn phát triển của máy tính điện cơ.</a:t>
            </a:r>
          </a:p>
        </p:txBody>
      </p:sp>
      <p:sp>
        <p:nvSpPr>
          <p:cNvPr id="8" name="TextBox 7"/>
          <p:cNvSpPr txBox="1"/>
          <p:nvPr/>
        </p:nvSpPr>
        <p:spPr>
          <a:xfrm>
            <a:off x="1134213" y="1770788"/>
            <a:ext cx="8341802"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 </a:t>
            </a:r>
            <a:r>
              <a:rPr lang="vi-VN" sz="2400" b="1" smtClean="0">
                <a:latin typeface="Times New Roman" pitchFamily="18" charset="0"/>
                <a:cs typeface="Times New Roman" pitchFamily="18" charset="0"/>
              </a:rPr>
              <a:t>Phiếu </a:t>
            </a:r>
            <a:r>
              <a:rPr lang="en-US" sz="2400" b="1" smtClean="0">
                <a:latin typeface="Times New Roman" pitchFamily="18" charset="0"/>
                <a:cs typeface="Times New Roman" pitchFamily="18" charset="0"/>
              </a:rPr>
              <a:t>học</a:t>
            </a:r>
            <a:r>
              <a:rPr lang="vi-VN" sz="2400" b="1" smtClean="0">
                <a:latin typeface="Times New Roman" pitchFamily="18" charset="0"/>
                <a:cs typeface="Times New Roman" pitchFamily="18" charset="0"/>
              </a:rPr>
              <a:t> </a:t>
            </a:r>
            <a:r>
              <a:rPr lang="vi-VN" sz="2400" b="1">
                <a:latin typeface="Times New Roman" pitchFamily="18" charset="0"/>
                <a:cs typeface="Times New Roman" pitchFamily="18" charset="0"/>
              </a:rPr>
              <a:t>tập số 1</a:t>
            </a:r>
            <a:endParaRPr lang="en-US" sz="2400" b="1" smtClean="0">
              <a:latin typeface="Times New Roman" pitchFamily="18" charset="0"/>
              <a:cs typeface="Times New Roman" pitchFamily="18" charset="0"/>
            </a:endParaRPr>
          </a:p>
        </p:txBody>
      </p:sp>
      <p:pic>
        <p:nvPicPr>
          <p:cNvPr id="9" name="Picture 2" descr="Bộ Sưu Tập Hình Câu Hỏi Cực Chất Full 4K với hơn 999+ hình câu hỏ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265" y="3112443"/>
            <a:ext cx="1418532" cy="20764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535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1</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a:latin typeface="Times New Roman" pitchFamily="18" charset="0"/>
                <a:cs typeface="Times New Roman" pitchFamily="18" charset="0"/>
              </a:rPr>
              <a:t>1. Vài nét về các máy tính điện cơ và kiến trúc Von Neumann</a:t>
            </a:r>
            <a:endParaRPr lang="en-US" sz="2400" b="1" smtClean="0">
              <a:latin typeface="Times New Roman" pitchFamily="18" charset="0"/>
              <a:cs typeface="Times New Roman" pitchFamily="18" charset="0"/>
            </a:endParaRPr>
          </a:p>
        </p:txBody>
      </p:sp>
      <p:sp>
        <p:nvSpPr>
          <p:cNvPr id="13" name="TextBox 12"/>
          <p:cNvSpPr txBox="1"/>
          <p:nvPr/>
        </p:nvSpPr>
        <p:spPr>
          <a:xfrm>
            <a:off x="1016296" y="1887619"/>
            <a:ext cx="8341802" cy="461665"/>
          </a:xfrm>
          <a:prstGeom prst="rect">
            <a:avLst/>
          </a:prstGeom>
          <a:noFill/>
        </p:spPr>
        <p:txBody>
          <a:bodyPr wrap="square" rtlCol="0">
            <a:spAutoFit/>
          </a:bodyPr>
          <a:lstStyle/>
          <a:p>
            <a:r>
              <a:rPr lang="vi-VN" sz="2400" b="1" i="1" dirty="0">
                <a:latin typeface="+mj-lt"/>
                <a:cs typeface="Times New Roman" pitchFamily="18" charset="0"/>
              </a:rPr>
              <a:t>Em hãy </a:t>
            </a:r>
            <a:r>
              <a:rPr lang="vi-VN" sz="2400" b="1" i="1" dirty="0" smtClean="0">
                <a:latin typeface="+mj-lt"/>
                <a:cs typeface="Times New Roman" pitchFamily="18" charset="0"/>
              </a:rPr>
              <a:t>mô </a:t>
            </a:r>
            <a:r>
              <a:rPr lang="vi-VN" sz="2400" b="1" i="1" dirty="0">
                <a:latin typeface="+mj-lt"/>
                <a:cs typeface="Times New Roman" pitchFamily="18" charset="0"/>
              </a:rPr>
              <a:t>tả các giai đoạn phát triển của máy tính điện cơ.</a:t>
            </a:r>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6284" y="2414528"/>
            <a:ext cx="5657849" cy="2600325"/>
          </a:xfrm>
          <a:prstGeom prst="rect">
            <a:avLst/>
          </a:prstGeom>
          <a:noFill/>
        </p:spPr>
      </p:pic>
    </p:spTree>
    <p:custDataLst>
      <p:tags r:id="rId1"/>
    </p:custDataLst>
    <p:extLst>
      <p:ext uri="{BB962C8B-B14F-4D97-AF65-F5344CB8AC3E}">
        <p14:creationId xmlns:p14="http://schemas.microsoft.com/office/powerpoint/2010/main" val="158362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1</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a:latin typeface="Times New Roman" pitchFamily="18" charset="0"/>
                <a:cs typeface="Times New Roman" pitchFamily="18" charset="0"/>
              </a:rPr>
              <a:t>1. Vài nét về các máy tính điện cơ và kiến trúc Von Neumann</a:t>
            </a:r>
            <a:endParaRPr lang="en-US" sz="2400" b="1" smtClean="0">
              <a:latin typeface="Times New Roman" pitchFamily="18" charset="0"/>
              <a:cs typeface="Times New Roman" pitchFamily="18" charset="0"/>
            </a:endParaRPr>
          </a:p>
        </p:txBody>
      </p:sp>
      <p:sp>
        <p:nvSpPr>
          <p:cNvPr id="9" name="TextBox 8"/>
          <p:cNvSpPr txBox="1"/>
          <p:nvPr/>
        </p:nvSpPr>
        <p:spPr>
          <a:xfrm>
            <a:off x="782098" y="2449680"/>
            <a:ext cx="8552401" cy="1200329"/>
          </a:xfrm>
          <a:prstGeom prst="rect">
            <a:avLst/>
          </a:prstGeom>
          <a:noFill/>
        </p:spPr>
        <p:txBody>
          <a:bodyPr wrap="square" rtlCol="0">
            <a:spAutoFit/>
          </a:bodyPr>
          <a:lstStyle/>
          <a:p>
            <a:r>
              <a:rPr lang="en-US" sz="2400" b="1" i="1" smtClean="0">
                <a:solidFill>
                  <a:srgbClr val="FF0000"/>
                </a:solidFill>
                <a:latin typeface="Times New Roman" pitchFamily="18" charset="0"/>
                <a:cs typeface="Times New Roman" pitchFamily="18" charset="0"/>
                <a:sym typeface="Wingdings" pitchFamily="2" charset="2"/>
              </a:rPr>
              <a:t> </a:t>
            </a:r>
            <a:r>
              <a:rPr lang="vi-VN" sz="2400" b="1" i="1" smtClean="0">
                <a:solidFill>
                  <a:srgbClr val="FF0000"/>
                </a:solidFill>
                <a:latin typeface="Times New Roman" pitchFamily="18" charset="0"/>
                <a:cs typeface="Times New Roman" pitchFamily="18" charset="0"/>
              </a:rPr>
              <a:t>Lịch </a:t>
            </a:r>
            <a:r>
              <a:rPr lang="vi-VN" sz="2400" b="1" i="1">
                <a:solidFill>
                  <a:srgbClr val="FF0000"/>
                </a:solidFill>
                <a:latin typeface="Times New Roman" pitchFamily="18" charset="0"/>
                <a:cs typeface="Times New Roman" pitchFamily="18" charset="0"/>
              </a:rPr>
              <a:t>sử phát triển máy tính đã trải qua nhiều giai đoạn. </a:t>
            </a:r>
            <a:r>
              <a:rPr lang="en-US" sz="2400" b="1" i="1" smtClean="0">
                <a:solidFill>
                  <a:srgbClr val="FF0000"/>
                </a:solidFill>
                <a:latin typeface="Times New Roman" pitchFamily="18" charset="0"/>
                <a:cs typeface="Times New Roman" pitchFamily="18" charset="0"/>
              </a:rPr>
              <a:t>N</a:t>
            </a:r>
            <a:r>
              <a:rPr lang="vi-VN" sz="2400" b="1" i="1" smtClean="0">
                <a:solidFill>
                  <a:srgbClr val="FF0000"/>
                </a:solidFill>
                <a:latin typeface="Times New Roman" pitchFamily="18" charset="0"/>
                <a:cs typeface="Times New Roman" pitchFamily="18" charset="0"/>
              </a:rPr>
              <a:t>hững </a:t>
            </a:r>
            <a:r>
              <a:rPr lang="vi-VN" sz="2400" b="1" i="1">
                <a:solidFill>
                  <a:srgbClr val="FF0000"/>
                </a:solidFill>
                <a:latin typeface="Times New Roman" pitchFamily="18" charset="0"/>
                <a:cs typeface="Times New Roman" pitchFamily="18" charset="0"/>
              </a:rPr>
              <a:t>máy tính xuất hiện trong cùng một giai đoạn được coi là cùng một thế hệ.</a:t>
            </a:r>
            <a:endParaRPr lang="en-US" sz="2400" b="1" i="1" smtClean="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5394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a:latin typeface="Times New Roman" pitchFamily="18" charset="0"/>
                <a:cs typeface="Times New Roman" pitchFamily="18" charset="0"/>
              </a:rPr>
              <a:t>. Lịch sử phát triển máy tính điện tử</a:t>
            </a:r>
            <a:endParaRPr lang="en-US" sz="2400" b="1" smtClean="0">
              <a:latin typeface="Times New Roman" pitchFamily="18" charset="0"/>
              <a:cs typeface="Times New Roman" pitchFamily="18" charset="0"/>
            </a:endParaRPr>
          </a:p>
        </p:txBody>
      </p:sp>
      <p:sp>
        <p:nvSpPr>
          <p:cNvPr id="8" name="TextBox 7"/>
          <p:cNvSpPr txBox="1"/>
          <p:nvPr/>
        </p:nvSpPr>
        <p:spPr>
          <a:xfrm>
            <a:off x="1143738" y="1732866"/>
            <a:ext cx="8341802" cy="461665"/>
          </a:xfrm>
          <a:prstGeom prst="rect">
            <a:avLst/>
          </a:prstGeom>
          <a:noFill/>
        </p:spPr>
        <p:txBody>
          <a:bodyPr wrap="square" rtlCol="0">
            <a:spAutoFit/>
          </a:bodyPr>
          <a:lstStyle/>
          <a:p>
            <a:r>
              <a:rPr lang="vi-VN" sz="2400" b="1" i="1">
                <a:solidFill>
                  <a:srgbClr val="FF0000"/>
                </a:solidFill>
                <a:latin typeface="Times New Roman" pitchFamily="18" charset="0"/>
                <a:cs typeface="Times New Roman" pitchFamily="18" charset="0"/>
              </a:rPr>
              <a:t>Máy tính điện tử phát triển qua mấy thế hệ?</a:t>
            </a:r>
            <a:endParaRPr lang="en-US" sz="2400" b="1" i="1">
              <a:solidFill>
                <a:srgbClr val="FF0000"/>
              </a:solidFill>
              <a:latin typeface="Times New Roman" pitchFamily="18" charset="0"/>
              <a:cs typeface="Times New Roman" pitchFamily="18" charset="0"/>
            </a:endParaRPr>
          </a:p>
        </p:txBody>
      </p:sp>
      <p:pic>
        <p:nvPicPr>
          <p:cNvPr id="10" name="Picture 2" descr="Bộ Sưu Tập Hình Câu Hỏi Cực Chất Full 4K với hơn 999+ hình câu hỏ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3734" y="2895610"/>
            <a:ext cx="1418532" cy="20764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417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a:latin typeface="Times New Roman" pitchFamily="18" charset="0"/>
                <a:cs typeface="Times New Roman" pitchFamily="18" charset="0"/>
              </a:rPr>
              <a:t>. Lịch sử phát triển máy tính điện tử</a:t>
            </a:r>
            <a:endParaRPr lang="en-US" sz="2400" b="1" smtClean="0">
              <a:latin typeface="Times New Roman" pitchFamily="18" charset="0"/>
              <a:cs typeface="Times New Roman" pitchFamily="18" charset="0"/>
            </a:endParaRPr>
          </a:p>
        </p:txBody>
      </p:sp>
      <p:sp>
        <p:nvSpPr>
          <p:cNvPr id="8" name="TextBox 7"/>
          <p:cNvSpPr txBox="1"/>
          <p:nvPr/>
        </p:nvSpPr>
        <p:spPr>
          <a:xfrm>
            <a:off x="972168" y="1913423"/>
            <a:ext cx="8341802" cy="2308324"/>
          </a:xfrm>
          <a:prstGeom prst="rect">
            <a:avLst/>
          </a:prstGeom>
          <a:noFill/>
        </p:spPr>
        <p:txBody>
          <a:bodyPr wrap="square" rtlCol="0">
            <a:spAutoFit/>
          </a:bodyPr>
          <a:lstStyle/>
          <a:p>
            <a:r>
              <a:rPr lang="vi-VN" sz="2400" b="1" i="1" dirty="0">
                <a:latin typeface="Times New Roman" pitchFamily="18" charset="0"/>
                <a:cs typeface="Times New Roman" pitchFamily="18" charset="0"/>
              </a:rPr>
              <a:t>Em hãy nêu thông tin của máy tính điện tử qua từng thế hệ:</a:t>
            </a:r>
          </a:p>
          <a:p>
            <a:r>
              <a:rPr lang="vi-VN" sz="2400" b="1" i="1" dirty="0">
                <a:latin typeface="Times New Roman" pitchFamily="18" charset="0"/>
                <a:cs typeface="Times New Roman" pitchFamily="18" charset="0"/>
              </a:rPr>
              <a:t>+ Nhóm 1: Thế hệ thứ nhất</a:t>
            </a:r>
          </a:p>
          <a:p>
            <a:r>
              <a:rPr lang="vi-VN" sz="2400" b="1" i="1" dirty="0">
                <a:latin typeface="Times New Roman" pitchFamily="18" charset="0"/>
                <a:cs typeface="Times New Roman" pitchFamily="18" charset="0"/>
              </a:rPr>
              <a:t>+ Nhóm 2: Thế hệ thứ hai</a:t>
            </a:r>
          </a:p>
          <a:p>
            <a:r>
              <a:rPr lang="vi-VN" sz="2400" b="1" i="1" dirty="0">
                <a:latin typeface="Times New Roman" pitchFamily="18" charset="0"/>
                <a:cs typeface="Times New Roman" pitchFamily="18" charset="0"/>
              </a:rPr>
              <a:t>+ Nhóm 3: Thế hệ thứ ba</a:t>
            </a:r>
          </a:p>
          <a:p>
            <a:r>
              <a:rPr lang="vi-VN" sz="2400" b="1" i="1" dirty="0">
                <a:latin typeface="Times New Roman" pitchFamily="18" charset="0"/>
                <a:cs typeface="Times New Roman" pitchFamily="18" charset="0"/>
              </a:rPr>
              <a:t>+ Nhóm 4: Thế hệ thứ tư</a:t>
            </a:r>
          </a:p>
          <a:p>
            <a:r>
              <a:rPr lang="vi-VN" sz="2400" b="1" i="1" dirty="0">
                <a:latin typeface="Times New Roman" pitchFamily="18" charset="0"/>
                <a:cs typeface="Times New Roman" pitchFamily="18" charset="0"/>
              </a:rPr>
              <a:t>+ Nhóm 5: Thế hệ thứ năm</a:t>
            </a:r>
          </a:p>
        </p:txBody>
      </p:sp>
      <p:sp>
        <p:nvSpPr>
          <p:cNvPr id="11" name="TextBox 10"/>
          <p:cNvSpPr txBox="1"/>
          <p:nvPr/>
        </p:nvSpPr>
        <p:spPr>
          <a:xfrm>
            <a:off x="972168" y="4381724"/>
            <a:ext cx="8341802" cy="1323439"/>
          </a:xfrm>
          <a:prstGeom prst="rect">
            <a:avLst/>
          </a:prstGeom>
          <a:noFill/>
        </p:spPr>
        <p:txBody>
          <a:bodyPr wrap="square" rtlCol="0">
            <a:spAutoFit/>
          </a:bodyPr>
          <a:lstStyle/>
          <a:p>
            <a:r>
              <a:rPr lang="en-US" sz="2000" b="1" i="1" dirty="0" smtClean="0">
                <a:solidFill>
                  <a:srgbClr val="FF0000"/>
                </a:solidFill>
                <a:latin typeface="Times New Roman" pitchFamily="18" charset="0"/>
                <a:cs typeface="Times New Roman" pitchFamily="18" charset="0"/>
              </a:rPr>
              <a:t>* G</a:t>
            </a:r>
            <a:r>
              <a:rPr lang="vi-VN" sz="2000" b="1" i="1" dirty="0" smtClean="0">
                <a:solidFill>
                  <a:srgbClr val="FF0000"/>
                </a:solidFill>
                <a:latin typeface="Times New Roman" pitchFamily="18" charset="0"/>
                <a:cs typeface="Times New Roman" pitchFamily="18" charset="0"/>
              </a:rPr>
              <a:t>ợi </a:t>
            </a:r>
            <a:r>
              <a:rPr lang="vi-VN" sz="2000" b="1" i="1" dirty="0">
                <a:solidFill>
                  <a:srgbClr val="FF0000"/>
                </a:solidFill>
                <a:latin typeface="Times New Roman" pitchFamily="18" charset="0"/>
                <a:cs typeface="Times New Roman" pitchFamily="18" charset="0"/>
              </a:rPr>
              <a:t>ý: Các nhóm trình bày theo các ý sau:</a:t>
            </a:r>
          </a:p>
          <a:p>
            <a:r>
              <a:rPr lang="vi-VN" sz="2000" b="1" i="1" dirty="0">
                <a:solidFill>
                  <a:srgbClr val="FF0000"/>
                </a:solidFill>
                <a:latin typeface="Times New Roman" pitchFamily="18" charset="0"/>
                <a:cs typeface="Times New Roman" pitchFamily="18" charset="0"/>
              </a:rPr>
              <a:t>+ Khoảng thời gian xuất hiện.</a:t>
            </a:r>
          </a:p>
          <a:p>
            <a:r>
              <a:rPr lang="vi-VN" sz="2000" b="1" i="1" dirty="0">
                <a:solidFill>
                  <a:srgbClr val="FF0000"/>
                </a:solidFill>
                <a:latin typeface="Times New Roman" pitchFamily="18" charset="0"/>
                <a:cs typeface="Times New Roman" pitchFamily="18" charset="0"/>
              </a:rPr>
              <a:t>+ Đặc điểm (công nghệ, kích thước, tiêu thụ điện, tỏa nhiệt, hiệu quả).</a:t>
            </a:r>
          </a:p>
          <a:p>
            <a:r>
              <a:rPr lang="vi-VN" sz="2000" b="1" i="1" dirty="0">
                <a:solidFill>
                  <a:srgbClr val="FF0000"/>
                </a:solidFill>
                <a:latin typeface="Times New Roman" pitchFamily="18" charset="0"/>
                <a:cs typeface="Times New Roman" pitchFamily="18" charset="0"/>
              </a:rPr>
              <a:t>+ Nêu tên máy tính đại diện của mỗi thế hệ.</a:t>
            </a:r>
          </a:p>
        </p:txBody>
      </p:sp>
    </p:spTree>
    <p:custDataLst>
      <p:tags r:id="rId1"/>
    </p:custDataLst>
    <p:extLst>
      <p:ext uri="{BB962C8B-B14F-4D97-AF65-F5344CB8AC3E}">
        <p14:creationId xmlns:p14="http://schemas.microsoft.com/office/powerpoint/2010/main" val="160741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a:latin typeface="Times New Roman" pitchFamily="18" charset="0"/>
                <a:cs typeface="Times New Roman" pitchFamily="18" charset="0"/>
              </a:rPr>
              <a:t>. Lịch sử phát triển máy tính điện tử</a:t>
            </a:r>
            <a:endParaRPr lang="en-US" sz="2400" b="1" smtClean="0">
              <a:latin typeface="Times New Roman" pitchFamily="18" charset="0"/>
              <a:cs typeface="Times New Roman" pitchFamily="18" charset="0"/>
            </a:endParaRPr>
          </a:p>
        </p:txBody>
      </p:sp>
      <p:sp>
        <p:nvSpPr>
          <p:cNvPr id="10" name="TextBox 9"/>
          <p:cNvSpPr txBox="1"/>
          <p:nvPr/>
        </p:nvSpPr>
        <p:spPr>
          <a:xfrm>
            <a:off x="782099" y="1641814"/>
            <a:ext cx="8341802"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a) Thế hệ thứ 1</a:t>
            </a:r>
          </a:p>
        </p:txBody>
      </p:sp>
      <p:sp>
        <p:nvSpPr>
          <p:cNvPr id="9" name="TextBox 8"/>
          <p:cNvSpPr txBox="1"/>
          <p:nvPr/>
        </p:nvSpPr>
        <p:spPr>
          <a:xfrm>
            <a:off x="782099" y="2126516"/>
            <a:ext cx="8341802" cy="3046988"/>
          </a:xfrm>
          <a:prstGeom prst="rect">
            <a:avLst/>
          </a:prstGeom>
          <a:noFill/>
        </p:spPr>
        <p:txBody>
          <a:bodyPr wrap="square" rtlCol="0">
            <a:spAutoFit/>
          </a:bodyPr>
          <a:lstStyle/>
          <a:p>
            <a:r>
              <a:rPr lang="vi-VN" sz="2400" b="1" i="1">
                <a:latin typeface="Times New Roman" pitchFamily="18" charset="0"/>
                <a:cs typeface="Times New Roman" pitchFamily="18" charset="0"/>
              </a:rPr>
              <a:t>- Thời gian: 1945 – 1955</a:t>
            </a:r>
          </a:p>
          <a:p>
            <a:r>
              <a:rPr lang="vi-VN" sz="2400" b="1" i="1">
                <a:latin typeface="Times New Roman" pitchFamily="18" charset="0"/>
                <a:cs typeface="Times New Roman" pitchFamily="18" charset="0"/>
              </a:rPr>
              <a:t>- Đặc điểm:</a:t>
            </a:r>
          </a:p>
          <a:p>
            <a:r>
              <a:rPr lang="vi-VN" sz="2400" b="1" i="1">
                <a:latin typeface="Times New Roman" pitchFamily="18" charset="0"/>
                <a:cs typeface="Times New Roman" pitchFamily="18" charset="0"/>
              </a:rPr>
              <a:t>+ Công nghệ: ống chân không, van nhiệt điện.</a:t>
            </a:r>
          </a:p>
          <a:p>
            <a:r>
              <a:rPr lang="vi-VN" sz="2400" b="1" i="1">
                <a:latin typeface="Times New Roman" pitchFamily="18" charset="0"/>
                <a:cs typeface="Times New Roman" pitchFamily="18" charset="0"/>
              </a:rPr>
              <a:t>+ Đầu vào: thẻ đục lỗ và băng giấy.</a:t>
            </a:r>
          </a:p>
          <a:p>
            <a:r>
              <a:rPr lang="vi-VN" sz="2400" b="1" i="1">
                <a:latin typeface="Times New Roman" pitchFamily="18" charset="0"/>
                <a:cs typeface="Times New Roman" pitchFamily="18" charset="0"/>
              </a:rPr>
              <a:t>+ Kích thước: lớn.</a:t>
            </a:r>
          </a:p>
          <a:p>
            <a:r>
              <a:rPr lang="vi-VN" sz="2400" b="1" i="1">
                <a:latin typeface="Times New Roman" pitchFamily="18" charset="0"/>
                <a:cs typeface="Times New Roman" pitchFamily="18" charset="0"/>
              </a:rPr>
              <a:t>+ Tiêu thụ nhiều điện và tỏa ra nhiều nhiệt.</a:t>
            </a:r>
          </a:p>
          <a:p>
            <a:r>
              <a:rPr lang="vi-VN" sz="2400" b="1" i="1">
                <a:latin typeface="Times New Roman" pitchFamily="18" charset="0"/>
                <a:cs typeface="Times New Roman" pitchFamily="18" charset="0"/>
              </a:rPr>
              <a:t>+ Hiệu quả: kết quả không đảm bảo luôn đáng tin cậy.</a:t>
            </a:r>
          </a:p>
          <a:p>
            <a:r>
              <a:rPr lang="vi-VN" sz="2400" b="1" i="1">
                <a:latin typeface="Times New Roman" pitchFamily="18" charset="0"/>
                <a:cs typeface="Times New Roman" pitchFamily="18" charset="0"/>
              </a:rPr>
              <a:t>- Ví dụ: ENIAC (1945),…</a:t>
            </a:r>
          </a:p>
        </p:txBody>
      </p:sp>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7687" y="5050895"/>
            <a:ext cx="1970626" cy="1309912"/>
          </a:xfrm>
          <a:prstGeom prst="rect">
            <a:avLst/>
          </a:prstGeom>
          <a:noFill/>
        </p:spPr>
      </p:pic>
    </p:spTree>
    <p:custDataLst>
      <p:tags r:id="rId1"/>
    </p:custDataLst>
    <p:extLst>
      <p:ext uri="{BB962C8B-B14F-4D97-AF65-F5344CB8AC3E}">
        <p14:creationId xmlns:p14="http://schemas.microsoft.com/office/powerpoint/2010/main" val="6344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a:latin typeface="Times New Roman" pitchFamily="18" charset="0"/>
                <a:cs typeface="Times New Roman" pitchFamily="18" charset="0"/>
              </a:rPr>
              <a:t>. Lịch sử phát triển máy tính điện tử</a:t>
            </a:r>
            <a:endParaRPr lang="en-US" sz="2400" b="1" smtClean="0">
              <a:latin typeface="Times New Roman" pitchFamily="18" charset="0"/>
              <a:cs typeface="Times New Roman" pitchFamily="18" charset="0"/>
            </a:endParaRPr>
          </a:p>
        </p:txBody>
      </p:sp>
      <p:sp>
        <p:nvSpPr>
          <p:cNvPr id="10" name="TextBox 9"/>
          <p:cNvSpPr txBox="1"/>
          <p:nvPr/>
        </p:nvSpPr>
        <p:spPr>
          <a:xfrm>
            <a:off x="782099" y="1641814"/>
            <a:ext cx="8341802"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b) Thế hệ thứ 2</a:t>
            </a:r>
          </a:p>
        </p:txBody>
      </p:sp>
      <p:sp>
        <p:nvSpPr>
          <p:cNvPr id="9" name="TextBox 8"/>
          <p:cNvSpPr txBox="1"/>
          <p:nvPr/>
        </p:nvSpPr>
        <p:spPr>
          <a:xfrm>
            <a:off x="782099" y="2126516"/>
            <a:ext cx="8341802" cy="3416320"/>
          </a:xfrm>
          <a:prstGeom prst="rect">
            <a:avLst/>
          </a:prstGeom>
          <a:noFill/>
        </p:spPr>
        <p:txBody>
          <a:bodyPr wrap="square" rtlCol="0">
            <a:spAutoFit/>
          </a:bodyPr>
          <a:lstStyle/>
          <a:p>
            <a:r>
              <a:rPr lang="vi-VN" sz="2400" b="1" i="1">
                <a:latin typeface="Times New Roman" pitchFamily="18" charset="0"/>
                <a:cs typeface="Times New Roman" pitchFamily="18" charset="0"/>
              </a:rPr>
              <a:t>- Thời gian: 1955 – 1965</a:t>
            </a:r>
          </a:p>
          <a:p>
            <a:r>
              <a:rPr lang="vi-VN" sz="2400" b="1" i="1">
                <a:latin typeface="Times New Roman" pitchFamily="18" charset="0"/>
                <a:cs typeface="Times New Roman" pitchFamily="18" charset="0"/>
              </a:rPr>
              <a:t>- Đặc điểm:</a:t>
            </a:r>
          </a:p>
          <a:p>
            <a:r>
              <a:rPr lang="vi-VN" sz="2400" b="1" i="1">
                <a:latin typeface="Times New Roman" pitchFamily="18" charset="0"/>
                <a:cs typeface="Times New Roman" pitchFamily="18" charset="0"/>
              </a:rPr>
              <a:t>+ Công nghệ: bóng bán dẫn và lõi từ</a:t>
            </a:r>
          </a:p>
          <a:p>
            <a:r>
              <a:rPr lang="vi-VN" sz="2400" b="1" i="1">
                <a:latin typeface="Times New Roman" pitchFamily="18" charset="0"/>
                <a:cs typeface="Times New Roman" pitchFamily="18" charset="0"/>
              </a:rPr>
              <a:t>+ Kích thước: nhỏ hơn.</a:t>
            </a:r>
          </a:p>
          <a:p>
            <a:r>
              <a:rPr lang="vi-VN" sz="2400" b="1" i="1">
                <a:latin typeface="Times New Roman" pitchFamily="18" charset="0"/>
                <a:cs typeface="Times New Roman" pitchFamily="18" charset="0"/>
              </a:rPr>
              <a:t>+ Tiêu thụ ít điện năng hơn và tỏa ra ít nhiệt hơn</a:t>
            </a:r>
          </a:p>
          <a:p>
            <a:r>
              <a:rPr lang="vi-VN" sz="2400" b="1" i="1">
                <a:latin typeface="Times New Roman" pitchFamily="18" charset="0"/>
                <a:cs typeface="Times New Roman" pitchFamily="18" charset="0"/>
              </a:rPr>
              <a:t>+ Hiệu quả: tính toán đáng tin cậy và nhanh hơn.</a:t>
            </a:r>
          </a:p>
          <a:p>
            <a:r>
              <a:rPr lang="vi-VN" sz="2400" b="1" i="1">
                <a:latin typeface="Times New Roman" pitchFamily="18" charset="0"/>
                <a:cs typeface="Times New Roman" pitchFamily="18" charset="0"/>
              </a:rPr>
              <a:t>- Ví dụ: IBM 1602 (1959), UNIVAC 1108 (1964),…</a:t>
            </a:r>
          </a:p>
          <a:p>
            <a:r>
              <a:rPr lang="vi-VN" sz="2400" b="1" i="1">
                <a:latin typeface="Times New Roman" pitchFamily="18" charset="0"/>
                <a:cs typeface="Times New Roman" pitchFamily="18" charset="0"/>
              </a:rPr>
              <a:t>- 1956: RAMAC IBM 350 ra đời → sự xuất hiện của máy tính có ổ đĩa.</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2084" y="5100608"/>
            <a:ext cx="1509614" cy="126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5434" y="5094130"/>
            <a:ext cx="1302541" cy="126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3050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par>
                                <p:cTn id="11" presetID="22" presetClass="entr" presetSubtype="4"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down)">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a:latin typeface="Times New Roman" pitchFamily="18" charset="0"/>
                <a:cs typeface="Times New Roman" pitchFamily="18" charset="0"/>
              </a:rPr>
              <a:t>. Lịch sử phát triển máy tính điện tử</a:t>
            </a:r>
            <a:endParaRPr lang="en-US" sz="2400" b="1" smtClean="0">
              <a:latin typeface="Times New Roman" pitchFamily="18" charset="0"/>
              <a:cs typeface="Times New Roman" pitchFamily="18" charset="0"/>
            </a:endParaRPr>
          </a:p>
        </p:txBody>
      </p:sp>
      <p:sp>
        <p:nvSpPr>
          <p:cNvPr id="10" name="TextBox 9"/>
          <p:cNvSpPr txBox="1"/>
          <p:nvPr/>
        </p:nvSpPr>
        <p:spPr>
          <a:xfrm>
            <a:off x="782099" y="1641814"/>
            <a:ext cx="8341802"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c) Thế hệ thứ 3</a:t>
            </a:r>
          </a:p>
        </p:txBody>
      </p:sp>
      <p:sp>
        <p:nvSpPr>
          <p:cNvPr id="9" name="TextBox 8"/>
          <p:cNvSpPr txBox="1"/>
          <p:nvPr/>
        </p:nvSpPr>
        <p:spPr>
          <a:xfrm>
            <a:off x="782099" y="2126516"/>
            <a:ext cx="8341802" cy="3416320"/>
          </a:xfrm>
          <a:prstGeom prst="rect">
            <a:avLst/>
          </a:prstGeom>
          <a:noFill/>
        </p:spPr>
        <p:txBody>
          <a:bodyPr wrap="square" rtlCol="0">
            <a:spAutoFit/>
          </a:bodyPr>
          <a:lstStyle/>
          <a:p>
            <a:r>
              <a:rPr lang="vi-VN" sz="2400" b="1" i="1">
                <a:latin typeface="Times New Roman" pitchFamily="18" charset="0"/>
                <a:cs typeface="Times New Roman" pitchFamily="18" charset="0"/>
              </a:rPr>
              <a:t>- Thời gian: 1965 - 1974</a:t>
            </a:r>
          </a:p>
          <a:p>
            <a:r>
              <a:rPr lang="vi-VN" sz="2400" b="1" i="1">
                <a:latin typeface="Times New Roman" pitchFamily="18" charset="0"/>
                <a:cs typeface="Times New Roman" pitchFamily="18" charset="0"/>
              </a:rPr>
              <a:t>- Đặc điểm:</a:t>
            </a:r>
          </a:p>
          <a:p>
            <a:r>
              <a:rPr lang="vi-VN" sz="2400" b="1" i="1">
                <a:latin typeface="Times New Roman" pitchFamily="18" charset="0"/>
                <a:cs typeface="Times New Roman" pitchFamily="18" charset="0"/>
              </a:rPr>
              <a:t>+ Công nghệ: mạch tích hợp IC.</a:t>
            </a:r>
          </a:p>
          <a:p>
            <a:r>
              <a:rPr lang="vi-VN" sz="2400" b="1" i="1">
                <a:latin typeface="Times New Roman" pitchFamily="18" charset="0"/>
                <a:cs typeface="Times New Roman" pitchFamily="18" charset="0"/>
              </a:rPr>
              <a:t>+ Kích thước: nhỏ hơn.</a:t>
            </a:r>
          </a:p>
          <a:p>
            <a:r>
              <a:rPr lang="vi-VN" sz="2400" b="1" i="1">
                <a:latin typeface="Times New Roman" pitchFamily="18" charset="0"/>
                <a:cs typeface="Times New Roman" pitchFamily="18" charset="0"/>
              </a:rPr>
              <a:t>+ Tiêu thụ ít điện năng hơn và tỏa ra ít nhiệt hơn</a:t>
            </a:r>
          </a:p>
          <a:p>
            <a:r>
              <a:rPr lang="vi-VN" sz="2400" b="1" i="1">
                <a:latin typeface="Times New Roman" pitchFamily="18" charset="0"/>
                <a:cs typeface="Times New Roman" pitchFamily="18" charset="0"/>
              </a:rPr>
              <a:t>+ Hiệu quả: tính toán nhanh hơn.</a:t>
            </a:r>
          </a:p>
          <a:p>
            <a:r>
              <a:rPr lang="vi-VN" sz="2400" b="1" i="1">
                <a:latin typeface="Times New Roman" pitchFamily="18" charset="0"/>
                <a:cs typeface="Times New Roman" pitchFamily="18" charset="0"/>
              </a:rPr>
              <a:t>+ Chi phí bảo trì ít hơn.</a:t>
            </a:r>
          </a:p>
          <a:p>
            <a:r>
              <a:rPr lang="vi-VN" sz="2400" b="1" i="1">
                <a:latin typeface="Times New Roman" pitchFamily="18" charset="0"/>
                <a:cs typeface="Times New Roman" pitchFamily="18" charset="0"/>
              </a:rPr>
              <a:t>- Ví dụ: IBM-360 (1964) , Honeywell-6000,…</a:t>
            </a:r>
          </a:p>
          <a:p>
            <a:r>
              <a:rPr lang="vi-VN" sz="2400" b="1" i="1">
                <a:latin typeface="Times New Roman" pitchFamily="18" charset="0"/>
                <a:cs typeface="Times New Roman" pitchFamily="18" charset="0"/>
              </a:rPr>
              <a:t>- Năm 1971: máy tính cá nhân ra đời.</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8098" y="1276350"/>
            <a:ext cx="24288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5473" y="4000500"/>
            <a:ext cx="2729978"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9851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par>
                                <p:cTn id="11" presetID="16" presetClass="entr" presetSubtype="21"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arn(inVertical)">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a:latin typeface="Times New Roman" pitchFamily="18" charset="0"/>
                <a:cs typeface="Times New Roman" pitchFamily="18" charset="0"/>
              </a:rPr>
              <a:t>. Lịch sử phát triển máy tính điện tử</a:t>
            </a:r>
            <a:endParaRPr lang="en-US" sz="2400" b="1" smtClean="0">
              <a:latin typeface="Times New Roman" pitchFamily="18" charset="0"/>
              <a:cs typeface="Times New Roman" pitchFamily="18" charset="0"/>
            </a:endParaRPr>
          </a:p>
        </p:txBody>
      </p:sp>
      <p:sp>
        <p:nvSpPr>
          <p:cNvPr id="10" name="TextBox 9"/>
          <p:cNvSpPr txBox="1"/>
          <p:nvPr/>
        </p:nvSpPr>
        <p:spPr>
          <a:xfrm>
            <a:off x="782099" y="1641814"/>
            <a:ext cx="8341802"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d) Thế hệ thứ 4</a:t>
            </a:r>
          </a:p>
        </p:txBody>
      </p:sp>
      <p:sp>
        <p:nvSpPr>
          <p:cNvPr id="9" name="TextBox 8"/>
          <p:cNvSpPr txBox="1"/>
          <p:nvPr/>
        </p:nvSpPr>
        <p:spPr>
          <a:xfrm>
            <a:off x="782099" y="2126516"/>
            <a:ext cx="8341802" cy="4154984"/>
          </a:xfrm>
          <a:prstGeom prst="rect">
            <a:avLst/>
          </a:prstGeom>
          <a:noFill/>
        </p:spPr>
        <p:txBody>
          <a:bodyPr wrap="square" rtlCol="0">
            <a:spAutoFit/>
          </a:bodyPr>
          <a:lstStyle/>
          <a:p>
            <a:r>
              <a:rPr lang="vi-VN" sz="2400" b="1" i="1">
                <a:latin typeface="Times New Roman" pitchFamily="18" charset="0"/>
                <a:cs typeface="Times New Roman" pitchFamily="18" charset="0"/>
              </a:rPr>
              <a:t>- Thời gian: 1974 – 1989</a:t>
            </a:r>
          </a:p>
          <a:p>
            <a:r>
              <a:rPr lang="vi-VN" sz="2400" b="1" i="1">
                <a:latin typeface="Times New Roman" pitchFamily="18" charset="0"/>
                <a:cs typeface="Times New Roman" pitchFamily="18" charset="0"/>
              </a:rPr>
              <a:t>- Đặc điểm:</a:t>
            </a:r>
          </a:p>
          <a:p>
            <a:r>
              <a:rPr lang="vi-VN" sz="2400" b="1" i="1">
                <a:latin typeface="Times New Roman" pitchFamily="18" charset="0"/>
                <a:cs typeface="Times New Roman" pitchFamily="18" charset="0"/>
              </a:rPr>
              <a:t>+ Công nghệ: mạch tích hợp mật độ cao VLSI.</a:t>
            </a:r>
          </a:p>
          <a:p>
            <a:r>
              <a:rPr lang="vi-VN" sz="2400" b="1" i="1">
                <a:latin typeface="Times New Roman" pitchFamily="18" charset="0"/>
                <a:cs typeface="Times New Roman" pitchFamily="18" charset="0"/>
              </a:rPr>
              <a:t>+ Kích thước: rất nhỏ, có thể di động.</a:t>
            </a:r>
          </a:p>
          <a:p>
            <a:r>
              <a:rPr lang="vi-VN" sz="2400" b="1" i="1">
                <a:latin typeface="Times New Roman" pitchFamily="18" charset="0"/>
                <a:cs typeface="Times New Roman" pitchFamily="18" charset="0"/>
              </a:rPr>
              <a:t>+ Dễ sử dụng</a:t>
            </a:r>
          </a:p>
          <a:p>
            <a:r>
              <a:rPr lang="vi-VN" sz="2400" b="1" i="1">
                <a:latin typeface="Times New Roman" pitchFamily="18" charset="0"/>
                <a:cs typeface="Times New Roman" pitchFamily="18" charset="0"/>
              </a:rPr>
              <a:t>+ Hiệu quả: chạy nhanh và đáng tin cậy.</a:t>
            </a:r>
          </a:p>
          <a:p>
            <a:r>
              <a:rPr lang="vi-VN" sz="2400" b="1" i="1">
                <a:latin typeface="Times New Roman" pitchFamily="18" charset="0"/>
                <a:cs typeface="Times New Roman" pitchFamily="18" charset="0"/>
              </a:rPr>
              <a:t>+ Giá thành sản xuất giảm xuống thấp.</a:t>
            </a:r>
          </a:p>
          <a:p>
            <a:r>
              <a:rPr lang="vi-VN" sz="2400" b="1" i="1">
                <a:latin typeface="Times New Roman" pitchFamily="18" charset="0"/>
                <a:cs typeface="Times New Roman" pitchFamily="18" charset="0"/>
              </a:rPr>
              <a:t>- Ví dụ: DEC 10, SAO 1000, PDP 11,… và siêu máy tính CRAY-X-MP</a:t>
            </a:r>
          </a:p>
          <a:p>
            <a:r>
              <a:rPr lang="vi-VN" sz="2400" b="1" i="1">
                <a:latin typeface="Times New Roman" pitchFamily="18" charset="0"/>
                <a:cs typeface="Times New Roman" pitchFamily="18" charset="0"/>
              </a:rPr>
              <a:t>- 1981: máy tính Osborne 1 ra đời</a:t>
            </a:r>
          </a:p>
          <a:p>
            <a:r>
              <a:rPr lang="vi-VN" sz="2400" b="1" i="1">
                <a:latin typeface="Times New Roman" pitchFamily="18" charset="0"/>
                <a:cs typeface="Times New Roman" pitchFamily="18" charset="0"/>
              </a:rPr>
              <a:t>→ sự xuất hiện của máy tính xách tay.</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5262" y="1171486"/>
            <a:ext cx="2053513" cy="152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6638" y="2886641"/>
            <a:ext cx="1770759" cy="166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399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par>
                                <p:cTn id="11" presetID="16" presetClass="entr" presetSubtype="21"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arn(inVertical)">
                                      <p:cBhvr>
                                        <p:cTn id="13"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MỤC TIÊU</a:t>
            </a:r>
            <a:endParaRPr lang="en-US" sz="3200" b="1" dirty="0">
              <a:latin typeface="Times New Roman" panose="02020603050405020304" pitchFamily="18" charset="0"/>
              <a:cs typeface="Times New Roman" panose="02020603050405020304" pitchFamily="18" charset="0"/>
            </a:endParaRPr>
          </a:p>
        </p:txBody>
      </p:sp>
      <p:sp>
        <p:nvSpPr>
          <p:cNvPr id="3" name="Cloud 2"/>
          <p:cNvSpPr/>
          <p:nvPr/>
        </p:nvSpPr>
        <p:spPr>
          <a:xfrm>
            <a:off x="2494189" y="1905953"/>
            <a:ext cx="4953000" cy="2108299"/>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800" smtClean="0">
                <a:latin typeface="Times New Roman" panose="02020603050405020304" pitchFamily="18" charset="0"/>
              </a:rPr>
              <a:t>Học sinh sẽ trình bày được sơ lược lịch sử phát triển máy tính.</a:t>
            </a:r>
            <a:endParaRPr lang="en-US" sz="2800"/>
          </a:p>
        </p:txBody>
      </p:sp>
    </p:spTree>
    <p:custDataLst>
      <p:tags r:id="rId1"/>
    </p:custDataLst>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a:latin typeface="Times New Roman" pitchFamily="18" charset="0"/>
                <a:cs typeface="Times New Roman" pitchFamily="18" charset="0"/>
              </a:rPr>
              <a:t>. Lịch sử phát triển máy tính điện tử</a:t>
            </a:r>
            <a:endParaRPr lang="en-US" sz="2400" b="1" smtClean="0">
              <a:latin typeface="Times New Roman" pitchFamily="18" charset="0"/>
              <a:cs typeface="Times New Roman" pitchFamily="18" charset="0"/>
            </a:endParaRPr>
          </a:p>
        </p:txBody>
      </p:sp>
      <p:sp>
        <p:nvSpPr>
          <p:cNvPr id="10" name="TextBox 9"/>
          <p:cNvSpPr txBox="1"/>
          <p:nvPr/>
        </p:nvSpPr>
        <p:spPr>
          <a:xfrm>
            <a:off x="782099" y="1641814"/>
            <a:ext cx="8341802"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e) Thế hệ thứ 5</a:t>
            </a:r>
          </a:p>
        </p:txBody>
      </p:sp>
      <p:sp>
        <p:nvSpPr>
          <p:cNvPr id="9" name="TextBox 8"/>
          <p:cNvSpPr txBox="1"/>
          <p:nvPr/>
        </p:nvSpPr>
        <p:spPr>
          <a:xfrm>
            <a:off x="782099" y="2126516"/>
            <a:ext cx="8341802" cy="1938992"/>
          </a:xfrm>
          <a:prstGeom prst="rect">
            <a:avLst/>
          </a:prstGeom>
          <a:noFill/>
        </p:spPr>
        <p:txBody>
          <a:bodyPr wrap="square" rtlCol="0">
            <a:spAutoFit/>
          </a:bodyPr>
          <a:lstStyle/>
          <a:p>
            <a:r>
              <a:rPr lang="vi-VN" sz="2400" b="1" i="1">
                <a:latin typeface="Times New Roman" pitchFamily="18" charset="0"/>
                <a:cs typeface="Times New Roman" pitchFamily="18" charset="0"/>
              </a:rPr>
              <a:t>- Thời gian: 1990 - nay</a:t>
            </a:r>
          </a:p>
          <a:p>
            <a:r>
              <a:rPr lang="vi-VN" sz="2400" b="1" i="1">
                <a:latin typeface="Times New Roman" pitchFamily="18" charset="0"/>
                <a:cs typeface="Times New Roman" pitchFamily="18" charset="0"/>
              </a:rPr>
              <a:t>- Đặc điểm:</a:t>
            </a:r>
          </a:p>
          <a:p>
            <a:r>
              <a:rPr lang="vi-VN" sz="2400" b="1" i="1">
                <a:latin typeface="Times New Roman" pitchFamily="18" charset="0"/>
                <a:cs typeface="Times New Roman" pitchFamily="18" charset="0"/>
              </a:rPr>
              <a:t>+ Công nghệ: mạch tích hợp mật độ siêu cao ULSI</a:t>
            </a:r>
          </a:p>
          <a:p>
            <a:r>
              <a:rPr lang="vi-VN" sz="2400" b="1" i="1">
                <a:latin typeface="Times New Roman" pitchFamily="18" charset="0"/>
                <a:cs typeface="Times New Roman" pitchFamily="18" charset="0"/>
              </a:rPr>
              <a:t>+ Khả năng xử lí song song của phần cứng và phần mềm AI.</a:t>
            </a:r>
          </a:p>
          <a:p>
            <a:r>
              <a:rPr lang="vi-VN" sz="2400" b="1" i="1">
                <a:latin typeface="Times New Roman" pitchFamily="18" charset="0"/>
                <a:cs typeface="Times New Roman" pitchFamily="18" charset="0"/>
              </a:rPr>
              <a:t>- Ví dụ: IBM Simon (1992), Iphone (2007),…</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1838" y="4113133"/>
            <a:ext cx="33623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798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a:latin typeface="Times New Roman" pitchFamily="18" charset="0"/>
                <a:cs typeface="Times New Roman" pitchFamily="18" charset="0"/>
              </a:rPr>
              <a:t>. Lịch sử phát triển máy tính điện tử</a:t>
            </a:r>
            <a:endParaRPr lang="en-US" sz="2400" b="1" smtClean="0">
              <a:latin typeface="Times New Roman" pitchFamily="18" charset="0"/>
              <a:cs typeface="Times New Roman" pitchFamily="18" charset="0"/>
            </a:endParaRPr>
          </a:p>
        </p:txBody>
      </p:sp>
      <p:pic>
        <p:nvPicPr>
          <p:cNvPr id="8" name="Picture 2" descr="Bộ Sưu Tập Hình Câu Hỏi Cực Chất Full 4K với hơn 999+ hình câu hỏ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3734" y="2895610"/>
            <a:ext cx="1418532" cy="20764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81123" y="1790609"/>
            <a:ext cx="834180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 </a:t>
            </a:r>
            <a:r>
              <a:rPr lang="vi-VN" sz="2400" b="1" smtClean="0">
                <a:solidFill>
                  <a:srgbClr val="FF0000"/>
                </a:solidFill>
                <a:latin typeface="Times New Roman" pitchFamily="18" charset="0"/>
                <a:cs typeface="Times New Roman" pitchFamily="18" charset="0"/>
              </a:rPr>
              <a:t>Tại </a:t>
            </a:r>
            <a:r>
              <a:rPr lang="vi-VN" sz="2400" b="1">
                <a:solidFill>
                  <a:srgbClr val="FF0000"/>
                </a:solidFill>
                <a:latin typeface="Times New Roman" pitchFamily="18" charset="0"/>
                <a:cs typeface="Times New Roman" pitchFamily="18" charset="0"/>
              </a:rPr>
              <a:t>sao máy tính thế hệ thứ năm trở lên thông minh hơn?</a:t>
            </a:r>
            <a:endParaRPr lang="en-US" sz="2400" b="1" smtClean="0">
              <a:solidFill>
                <a:srgbClr val="FF0000"/>
              </a:solidFill>
              <a:latin typeface="Times New Roman" pitchFamily="18" charset="0"/>
              <a:cs typeface="Times New Roman" pitchFamily="18" charset="0"/>
            </a:endParaRPr>
          </a:p>
        </p:txBody>
      </p:sp>
      <p:sp>
        <p:nvSpPr>
          <p:cNvPr id="12" name="TextBox 11"/>
          <p:cNvSpPr txBox="1"/>
          <p:nvPr/>
        </p:nvSpPr>
        <p:spPr>
          <a:xfrm>
            <a:off x="1081123" y="4791137"/>
            <a:ext cx="8341802" cy="830997"/>
          </a:xfrm>
          <a:prstGeom prst="rect">
            <a:avLst/>
          </a:prstGeom>
          <a:noFill/>
        </p:spPr>
        <p:txBody>
          <a:bodyPr wrap="square" rtlCol="0">
            <a:spAutoFit/>
          </a:bodyPr>
          <a:lstStyle/>
          <a:p>
            <a:r>
              <a:rPr lang="vi-VN" sz="2400" b="1" i="1" smtClean="0">
                <a:latin typeface="Times New Roman" pitchFamily="18" charset="0"/>
                <a:cs typeface="Times New Roman" pitchFamily="18" charset="0"/>
              </a:rPr>
              <a:t>- </a:t>
            </a:r>
            <a:r>
              <a:rPr lang="vi-VN" sz="2400" b="1" i="1">
                <a:latin typeface="Times New Roman" pitchFamily="18" charset="0"/>
                <a:cs typeface="Times New Roman" pitchFamily="18" charset="0"/>
              </a:rPr>
              <a:t>Máy tính thế hệ thứ năm trở nên thông minh hơn nhờ khả năng xử lí song song của phần cứng và phần mềm AI</a:t>
            </a:r>
          </a:p>
        </p:txBody>
      </p:sp>
    </p:spTree>
    <p:custDataLst>
      <p:tags r:id="rId1"/>
    </p:custDataLst>
    <p:extLst>
      <p:ext uri="{BB962C8B-B14F-4D97-AF65-F5344CB8AC3E}">
        <p14:creationId xmlns:p14="http://schemas.microsoft.com/office/powerpoint/2010/main" val="202484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a:latin typeface="Times New Roman" pitchFamily="18" charset="0"/>
                <a:cs typeface="Times New Roman" pitchFamily="18" charset="0"/>
              </a:rPr>
              <a:t>. Lịch sử phát triển máy tính điện tử</a:t>
            </a:r>
            <a:endParaRPr lang="en-US" sz="2400" b="1" smtClean="0">
              <a:latin typeface="Times New Roman" pitchFamily="18" charset="0"/>
              <a:cs typeface="Times New Roman" pitchFamily="18" charset="0"/>
            </a:endParaRPr>
          </a:p>
        </p:txBody>
      </p:sp>
      <p:pic>
        <p:nvPicPr>
          <p:cNvPr id="3" name="KYW1HvgEpLk770013235_pic"/>
          <p:cNvPicPr>
            <a:picLocks/>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426466" y="1914525"/>
            <a:ext cx="5053068" cy="4076700"/>
          </a:xfrm>
          <a:prstGeom prst="rect">
            <a:avLst/>
          </a:prstGeom>
        </p:spPr>
      </p:pic>
    </p:spTree>
    <p:custDataLst>
      <p:tags r:id="rId1"/>
    </p:custDataLst>
    <p:extLst>
      <p:ext uri="{BB962C8B-B14F-4D97-AF65-F5344CB8AC3E}">
        <p14:creationId xmlns:p14="http://schemas.microsoft.com/office/powerpoint/2010/main" val="3143830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a:latin typeface="Times New Roman" pitchFamily="18" charset="0"/>
                <a:cs typeface="Times New Roman" pitchFamily="18" charset="0"/>
              </a:rPr>
              <a:t>. Lịch sử phát triển máy tính điện tử</a:t>
            </a:r>
            <a:endParaRPr lang="en-US" sz="2400" b="1" smtClean="0">
              <a:latin typeface="Times New Roman" pitchFamily="18" charset="0"/>
              <a:cs typeface="Times New Roman" pitchFamily="18" charset="0"/>
            </a:endParaRPr>
          </a:p>
        </p:txBody>
      </p:sp>
      <p:pic>
        <p:nvPicPr>
          <p:cNvPr id="8" name="Picture 2" descr="Bộ Sưu Tập Hình Câu Hỏi Cực Chất Full 4K với hơn 999+ hình câu hỏ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3734" y="2895610"/>
            <a:ext cx="1418532" cy="20764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81123" y="1790609"/>
            <a:ext cx="8341802" cy="830997"/>
          </a:xfrm>
          <a:prstGeom prst="rect">
            <a:avLst/>
          </a:prstGeom>
          <a:noFill/>
        </p:spPr>
        <p:txBody>
          <a:bodyPr wrap="square" rtlCol="0">
            <a:spAutoFit/>
          </a:bodyPr>
          <a:lstStyle/>
          <a:p>
            <a:r>
              <a:rPr lang="vi-VN" sz="2400" b="1">
                <a:solidFill>
                  <a:srgbClr val="FF0000"/>
                </a:solidFill>
                <a:latin typeface="Times New Roman" pitchFamily="18" charset="0"/>
                <a:cs typeface="Times New Roman" pitchFamily="18" charset="0"/>
              </a:rPr>
              <a:t>Những máy tính thế hệ sau có ưu điểm gì so với những máy tính thế hệ trước?</a:t>
            </a:r>
            <a:endParaRPr lang="en-US" sz="2400" b="1" smtClean="0">
              <a:solidFill>
                <a:srgbClr val="FF0000"/>
              </a:solidFill>
              <a:latin typeface="Times New Roman" pitchFamily="18" charset="0"/>
              <a:cs typeface="Times New Roman" pitchFamily="18" charset="0"/>
            </a:endParaRPr>
          </a:p>
        </p:txBody>
      </p:sp>
      <p:sp>
        <p:nvSpPr>
          <p:cNvPr id="12" name="TextBox 11"/>
          <p:cNvSpPr txBox="1"/>
          <p:nvPr/>
        </p:nvSpPr>
        <p:spPr>
          <a:xfrm>
            <a:off x="1081123" y="4791137"/>
            <a:ext cx="8341802" cy="830997"/>
          </a:xfrm>
          <a:prstGeom prst="rect">
            <a:avLst/>
          </a:prstGeom>
          <a:noFill/>
        </p:spPr>
        <p:txBody>
          <a:bodyPr wrap="square" rtlCol="0">
            <a:spAutoFit/>
          </a:bodyPr>
          <a:lstStyle/>
          <a:p>
            <a:r>
              <a:rPr lang="en-US" sz="2400" b="1" i="1" smtClean="0">
                <a:latin typeface="Times New Roman" pitchFamily="18" charset="0"/>
                <a:cs typeface="Times New Roman" pitchFamily="18" charset="0"/>
              </a:rPr>
              <a:t>N</a:t>
            </a:r>
            <a:r>
              <a:rPr lang="vi-VN" sz="2400" b="1" i="1" smtClean="0">
                <a:latin typeface="Times New Roman" pitchFamily="18" charset="0"/>
                <a:cs typeface="Times New Roman" pitchFamily="18" charset="0"/>
              </a:rPr>
              <a:t>hỏ </a:t>
            </a:r>
            <a:r>
              <a:rPr lang="vi-VN" sz="2400" b="1" i="1">
                <a:latin typeface="Times New Roman" pitchFamily="18" charset="0"/>
                <a:cs typeface="Times New Roman" pitchFamily="18" charset="0"/>
              </a:rPr>
              <a:t>gọn hơn, tiêu thụ ít điện năng hơn, di động được, nhanh nhạy hơn và độ chính xác cao hơn</a:t>
            </a:r>
          </a:p>
        </p:txBody>
      </p:sp>
    </p:spTree>
    <p:custDataLst>
      <p:tags r:id="rId1"/>
    </p:custDataLst>
    <p:extLst>
      <p:ext uri="{BB962C8B-B14F-4D97-AF65-F5344CB8AC3E}">
        <p14:creationId xmlns:p14="http://schemas.microsoft.com/office/powerpoint/2010/main" val="42455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smtClean="0">
                <a:latin typeface="Times New Roman" pitchFamily="18" charset="0"/>
                <a:cs typeface="Times New Roman" pitchFamily="18" charset="0"/>
              </a:rPr>
              <a:t>2</a:t>
            </a:r>
            <a:r>
              <a:rPr lang="vi-VN" sz="2400" b="1">
                <a:latin typeface="Times New Roman" pitchFamily="18" charset="0"/>
                <a:cs typeface="Times New Roman" pitchFamily="18" charset="0"/>
              </a:rPr>
              <a:t>. Lịch sử phát triển máy tính điện tử</a:t>
            </a:r>
            <a:endParaRPr lang="en-US" sz="2400" b="1" smtClean="0">
              <a:latin typeface="Times New Roman" pitchFamily="18" charset="0"/>
              <a:cs typeface="Times New Roman" pitchFamily="18" charset="0"/>
            </a:endParaRPr>
          </a:p>
        </p:txBody>
      </p:sp>
      <p:sp>
        <p:nvSpPr>
          <p:cNvPr id="11" name="TextBox 10"/>
          <p:cNvSpPr txBox="1"/>
          <p:nvPr/>
        </p:nvSpPr>
        <p:spPr>
          <a:xfrm>
            <a:off x="1081123" y="1790609"/>
            <a:ext cx="8341802" cy="1200329"/>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sym typeface="Wingdings" pitchFamily="2" charset="2"/>
              </a:rPr>
              <a:t> </a:t>
            </a:r>
            <a:r>
              <a:rPr lang="vi-VN" sz="2400" b="1" smtClean="0">
                <a:solidFill>
                  <a:srgbClr val="FF0000"/>
                </a:solidFill>
                <a:latin typeface="Times New Roman" pitchFamily="18" charset="0"/>
                <a:cs typeface="Times New Roman" pitchFamily="18" charset="0"/>
              </a:rPr>
              <a:t>Được </a:t>
            </a:r>
            <a:r>
              <a:rPr lang="vi-VN" sz="2400" b="1">
                <a:solidFill>
                  <a:srgbClr val="FF0000"/>
                </a:solidFill>
                <a:latin typeface="Times New Roman" pitchFamily="18" charset="0"/>
                <a:cs typeface="Times New Roman" pitchFamily="18" charset="0"/>
              </a:rPr>
              <a:t>phát minh để tính toán khoa học, từ một cỗ máy lớn hơn, máy tính điện tử nhỏ dần nhưng làm việc nhanh hơn nhiều và trở thành công cụ cá nhân.</a:t>
            </a:r>
            <a:endParaRPr lang="en-US" sz="2400" b="1" smtClean="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54674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949387" y="5359078"/>
            <a:ext cx="370390" cy="312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41899" y="4053069"/>
            <a:ext cx="370390" cy="312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4720" y="3244770"/>
            <a:ext cx="370390" cy="312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5074" y="1892461"/>
            <a:ext cx="370390" cy="312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97711" y="555585"/>
            <a:ext cx="8495818" cy="569386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BÀI TẬP: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chọn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đúng</a:t>
            </a:r>
            <a:r>
              <a:rPr lang="en-US" sz="2800" b="1" dirty="0" smtClean="0">
                <a:latin typeface="Times New Roman" pitchFamily="18" charset="0"/>
                <a:cs typeface="Times New Roman" pitchFamily="18" charset="0"/>
              </a:rPr>
              <a:t>.</a:t>
            </a:r>
          </a:p>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r>
              <a:rPr lang="es-ES_tradnl" sz="2800" dirty="0">
                <a:latin typeface="Times New Roman" pitchFamily="18" charset="0"/>
                <a:cs typeface="Times New Roman" pitchFamily="18" charset="0"/>
              </a:rPr>
              <a:t>A.   Blaise </a:t>
            </a:r>
            <a:r>
              <a:rPr lang="es-ES_tradnl" sz="2800" dirty="0" err="1">
                <a:latin typeface="Times New Roman" pitchFamily="18" charset="0"/>
                <a:cs typeface="Times New Roman" pitchFamily="18" charset="0"/>
              </a:rPr>
              <a:t>Pasacl</a:t>
            </a:r>
            <a:r>
              <a:rPr lang="es-ES_tradnl" sz="2800" dirty="0">
                <a:latin typeface="Times New Roman" pitchFamily="18" charset="0"/>
                <a:cs typeface="Times New Roman" pitchFamily="18" charset="0"/>
              </a:rPr>
              <a:t>      B.   Charles Xavier       C.   </a:t>
            </a:r>
            <a:r>
              <a:rPr lang="es-ES_tradnl" sz="2800" dirty="0" err="1">
                <a:latin typeface="Times New Roman" pitchFamily="18" charset="0"/>
                <a:cs typeface="Times New Roman" pitchFamily="18" charset="0"/>
              </a:rPr>
              <a:t>Pascaline</a:t>
            </a:r>
            <a:r>
              <a:rPr lang="es-ES_tradnl" sz="2800" dirty="0">
                <a:latin typeface="Times New Roman" pitchFamily="18" charset="0"/>
                <a:cs typeface="Times New Roman" pitchFamily="18" charset="0"/>
              </a:rPr>
              <a:t>     D.   John</a:t>
            </a:r>
            <a:endParaRPr lang="en-US" sz="2800" dirty="0">
              <a:latin typeface="Times New Roman" pitchFamily="18" charset="0"/>
              <a:cs typeface="Times New Roman" pitchFamily="18" charset="0"/>
            </a:endParaRPr>
          </a:p>
          <a:p>
            <a:r>
              <a:rPr lang="es-ES_tradnl" sz="2800" b="1" dirty="0" err="1">
                <a:latin typeface="Times New Roman" pitchFamily="18" charset="0"/>
                <a:cs typeface="Times New Roman" pitchFamily="18" charset="0"/>
              </a:rPr>
              <a:t>Câu</a:t>
            </a:r>
            <a:r>
              <a:rPr lang="es-ES_tradnl" sz="2800" b="1" dirty="0">
                <a:latin typeface="Times New Roman" pitchFamily="18" charset="0"/>
                <a:cs typeface="Times New Roman" pitchFamily="18" charset="0"/>
              </a:rPr>
              <a:t> 2:</a:t>
            </a:r>
            <a:r>
              <a:rPr lang="es-ES_tradnl" sz="2800" dirty="0">
                <a:latin typeface="Times New Roman" pitchFamily="18" charset="0"/>
                <a:cs typeface="Times New Roman" pitchFamily="18" charset="0"/>
              </a:rPr>
              <a:t> </a:t>
            </a:r>
            <a:r>
              <a:rPr lang="es-ES_tradnl" sz="2800" dirty="0" err="1">
                <a:latin typeface="Times New Roman" pitchFamily="18" charset="0"/>
                <a:cs typeface="Times New Roman" pitchFamily="18" charset="0"/>
              </a:rPr>
              <a:t>Máy</a:t>
            </a:r>
            <a:r>
              <a:rPr lang="es-ES_tradnl" sz="2800" dirty="0">
                <a:latin typeface="Times New Roman" pitchFamily="18" charset="0"/>
                <a:cs typeface="Times New Roman" pitchFamily="18" charset="0"/>
              </a:rPr>
              <a:t> </a:t>
            </a:r>
            <a:r>
              <a:rPr lang="es-ES_tradnl" sz="2800" dirty="0" err="1">
                <a:latin typeface="Times New Roman" pitchFamily="18" charset="0"/>
                <a:cs typeface="Times New Roman" pitchFamily="18" charset="0"/>
              </a:rPr>
              <a:t>tính</a:t>
            </a:r>
            <a:r>
              <a:rPr lang="es-ES_tradnl" sz="2800" dirty="0">
                <a:latin typeface="Times New Roman" pitchFamily="18" charset="0"/>
                <a:cs typeface="Times New Roman" pitchFamily="18" charset="0"/>
              </a:rPr>
              <a:t> </a:t>
            </a:r>
            <a:r>
              <a:rPr lang="es-ES_tradnl" sz="2800" dirty="0" err="1">
                <a:latin typeface="Times New Roman" pitchFamily="18" charset="0"/>
                <a:cs typeface="Times New Roman" pitchFamily="18" charset="0"/>
              </a:rPr>
              <a:t>đầu</a:t>
            </a:r>
            <a:r>
              <a:rPr lang="es-ES_tradnl" sz="2800" dirty="0">
                <a:latin typeface="Times New Roman" pitchFamily="18" charset="0"/>
                <a:cs typeface="Times New Roman" pitchFamily="18" charset="0"/>
              </a:rPr>
              <a:t> </a:t>
            </a:r>
            <a:r>
              <a:rPr lang="es-ES_tradnl" sz="2800" dirty="0" err="1">
                <a:latin typeface="Times New Roman" pitchFamily="18" charset="0"/>
                <a:cs typeface="Times New Roman" pitchFamily="18" charset="0"/>
              </a:rPr>
              <a:t>tiên</a:t>
            </a:r>
            <a:r>
              <a:rPr lang="es-ES_tradnl" sz="2800" dirty="0">
                <a:latin typeface="Times New Roman" pitchFamily="18" charset="0"/>
                <a:cs typeface="Times New Roman" pitchFamily="18" charset="0"/>
              </a:rPr>
              <a:t> </a:t>
            </a:r>
            <a:r>
              <a:rPr lang="es-ES_tradnl" sz="2800" dirty="0" err="1">
                <a:latin typeface="Times New Roman" pitchFamily="18" charset="0"/>
                <a:cs typeface="Times New Roman" pitchFamily="18" charset="0"/>
              </a:rPr>
              <a:t>của</a:t>
            </a:r>
            <a:r>
              <a:rPr lang="es-ES_tradnl" sz="2800" dirty="0">
                <a:latin typeface="Times New Roman" pitchFamily="18" charset="0"/>
                <a:cs typeface="Times New Roman" pitchFamily="18" charset="0"/>
              </a:rPr>
              <a:t> </a:t>
            </a:r>
            <a:r>
              <a:rPr lang="es-ES_tradnl" sz="2800" dirty="0" err="1">
                <a:latin typeface="Times New Roman" pitchFamily="18" charset="0"/>
                <a:cs typeface="Times New Roman" pitchFamily="18" charset="0"/>
              </a:rPr>
              <a:t>loài</a:t>
            </a:r>
            <a:r>
              <a:rPr lang="es-ES_tradnl" sz="2800" dirty="0">
                <a:latin typeface="Times New Roman" pitchFamily="18" charset="0"/>
                <a:cs typeface="Times New Roman" pitchFamily="18" charset="0"/>
              </a:rPr>
              <a:t> </a:t>
            </a:r>
            <a:r>
              <a:rPr lang="es-ES_tradnl" sz="2800" dirty="0" err="1">
                <a:latin typeface="Times New Roman" pitchFamily="18" charset="0"/>
                <a:cs typeface="Times New Roman" pitchFamily="18" charset="0"/>
              </a:rPr>
              <a:t>người</a:t>
            </a:r>
            <a:r>
              <a:rPr lang="es-ES_tradnl" sz="2800" dirty="0">
                <a:latin typeface="Times New Roman" pitchFamily="18" charset="0"/>
                <a:cs typeface="Times New Roman" pitchFamily="18" charset="0"/>
              </a:rPr>
              <a:t> do </a:t>
            </a:r>
            <a:r>
              <a:rPr lang="es-ES_tradnl" sz="2800" dirty="0" err="1">
                <a:latin typeface="Times New Roman" pitchFamily="18" charset="0"/>
                <a:cs typeface="Times New Roman" pitchFamily="18" charset="0"/>
              </a:rPr>
              <a:t>ai</a:t>
            </a:r>
            <a:r>
              <a:rPr lang="es-ES_tradnl" sz="2800" dirty="0">
                <a:latin typeface="Times New Roman" pitchFamily="18" charset="0"/>
                <a:cs typeface="Times New Roman" pitchFamily="18" charset="0"/>
              </a:rPr>
              <a:t> </a:t>
            </a:r>
            <a:r>
              <a:rPr lang="es-ES_tradnl" sz="2800" dirty="0" err="1">
                <a:latin typeface="Times New Roman" pitchFamily="18" charset="0"/>
                <a:cs typeface="Times New Roman" pitchFamily="18" charset="0"/>
              </a:rPr>
              <a:t>sáng</a:t>
            </a:r>
            <a:r>
              <a:rPr lang="es-ES_tradnl" sz="2800" dirty="0">
                <a:latin typeface="Times New Roman" pitchFamily="18" charset="0"/>
                <a:cs typeface="Times New Roman" pitchFamily="18" charset="0"/>
              </a:rPr>
              <a:t> </a:t>
            </a:r>
            <a:r>
              <a:rPr lang="es-ES_tradnl" sz="2800" dirty="0" err="1">
                <a:latin typeface="Times New Roman" pitchFamily="18" charset="0"/>
                <a:cs typeface="Times New Roman" pitchFamily="18" charset="0"/>
              </a:rPr>
              <a:t>chế</a:t>
            </a:r>
            <a:r>
              <a:rPr lang="es-ES_tradnl"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Pascalime</a:t>
            </a:r>
            <a:r>
              <a:rPr lang="en-US" sz="2800" dirty="0">
                <a:latin typeface="Times New Roman" pitchFamily="18" charset="0"/>
                <a:cs typeface="Times New Roman" pitchFamily="18" charset="0"/>
              </a:rPr>
              <a:t>       B.   John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 </a:t>
            </a:r>
            <a:r>
              <a:rPr lang="en-US" sz="2800" dirty="0" smtClean="0">
                <a:latin typeface="Times New Roman" pitchFamily="18" charset="0"/>
                <a:cs typeface="Times New Roman" pitchFamily="18" charset="0"/>
              </a:rPr>
              <a:t>Charles </a:t>
            </a:r>
            <a:r>
              <a:rPr lang="en-US" sz="2800" dirty="0">
                <a:latin typeface="Times New Roman" pitchFamily="18" charset="0"/>
                <a:cs typeface="Times New Roman" pitchFamily="18" charset="0"/>
              </a:rPr>
              <a:t>Xavier    D.   </a:t>
            </a:r>
            <a:r>
              <a:rPr lang="en-US" sz="2800" dirty="0" err="1">
                <a:latin typeface="Times New Roman" pitchFamily="18" charset="0"/>
                <a:cs typeface="Times New Roman" pitchFamily="18" charset="0"/>
              </a:rPr>
              <a:t>Blaise</a:t>
            </a:r>
            <a:r>
              <a:rPr lang="en-US" sz="2800" dirty="0">
                <a:latin typeface="Times New Roman" pitchFamily="18" charset="0"/>
                <a:cs typeface="Times New Roman" pitchFamily="18" charset="0"/>
              </a:rPr>
              <a:t> Pascal</a:t>
            </a:r>
          </a:p>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     B.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C.   </a:t>
            </a:r>
            <a:r>
              <a:rPr lang="en-US" sz="2800" dirty="0" err="1">
                <a:latin typeface="Times New Roman" pitchFamily="18" charset="0"/>
                <a:cs typeface="Times New Roman" pitchFamily="18" charset="0"/>
              </a:rPr>
              <a:t>Mỹ</a:t>
            </a:r>
            <a:r>
              <a:rPr lang="en-US" sz="2800" dirty="0">
                <a:latin typeface="Times New Roman" pitchFamily="18" charset="0"/>
                <a:cs typeface="Times New Roman" pitchFamily="18" charset="0"/>
              </a:rPr>
              <a:t>    D.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endParaRPr lang="en-US" sz="2800" dirty="0">
              <a:latin typeface="Times New Roman" pitchFamily="18" charset="0"/>
              <a:cs typeface="Times New Roman" pitchFamily="18" charset="0"/>
            </a:endParaRPr>
          </a:p>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4:</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A.   1645       B.   1644      C.   1643    D.   1642</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2922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816" y="2719388"/>
            <a:ext cx="9002369"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6125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DẶN DÒ</a:t>
            </a:r>
            <a:endParaRPr lang="en-US"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32050" y="2685959"/>
            <a:ext cx="8841900" cy="1569660"/>
          </a:xfrm>
          <a:prstGeom prst="rect">
            <a:avLst/>
          </a:prstGeom>
          <a:noFill/>
        </p:spPr>
        <p:txBody>
          <a:bodyPr wrap="square" rtlCol="0">
            <a:spAutoFit/>
          </a:bodyPr>
          <a:lstStyle/>
          <a:p>
            <a:r>
              <a:rPr lang="vi-VN" sz="2400" b="1" smtClean="0">
                <a:solidFill>
                  <a:srgbClr val="FF0000"/>
                </a:solidFill>
                <a:latin typeface="Times New Roman" pitchFamily="18" charset="0"/>
                <a:cs typeface="Times New Roman" pitchFamily="18" charset="0"/>
                <a:sym typeface="Wingdings" pitchFamily="2" charset="2"/>
              </a:rPr>
              <a:t>-</a:t>
            </a:r>
            <a:r>
              <a:rPr lang="en-US" sz="2400" b="1">
                <a:solidFill>
                  <a:srgbClr val="FF0000"/>
                </a:solidFill>
                <a:latin typeface="Times New Roman" pitchFamily="18" charset="0"/>
                <a:cs typeface="Times New Roman" pitchFamily="18" charset="0"/>
                <a:sym typeface="Wingdings" pitchFamily="2" charset="2"/>
              </a:rPr>
              <a:t> </a:t>
            </a:r>
            <a:r>
              <a:rPr lang="vi-VN" sz="2400" b="1" smtClean="0">
                <a:solidFill>
                  <a:srgbClr val="FF0000"/>
                </a:solidFill>
                <a:latin typeface="Times New Roman" pitchFamily="18" charset="0"/>
                <a:cs typeface="Times New Roman" pitchFamily="18" charset="0"/>
                <a:sym typeface="Wingdings" pitchFamily="2" charset="2"/>
              </a:rPr>
              <a:t>Ôn </a:t>
            </a:r>
            <a:r>
              <a:rPr lang="vi-VN" sz="2400" b="1">
                <a:solidFill>
                  <a:srgbClr val="FF0000"/>
                </a:solidFill>
                <a:latin typeface="Times New Roman" pitchFamily="18" charset="0"/>
                <a:cs typeface="Times New Roman" pitchFamily="18" charset="0"/>
                <a:sym typeface="Wingdings" pitchFamily="2" charset="2"/>
              </a:rPr>
              <a:t>lại kiến thức đã học.</a:t>
            </a:r>
          </a:p>
          <a:p>
            <a:r>
              <a:rPr lang="vi-VN" sz="2400" b="1" smtClean="0">
                <a:solidFill>
                  <a:srgbClr val="FF0000"/>
                </a:solidFill>
                <a:latin typeface="Times New Roman" pitchFamily="18" charset="0"/>
                <a:cs typeface="Times New Roman" pitchFamily="18" charset="0"/>
                <a:sym typeface="Wingdings" pitchFamily="2" charset="2"/>
              </a:rPr>
              <a:t>-</a:t>
            </a:r>
            <a:r>
              <a:rPr lang="en-US" sz="2400" b="1" smtClean="0">
                <a:solidFill>
                  <a:srgbClr val="FF0000"/>
                </a:solidFill>
                <a:latin typeface="Times New Roman" pitchFamily="18" charset="0"/>
                <a:cs typeface="Times New Roman" pitchFamily="18" charset="0"/>
                <a:sym typeface="Wingdings" pitchFamily="2" charset="2"/>
              </a:rPr>
              <a:t> </a:t>
            </a:r>
            <a:r>
              <a:rPr lang="vi-VN" sz="2400" b="1" smtClean="0">
                <a:solidFill>
                  <a:srgbClr val="FF0000"/>
                </a:solidFill>
                <a:latin typeface="Times New Roman" pitchFamily="18" charset="0"/>
                <a:cs typeface="Times New Roman" pitchFamily="18" charset="0"/>
                <a:sym typeface="Wingdings" pitchFamily="2" charset="2"/>
              </a:rPr>
              <a:t>Hoàn </a:t>
            </a:r>
            <a:r>
              <a:rPr lang="vi-VN" sz="2400" b="1">
                <a:solidFill>
                  <a:srgbClr val="FF0000"/>
                </a:solidFill>
                <a:latin typeface="Times New Roman" pitchFamily="18" charset="0"/>
                <a:cs typeface="Times New Roman" pitchFamily="18" charset="0"/>
                <a:sym typeface="Wingdings" pitchFamily="2" charset="2"/>
              </a:rPr>
              <a:t>thành bài tập phần Câu hỏi tự kiểm tra – SGK tr.7</a:t>
            </a:r>
          </a:p>
          <a:p>
            <a:r>
              <a:rPr lang="vi-VN" sz="2400" b="1" smtClean="0">
                <a:solidFill>
                  <a:srgbClr val="FF0000"/>
                </a:solidFill>
                <a:latin typeface="Times New Roman" pitchFamily="18" charset="0"/>
                <a:cs typeface="Times New Roman" pitchFamily="18" charset="0"/>
                <a:sym typeface="Wingdings" pitchFamily="2" charset="2"/>
              </a:rPr>
              <a:t>-</a:t>
            </a:r>
            <a:r>
              <a:rPr lang="en-US" sz="2400" b="1" smtClean="0">
                <a:solidFill>
                  <a:srgbClr val="FF0000"/>
                </a:solidFill>
                <a:latin typeface="Times New Roman" pitchFamily="18" charset="0"/>
                <a:cs typeface="Times New Roman" pitchFamily="18" charset="0"/>
                <a:sym typeface="Wingdings" pitchFamily="2" charset="2"/>
              </a:rPr>
              <a:t> </a:t>
            </a:r>
            <a:r>
              <a:rPr lang="vi-VN" sz="2400" b="1" smtClean="0">
                <a:solidFill>
                  <a:srgbClr val="FF0000"/>
                </a:solidFill>
                <a:latin typeface="Times New Roman" pitchFamily="18" charset="0"/>
                <a:cs typeface="Times New Roman" pitchFamily="18" charset="0"/>
                <a:sym typeface="Wingdings" pitchFamily="2" charset="2"/>
              </a:rPr>
              <a:t>Đọc </a:t>
            </a:r>
            <a:r>
              <a:rPr lang="vi-VN" sz="2400" b="1">
                <a:solidFill>
                  <a:srgbClr val="FF0000"/>
                </a:solidFill>
                <a:latin typeface="Times New Roman" pitchFamily="18" charset="0"/>
                <a:cs typeface="Times New Roman" pitchFamily="18" charset="0"/>
                <a:sym typeface="Wingdings" pitchFamily="2" charset="2"/>
              </a:rPr>
              <a:t>và tìm hiểu trước Bài 2: Vài nét lịch sử phát triển máy tính (tiếp theo)</a:t>
            </a:r>
          </a:p>
        </p:txBody>
      </p:sp>
    </p:spTree>
    <p:custDataLst>
      <p:tags r:id="rId1"/>
    </p:custDataLst>
    <p:extLst>
      <p:ext uri="{BB962C8B-B14F-4D97-AF65-F5344CB8AC3E}">
        <p14:creationId xmlns:p14="http://schemas.microsoft.com/office/powerpoint/2010/main" val="41423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KHỞI ĐỘNG</a:t>
            </a:r>
            <a:endParaRPr lang="en-US" sz="2400" b="1" dirty="0">
              <a:latin typeface="Times New Roman" panose="02020603050405020304" pitchFamily="18" charset="0"/>
              <a:cs typeface="Times New Roman" panose="02020603050405020304" pitchFamily="18" charset="0"/>
            </a:endParaRPr>
          </a:p>
        </p:txBody>
      </p:sp>
      <p:sp>
        <p:nvSpPr>
          <p:cNvPr id="3" name="Cloud 2"/>
          <p:cNvSpPr/>
          <p:nvPr/>
        </p:nvSpPr>
        <p:spPr>
          <a:xfrm>
            <a:off x="2494189" y="1905953"/>
            <a:ext cx="4953000" cy="2108299"/>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r>
              <a:rPr lang="vi-VN" sz="2800">
                <a:solidFill>
                  <a:srgbClr val="FF0000"/>
                </a:solidFill>
                <a:latin typeface="Times New Roman" panose="02020603050405020304" pitchFamily="18" charset="0"/>
                <a:ea typeface="Times New Roman" panose="02020603050405020304" pitchFamily="18" charset="0"/>
              </a:rPr>
              <a:t>Một bộ máy tính gồm có những thành phần cơ bản nào?</a:t>
            </a:r>
            <a:endParaRPr lang="en-US" sz="2800">
              <a:solidFill>
                <a:srgbClr val="FF0000"/>
              </a:solidFill>
            </a:endParaRPr>
          </a:p>
        </p:txBody>
      </p:sp>
      <p:pic>
        <p:nvPicPr>
          <p:cNvPr id="2050" name="Picture 2" descr="Bộ Sưu Tập Hình Câu Hỏi Cực Chất Full 4K với hơn 999+ hình câu hỏ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790" y="1266845"/>
            <a:ext cx="1418532" cy="20764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631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KHỞI ĐỘNG</a:t>
            </a:r>
            <a:endParaRPr lang="en-US" sz="24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7732" y="2290763"/>
            <a:ext cx="3178175"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48300" y="2832229"/>
            <a:ext cx="2305050" cy="830997"/>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Hộp thân máy</a:t>
            </a:r>
          </a:p>
          <a:p>
            <a:r>
              <a:rPr lang="en-US" sz="2400" b="1" smtClean="0">
                <a:solidFill>
                  <a:srgbClr val="FF0000"/>
                </a:solidFill>
                <a:latin typeface="Times New Roman" pitchFamily="18" charset="0"/>
                <a:cs typeface="Times New Roman" pitchFamily="18" charset="0"/>
              </a:rPr>
              <a:t>(thùng máy)</a:t>
            </a:r>
            <a:endParaRPr lang="en-US" sz="2400" b="1">
              <a:solidFill>
                <a:srgbClr val="FF0000"/>
              </a:solidFill>
              <a:latin typeface="Times New Roman" pitchFamily="18" charset="0"/>
              <a:cs typeface="Times New Roman" pitchFamily="18" charset="0"/>
            </a:endParaRPr>
          </a:p>
        </p:txBody>
      </p:sp>
      <p:sp>
        <p:nvSpPr>
          <p:cNvPr id="13" name="TextBox 12"/>
          <p:cNvSpPr txBox="1"/>
          <p:nvPr/>
        </p:nvSpPr>
        <p:spPr>
          <a:xfrm>
            <a:off x="2452688" y="1921430"/>
            <a:ext cx="1666875"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Màn hình</a:t>
            </a:r>
            <a:endParaRPr lang="en-US" sz="2400" b="1">
              <a:solidFill>
                <a:srgbClr val="FF0000"/>
              </a:solidFill>
              <a:latin typeface="Times New Roman" pitchFamily="18" charset="0"/>
              <a:cs typeface="Times New Roman" pitchFamily="18" charset="0"/>
            </a:endParaRPr>
          </a:p>
        </p:txBody>
      </p:sp>
      <p:sp>
        <p:nvSpPr>
          <p:cNvPr id="14" name="TextBox 13"/>
          <p:cNvSpPr txBox="1"/>
          <p:nvPr/>
        </p:nvSpPr>
        <p:spPr>
          <a:xfrm>
            <a:off x="2452688" y="4596328"/>
            <a:ext cx="3124201"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Bàn phím và chuột</a:t>
            </a:r>
            <a:endParaRPr lang="en-US" sz="2400" b="1">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71574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KHỞI ĐỘNG</a:t>
            </a:r>
            <a:endParaRPr lang="en-US" sz="2400" b="1"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794555" y="938641"/>
            <a:ext cx="3390900" cy="2302271"/>
          </a:xfrm>
          <a:prstGeom prst="rect">
            <a:avLst/>
          </a:prstGeom>
          <a:noFill/>
          <a:ln>
            <a:noFill/>
          </a:ln>
        </p:spPr>
      </p:pic>
      <p:sp>
        <p:nvSpPr>
          <p:cNvPr id="4" name="TextBox 3"/>
          <p:cNvSpPr txBox="1"/>
          <p:nvPr/>
        </p:nvSpPr>
        <p:spPr>
          <a:xfrm>
            <a:off x="0" y="3073078"/>
            <a:ext cx="3222885" cy="830997"/>
          </a:xfrm>
          <a:prstGeom prst="rect">
            <a:avLst/>
          </a:prstGeom>
          <a:noFill/>
        </p:spPr>
        <p:txBody>
          <a:bodyPr wrap="square" rtlCol="0">
            <a:spAutoFit/>
          </a:bodyPr>
          <a:lstStyle/>
          <a:p>
            <a:pPr algn="ctr"/>
            <a:r>
              <a:rPr lang="en-US" sz="2400" b="1" i="1" dirty="0" err="1" smtClean="0">
                <a:solidFill>
                  <a:srgbClr val="FF0000"/>
                </a:solidFill>
                <a:latin typeface="Times New Roman" pitchFamily="18" charset="0"/>
                <a:cs typeface="Times New Roman" pitchFamily="18" charset="0"/>
              </a:rPr>
              <a:t>Hình</a:t>
            </a:r>
            <a:r>
              <a:rPr lang="en-US" sz="2400" b="1" i="1" dirty="0" smtClean="0">
                <a:solidFill>
                  <a:srgbClr val="FF0000"/>
                </a:solidFill>
                <a:latin typeface="Times New Roman" pitchFamily="18" charset="0"/>
                <a:cs typeface="Times New Roman" pitchFamily="18" charset="0"/>
              </a:rPr>
              <a:t> 1</a:t>
            </a:r>
          </a:p>
          <a:p>
            <a:pPr algn="ctr"/>
            <a:r>
              <a:rPr lang="en-US" sz="2400" b="1" i="1" dirty="0" err="1" smtClean="0">
                <a:solidFill>
                  <a:srgbClr val="FF0000"/>
                </a:solidFill>
                <a:latin typeface="Times New Roman" pitchFamily="18" charset="0"/>
                <a:cs typeface="Times New Roman" pitchFamily="18" charset="0"/>
              </a:rPr>
              <a:t>Máy</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tính</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Eniac</a:t>
            </a:r>
            <a:endParaRPr lang="en-US" sz="2400" b="1" i="1" dirty="0" smtClean="0">
              <a:solidFill>
                <a:srgbClr val="FF0000"/>
              </a:solidFill>
              <a:latin typeface="Times New Roman" pitchFamily="18" charset="0"/>
              <a:cs typeface="Times New Roman" pitchFamily="18" charset="0"/>
            </a:endParaRPr>
          </a:p>
        </p:txBody>
      </p:sp>
      <p:cxnSp>
        <p:nvCxnSpPr>
          <p:cNvPr id="9" name="Straight Connector 8"/>
          <p:cNvCxnSpPr>
            <a:stCxn id="7" idx="0"/>
            <a:endCxn id="7" idx="2"/>
          </p:cNvCxnSpPr>
          <p:nvPr/>
        </p:nvCxnSpPr>
        <p:spPr>
          <a:xfrm>
            <a:off x="4970690" y="939213"/>
            <a:ext cx="0" cy="5421594"/>
          </a:xfrm>
          <a:prstGeom prst="line">
            <a:avLst/>
          </a:prstGeom>
          <a:ln w="57150"/>
        </p:spPr>
        <p:style>
          <a:lnRef idx="3">
            <a:schemeClr val="accent6"/>
          </a:lnRef>
          <a:fillRef idx="0">
            <a:schemeClr val="accent6"/>
          </a:fillRef>
          <a:effectRef idx="2">
            <a:schemeClr val="accent6"/>
          </a:effectRef>
          <a:fontRef idx="minor">
            <a:schemeClr val="tx1"/>
          </a:fontRef>
        </p:style>
      </p:cxnSp>
      <p:pic>
        <p:nvPicPr>
          <p:cNvPr id="13" name="Picture 2" descr="Top 11 chiếc máy tính bảng có màn hình lớn tốt nhất đầu 20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5775" y="761213"/>
            <a:ext cx="3693074" cy="20780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511228" y="2505919"/>
            <a:ext cx="3519798" cy="461665"/>
          </a:xfrm>
          <a:prstGeom prst="rect">
            <a:avLst/>
          </a:prstGeom>
          <a:noFill/>
        </p:spPr>
        <p:txBody>
          <a:bodyPr wrap="square" rtlCol="0">
            <a:spAutoFit/>
          </a:bodyPr>
          <a:lstStyle/>
          <a:p>
            <a:pPr algn="ctr"/>
            <a:r>
              <a:rPr lang="en-US" sz="2400" b="1" i="1" dirty="0" err="1" smtClean="0">
                <a:solidFill>
                  <a:srgbClr val="FF0000"/>
                </a:solidFill>
                <a:latin typeface="Times New Roman" pitchFamily="18" charset="0"/>
                <a:cs typeface="Times New Roman" pitchFamily="18" charset="0"/>
              </a:rPr>
              <a:t>Máy</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tính</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bảng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hiện</a:t>
            </a:r>
            <a:r>
              <a:rPr lang="en-US" sz="2400" b="1" i="1" dirty="0" smtClean="0">
                <a:solidFill>
                  <a:srgbClr val="FF0000"/>
                </a:solidFill>
                <a:latin typeface="Times New Roman" pitchFamily="18" charset="0"/>
                <a:cs typeface="Times New Roman" pitchFamily="18" charset="0"/>
              </a:rPr>
              <a:t> nay</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8835" y="3171463"/>
            <a:ext cx="7885555" cy="314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97120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KHỞI ĐỘNG</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84886" y="3640238"/>
            <a:ext cx="2333624" cy="830997"/>
          </a:xfrm>
          <a:prstGeom prst="rect">
            <a:avLst/>
          </a:prstGeom>
          <a:noFill/>
        </p:spPr>
        <p:txBody>
          <a:bodyPr wrap="square" rtlCol="0">
            <a:spAutoFit/>
          </a:bodyPr>
          <a:lstStyle/>
          <a:p>
            <a:pPr algn="ctr"/>
            <a:r>
              <a:rPr lang="en-US" sz="2400" b="1" i="1" dirty="0" err="1" smtClean="0">
                <a:solidFill>
                  <a:srgbClr val="FF0000"/>
                </a:solidFill>
                <a:latin typeface="Times New Roman" pitchFamily="18" charset="0"/>
                <a:cs typeface="Times New Roman" pitchFamily="18" charset="0"/>
              </a:rPr>
              <a:t>Hình</a:t>
            </a:r>
            <a:r>
              <a:rPr lang="en-US" sz="2400" b="1" i="1" dirty="0" smtClean="0">
                <a:solidFill>
                  <a:srgbClr val="FF0000"/>
                </a:solidFill>
                <a:latin typeface="Times New Roman" pitchFamily="18" charset="0"/>
                <a:cs typeface="Times New Roman" pitchFamily="18" charset="0"/>
              </a:rPr>
              <a:t> 1</a:t>
            </a:r>
          </a:p>
          <a:p>
            <a:pPr algn="ctr"/>
            <a:r>
              <a:rPr lang="en-US" sz="2400" b="1" i="1" dirty="0" err="1" smtClean="0">
                <a:solidFill>
                  <a:srgbClr val="FF0000"/>
                </a:solidFill>
                <a:latin typeface="Times New Roman" pitchFamily="18" charset="0"/>
                <a:cs typeface="Times New Roman" pitchFamily="18" charset="0"/>
              </a:rPr>
              <a:t>Máy</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tính</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Eniac</a:t>
            </a:r>
            <a:endParaRPr lang="en-US" sz="2400" b="1" i="1" dirty="0" smtClean="0">
              <a:solidFill>
                <a:srgbClr val="FF0000"/>
              </a:solidFill>
              <a:latin typeface="Times New Roman" pitchFamily="18" charset="0"/>
              <a:cs typeface="Times New Roman" pitchFamily="18" charset="0"/>
            </a:endParaRPr>
          </a:p>
        </p:txBody>
      </p:sp>
      <p:cxnSp>
        <p:nvCxnSpPr>
          <p:cNvPr id="9" name="Straight Connector 8"/>
          <p:cNvCxnSpPr>
            <a:stCxn id="7" idx="0"/>
            <a:endCxn id="7" idx="2"/>
          </p:cNvCxnSpPr>
          <p:nvPr/>
        </p:nvCxnSpPr>
        <p:spPr>
          <a:xfrm>
            <a:off x="4970690" y="939213"/>
            <a:ext cx="0" cy="5421594"/>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5430205" y="2934182"/>
            <a:ext cx="3519798" cy="461665"/>
          </a:xfrm>
          <a:prstGeom prst="rect">
            <a:avLst/>
          </a:prstGeom>
          <a:noFill/>
        </p:spPr>
        <p:txBody>
          <a:bodyPr wrap="square" rtlCol="0">
            <a:spAutoFit/>
          </a:bodyPr>
          <a:lstStyle/>
          <a:p>
            <a:pPr algn="ctr"/>
            <a:r>
              <a:rPr lang="en-US" sz="2400" b="1" i="1" dirty="0" err="1" smtClean="0">
                <a:solidFill>
                  <a:srgbClr val="FF0000"/>
                </a:solidFill>
                <a:latin typeface="Times New Roman" pitchFamily="18" charset="0"/>
                <a:cs typeface="Times New Roman" pitchFamily="18" charset="0"/>
              </a:rPr>
              <a:t>Máy</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tính</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bảng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hiện</a:t>
            </a:r>
            <a:r>
              <a:rPr lang="en-US" sz="2400" b="1" i="1" dirty="0" smtClean="0">
                <a:solidFill>
                  <a:srgbClr val="FF0000"/>
                </a:solidFill>
                <a:latin typeface="Times New Roman" pitchFamily="18" charset="0"/>
                <a:cs typeface="Times New Roman" pitchFamily="18" charset="0"/>
              </a:rPr>
              <a:t> nay</a:t>
            </a:r>
          </a:p>
        </p:txBody>
      </p:sp>
      <p:sp>
        <p:nvSpPr>
          <p:cNvPr id="2" name="TextBox 1"/>
          <p:cNvSpPr txBox="1"/>
          <p:nvPr/>
        </p:nvSpPr>
        <p:spPr>
          <a:xfrm>
            <a:off x="836271" y="1474598"/>
            <a:ext cx="3390900" cy="1938992"/>
          </a:xfrm>
          <a:prstGeom prst="rect">
            <a:avLst/>
          </a:prstGeom>
          <a:noFill/>
        </p:spPr>
        <p:txBody>
          <a:bodyPr wrap="square" rtlCol="0">
            <a:spAutoFit/>
          </a:bodyPr>
          <a:lstStyle/>
          <a:p>
            <a:pPr marL="285750" indent="-285750">
              <a:buFontTx/>
              <a:buChar char="-"/>
            </a:pP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rất</a:t>
            </a:r>
            <a:r>
              <a:rPr lang="en-US" sz="2400" dirty="0" smtClean="0">
                <a:latin typeface="Times New Roman" pitchFamily="18" charset="0"/>
                <a:cs typeface="Times New Roman" pitchFamily="18" charset="0"/>
              </a:rPr>
              <a:t> to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a:t>
            </a:r>
          </a:p>
          <a:p>
            <a:pPr marL="285750" indent="-285750">
              <a:buFontTx/>
              <a:buChar char="-"/>
            </a:pP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a:t>
            </a:r>
          </a:p>
          <a:p>
            <a:pPr marL="285750" indent="-285750">
              <a:buFontTx/>
              <a:buChar char="-"/>
            </a:pP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di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a:t>
            </a:r>
          </a:p>
        </p:txBody>
      </p:sp>
      <p:sp>
        <p:nvSpPr>
          <p:cNvPr id="10" name="TextBox 9"/>
          <p:cNvSpPr txBox="1"/>
          <p:nvPr/>
        </p:nvSpPr>
        <p:spPr>
          <a:xfrm>
            <a:off x="5310480" y="1450920"/>
            <a:ext cx="3533775" cy="1200329"/>
          </a:xfrm>
          <a:prstGeom prst="rect">
            <a:avLst/>
          </a:prstGeom>
          <a:noFill/>
        </p:spPr>
        <p:txBody>
          <a:bodyPr wrap="square" rtlCol="0">
            <a:spAutoFit/>
          </a:bodyPr>
          <a:lstStyle/>
          <a:p>
            <a:pPr marL="285750" indent="-285750">
              <a:buFontTx/>
              <a:buChar char="-"/>
            </a:pP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gọn</a:t>
            </a:r>
            <a:r>
              <a:rPr lang="en-US" sz="2400" dirty="0" smtClean="0">
                <a:latin typeface="Times New Roman" pitchFamily="18" charset="0"/>
                <a:cs typeface="Times New Roman" pitchFamily="18" charset="0"/>
              </a:rPr>
              <a:t>.</a:t>
            </a:r>
          </a:p>
          <a:p>
            <a:pPr marL="285750" indent="-285750">
              <a:buFontTx/>
              <a:buChar char="-"/>
            </a:pP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a:t>
            </a:r>
          </a:p>
          <a:p>
            <a:pPr marL="285750" indent="-285750">
              <a:buFontTx/>
              <a:buChar char="-"/>
            </a:pP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dàng</a:t>
            </a:r>
            <a:r>
              <a:rPr lang="en-US" sz="2400" dirty="0" smtClean="0">
                <a:latin typeface="Times New Roman" pitchFamily="18" charset="0"/>
                <a:cs typeface="Times New Roman" pitchFamily="18" charset="0"/>
              </a:rPr>
              <a:t> di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0050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7384659" y="5437126"/>
            <a:ext cx="1279448" cy="1086378"/>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0" b="80952" l="6849" r="86301"/>
                    </a14:imgEffect>
                  </a14:imgLayer>
                </a14:imgProps>
              </a:ext>
            </a:extLst>
          </a:blip>
          <a:stretch>
            <a:fillRect/>
          </a:stretch>
        </p:blipFill>
        <p:spPr>
          <a:xfrm rot="597941">
            <a:off x="1200514" y="3957865"/>
            <a:ext cx="564953" cy="800100"/>
          </a:xfrm>
          <a:prstGeom prst="rect">
            <a:avLst/>
          </a:prstGeom>
        </p:spPr>
      </p:pic>
      <p:sp>
        <p:nvSpPr>
          <p:cNvPr id="3" name="Rectangle 2"/>
          <p:cNvSpPr/>
          <p:nvPr/>
        </p:nvSpPr>
        <p:spPr>
          <a:xfrm>
            <a:off x="2630614" y="1182043"/>
            <a:ext cx="4674029" cy="3626899"/>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600"/>
              </a:spcBef>
              <a:spcAft>
                <a:spcPts val="600"/>
              </a:spcAft>
            </a:pPr>
            <a:r>
              <a:rPr lang="en-US" sz="3600" b="1" kern="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 1</a:t>
            </a:r>
          </a:p>
          <a:p>
            <a:pPr algn="ctr">
              <a:lnSpc>
                <a:spcPct val="115000"/>
              </a:lnSpc>
              <a:spcBef>
                <a:spcPts val="600"/>
              </a:spcBef>
              <a:spcAft>
                <a:spcPts val="600"/>
              </a:spcAft>
            </a:pPr>
            <a:r>
              <a:rPr lang="en-US" sz="4000" b="1" kern="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VÀI NÉT LỊCH SỬ PHÁT TRIỂN CỦA MÁY TÍNH</a:t>
            </a:r>
            <a:endParaRPr lang="en-US" sz="4400" b="1" kern="0" dirty="0">
              <a:solidFill>
                <a:srgbClr val="002060"/>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7118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1</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a:latin typeface="Times New Roman" pitchFamily="18" charset="0"/>
                <a:cs typeface="Times New Roman" pitchFamily="18" charset="0"/>
              </a:rPr>
              <a:t>1. Vài nét về các máy tính điện cơ và kiến trúc Von Neumann</a:t>
            </a:r>
            <a:endParaRPr lang="en-US" sz="2400" b="1" smtClean="0">
              <a:latin typeface="Times New Roman" pitchFamily="18" charset="0"/>
              <a:cs typeface="Times New Roman" pitchFamily="18" charset="0"/>
            </a:endParaRPr>
          </a:p>
        </p:txBody>
      </p:sp>
      <p:sp>
        <p:nvSpPr>
          <p:cNvPr id="11" name="Cloud 10"/>
          <p:cNvSpPr/>
          <p:nvPr/>
        </p:nvSpPr>
        <p:spPr>
          <a:xfrm>
            <a:off x="3038475" y="2148870"/>
            <a:ext cx="4953000" cy="2764215"/>
          </a:xfrm>
          <a:prstGeom prst="cloud">
            <a:avLst/>
          </a:prstGeom>
        </p:spPr>
        <p:style>
          <a:lnRef idx="2">
            <a:schemeClr val="accent1"/>
          </a:lnRef>
          <a:fillRef idx="1">
            <a:schemeClr val="lt1"/>
          </a:fillRef>
          <a:effectRef idx="0">
            <a:schemeClr val="accent1"/>
          </a:effectRef>
          <a:fontRef idx="minor">
            <a:schemeClr val="dk1"/>
          </a:fontRef>
        </p:style>
        <p:txBody>
          <a:bodyPr>
            <a:spAutoFit/>
          </a:bodyPr>
          <a:lstStyle/>
          <a:p>
            <a:r>
              <a:rPr lang="vi-VN" sz="2800">
                <a:solidFill>
                  <a:srgbClr val="FF0000"/>
                </a:solidFill>
                <a:latin typeface="Times New Roman" panose="02020603050405020304" pitchFamily="18" charset="0"/>
                <a:ea typeface="Times New Roman" panose="02020603050405020304" pitchFamily="18" charset="0"/>
              </a:rPr>
              <a:t>Theo em, vì sao chiếc máy tính em dùng lại được gọi là máy tính điện tử? </a:t>
            </a:r>
            <a:endParaRPr lang="en-US" sz="2800">
              <a:solidFill>
                <a:srgbClr val="FF0000"/>
              </a:solidFill>
            </a:endParaRPr>
          </a:p>
        </p:txBody>
      </p:sp>
      <p:pic>
        <p:nvPicPr>
          <p:cNvPr id="12" name="Picture 2" descr="Bộ Sưu Tập Hình Câu Hỏi Cực Chất Full 4K với hơn 999+ hình câu hỏ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2765" y="2352695"/>
            <a:ext cx="1418532" cy="20764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82099" y="5238661"/>
            <a:ext cx="8341802" cy="461665"/>
          </a:xfrm>
          <a:prstGeom prst="rect">
            <a:avLst/>
          </a:prstGeom>
          <a:noFill/>
        </p:spPr>
        <p:txBody>
          <a:bodyPr wrap="square" rtlCol="0">
            <a:spAutoFit/>
          </a:bodyPr>
          <a:lstStyle/>
          <a:p>
            <a:r>
              <a:rPr lang="en-US" sz="2400" b="1" i="1" smtClean="0">
                <a:latin typeface="Times New Roman" pitchFamily="18" charset="0"/>
                <a:cs typeface="Times New Roman" pitchFamily="18" charset="0"/>
              </a:rPr>
              <a:t>- V</a:t>
            </a:r>
            <a:r>
              <a:rPr lang="vi-VN" sz="2400" b="1" i="1" smtClean="0">
                <a:latin typeface="Times New Roman" pitchFamily="18" charset="0"/>
                <a:cs typeface="Times New Roman" pitchFamily="18" charset="0"/>
              </a:rPr>
              <a:t>ì </a:t>
            </a:r>
            <a:r>
              <a:rPr lang="vi-VN" sz="2400" b="1" i="1">
                <a:latin typeface="Times New Roman" pitchFamily="18" charset="0"/>
                <a:cs typeface="Times New Roman" pitchFamily="18" charset="0"/>
              </a:rPr>
              <a:t>máy tính được lắp ráp từ các thiết bị điện tử</a:t>
            </a:r>
            <a:endParaRPr lang="en-US" sz="2400" b="1" i="1" smtClean="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0305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89165" y="939213"/>
            <a:ext cx="9163050" cy="54215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92084" y="220301"/>
            <a:ext cx="3832677" cy="59508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HOẠT ĐỘNG 1</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82099" y="1171486"/>
            <a:ext cx="8341802" cy="461665"/>
          </a:xfrm>
          <a:prstGeom prst="rect">
            <a:avLst/>
          </a:prstGeom>
          <a:noFill/>
        </p:spPr>
        <p:txBody>
          <a:bodyPr wrap="square" rtlCol="0">
            <a:spAutoFit/>
          </a:bodyPr>
          <a:lstStyle/>
          <a:p>
            <a:r>
              <a:rPr lang="vi-VN" sz="2400" b="1">
                <a:latin typeface="Times New Roman" pitchFamily="18" charset="0"/>
                <a:cs typeface="Times New Roman" pitchFamily="18" charset="0"/>
              </a:rPr>
              <a:t>1. Vài nét về các máy tính điện cơ và kiến trúc Von Neumann</a:t>
            </a:r>
            <a:endParaRPr lang="en-US" sz="2400" b="1" smtClean="0">
              <a:latin typeface="Times New Roman" pitchFamily="18" charset="0"/>
              <a:cs typeface="Times New Roman" pitchFamily="18" charset="0"/>
            </a:endParaRPr>
          </a:p>
        </p:txBody>
      </p:sp>
      <p:sp>
        <p:nvSpPr>
          <p:cNvPr id="13" name="TextBox 12"/>
          <p:cNvSpPr txBox="1"/>
          <p:nvPr/>
        </p:nvSpPr>
        <p:spPr>
          <a:xfrm>
            <a:off x="1439013" y="2492157"/>
            <a:ext cx="8341802" cy="2677656"/>
          </a:xfrm>
          <a:prstGeom prst="rect">
            <a:avLst/>
          </a:prstGeom>
          <a:noFill/>
        </p:spPr>
        <p:txBody>
          <a:bodyPr wrap="square" rtlCol="0">
            <a:spAutoFit/>
          </a:bodyPr>
          <a:lstStyle/>
          <a:p>
            <a:r>
              <a:rPr lang="vi-VN" sz="2400" b="1" i="1">
                <a:solidFill>
                  <a:srgbClr val="FF0000"/>
                </a:solidFill>
                <a:latin typeface="Times New Roman" pitchFamily="18" charset="0"/>
                <a:cs typeface="Times New Roman" pitchFamily="18" charset="0"/>
              </a:rPr>
              <a:t>Em hãy tìm đặc điểm về các máy tính điện cơ và kiến trúc Von Neumann theo các ý sau:</a:t>
            </a:r>
          </a:p>
          <a:p>
            <a:pPr marL="342900" indent="-342900">
              <a:buFont typeface="Wingdings" pitchFamily="2" charset="2"/>
              <a:buChar char="Ø"/>
            </a:pPr>
            <a:r>
              <a:rPr lang="vi-VN" sz="2400" b="1" i="1" smtClean="0">
                <a:solidFill>
                  <a:srgbClr val="FF0000"/>
                </a:solidFill>
                <a:latin typeface="Times New Roman" pitchFamily="18" charset="0"/>
                <a:cs typeface="Times New Roman" pitchFamily="18" charset="0"/>
              </a:rPr>
              <a:t>Thời </a:t>
            </a:r>
            <a:r>
              <a:rPr lang="vi-VN" sz="2400" b="1" i="1">
                <a:solidFill>
                  <a:srgbClr val="FF0000"/>
                </a:solidFill>
                <a:latin typeface="Times New Roman" pitchFamily="18" charset="0"/>
                <a:cs typeface="Times New Roman" pitchFamily="18" charset="0"/>
              </a:rPr>
              <a:t>gian.</a:t>
            </a:r>
          </a:p>
          <a:p>
            <a:pPr marL="342900" indent="-342900">
              <a:buFont typeface="Wingdings" pitchFamily="2" charset="2"/>
              <a:buChar char="Ø"/>
            </a:pPr>
            <a:r>
              <a:rPr lang="vi-VN" sz="2400" b="1" i="1" smtClean="0">
                <a:solidFill>
                  <a:srgbClr val="FF0000"/>
                </a:solidFill>
                <a:latin typeface="Times New Roman" pitchFamily="18" charset="0"/>
                <a:cs typeface="Times New Roman" pitchFamily="18" charset="0"/>
              </a:rPr>
              <a:t>Người </a:t>
            </a:r>
            <a:r>
              <a:rPr lang="vi-VN" sz="2400" b="1" i="1">
                <a:solidFill>
                  <a:srgbClr val="FF0000"/>
                </a:solidFill>
                <a:latin typeface="Times New Roman" pitchFamily="18" charset="0"/>
                <a:cs typeface="Times New Roman" pitchFamily="18" charset="0"/>
              </a:rPr>
              <a:t>phát minh.</a:t>
            </a:r>
          </a:p>
          <a:p>
            <a:pPr marL="342900" indent="-342900">
              <a:buFont typeface="Wingdings" pitchFamily="2" charset="2"/>
              <a:buChar char="Ø"/>
            </a:pPr>
            <a:r>
              <a:rPr lang="vi-VN" sz="2400" b="1" i="1" smtClean="0">
                <a:solidFill>
                  <a:srgbClr val="FF0000"/>
                </a:solidFill>
                <a:latin typeface="Times New Roman" pitchFamily="18" charset="0"/>
                <a:cs typeface="Times New Roman" pitchFamily="18" charset="0"/>
              </a:rPr>
              <a:t>Tên </a:t>
            </a:r>
            <a:r>
              <a:rPr lang="vi-VN" sz="2400" b="1" i="1">
                <a:solidFill>
                  <a:srgbClr val="FF0000"/>
                </a:solidFill>
                <a:latin typeface="Times New Roman" pitchFamily="18" charset="0"/>
                <a:cs typeface="Times New Roman" pitchFamily="18" charset="0"/>
              </a:rPr>
              <a:t>phát minh</a:t>
            </a:r>
          </a:p>
          <a:p>
            <a:pPr marL="342900" indent="-342900">
              <a:buFont typeface="Wingdings" pitchFamily="2" charset="2"/>
              <a:buChar char="Ø"/>
            </a:pPr>
            <a:r>
              <a:rPr lang="vi-VN" sz="2400" b="1" i="1" smtClean="0">
                <a:solidFill>
                  <a:srgbClr val="FF0000"/>
                </a:solidFill>
                <a:latin typeface="Times New Roman" pitchFamily="18" charset="0"/>
                <a:cs typeface="Times New Roman" pitchFamily="18" charset="0"/>
              </a:rPr>
              <a:t>Đặc </a:t>
            </a:r>
            <a:r>
              <a:rPr lang="vi-VN" sz="2400" b="1" i="1">
                <a:solidFill>
                  <a:srgbClr val="FF0000"/>
                </a:solidFill>
                <a:latin typeface="Times New Roman" pitchFamily="18" charset="0"/>
                <a:cs typeface="Times New Roman" pitchFamily="18" charset="0"/>
              </a:rPr>
              <a:t>điểm.</a:t>
            </a:r>
          </a:p>
          <a:p>
            <a:pPr marL="342900" indent="-342900">
              <a:buFont typeface="Wingdings" pitchFamily="2" charset="2"/>
              <a:buChar char="Ø"/>
            </a:pPr>
            <a:r>
              <a:rPr lang="vi-VN" sz="2400" b="1" i="1" smtClean="0">
                <a:solidFill>
                  <a:srgbClr val="FF0000"/>
                </a:solidFill>
                <a:latin typeface="Times New Roman" pitchFamily="18" charset="0"/>
                <a:cs typeface="Times New Roman" pitchFamily="18" charset="0"/>
              </a:rPr>
              <a:t>Ảnh </a:t>
            </a:r>
            <a:r>
              <a:rPr lang="vi-VN" sz="2400" b="1" i="1">
                <a:solidFill>
                  <a:srgbClr val="FF0000"/>
                </a:solidFill>
                <a:latin typeface="Times New Roman" pitchFamily="18" charset="0"/>
                <a:cs typeface="Times New Roman" pitchFamily="18" charset="0"/>
              </a:rPr>
              <a:t>hưởng</a:t>
            </a:r>
          </a:p>
        </p:txBody>
      </p:sp>
      <p:sp>
        <p:nvSpPr>
          <p:cNvPr id="8" name="TextBox 7"/>
          <p:cNvSpPr txBox="1"/>
          <p:nvPr/>
        </p:nvSpPr>
        <p:spPr>
          <a:xfrm>
            <a:off x="1134213" y="1770788"/>
            <a:ext cx="8341802"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 </a:t>
            </a:r>
            <a:r>
              <a:rPr lang="vi-VN" sz="2400" b="1" smtClean="0">
                <a:latin typeface="Times New Roman" pitchFamily="18" charset="0"/>
                <a:cs typeface="Times New Roman" pitchFamily="18" charset="0"/>
              </a:rPr>
              <a:t>Phiếu </a:t>
            </a:r>
            <a:r>
              <a:rPr lang="en-US" sz="2400" b="1" smtClean="0">
                <a:latin typeface="Times New Roman" pitchFamily="18" charset="0"/>
                <a:cs typeface="Times New Roman" pitchFamily="18" charset="0"/>
              </a:rPr>
              <a:t>học</a:t>
            </a:r>
            <a:r>
              <a:rPr lang="vi-VN" sz="2400" b="1" smtClean="0">
                <a:latin typeface="Times New Roman" pitchFamily="18" charset="0"/>
                <a:cs typeface="Times New Roman" pitchFamily="18" charset="0"/>
              </a:rPr>
              <a:t> </a:t>
            </a:r>
            <a:r>
              <a:rPr lang="vi-VN" sz="2400" b="1">
                <a:latin typeface="Times New Roman" pitchFamily="18" charset="0"/>
                <a:cs typeface="Times New Roman" pitchFamily="18" charset="0"/>
              </a:rPr>
              <a:t>tập số 1</a:t>
            </a:r>
            <a:endParaRPr lang="en-US" sz="2400" b="1" smtClean="0">
              <a:latin typeface="Times New Roman" pitchFamily="18" charset="0"/>
              <a:cs typeface="Times New Roman" pitchFamily="18" charset="0"/>
            </a:endParaRPr>
          </a:p>
        </p:txBody>
      </p:sp>
      <p:pic>
        <p:nvPicPr>
          <p:cNvPr id="9" name="Picture 2" descr="Bộ Sưu Tập Hình Câu Hỏi Cực Chất Full 4K với hơn 999+ hình câu hỏ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265" y="3112443"/>
            <a:ext cx="1418532" cy="20764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53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C71C5E0B-3394-4ADE-AA38-4FBA78958E27}"/>
  <p:tag name="ISPRING_PROJECT_VERSION" val="9.3"/>
  <p:tag name="ISPRING_PROJECT_FOLDER_UPDATED" val="1"/>
  <p:tag name="ISPRING_PRESENTATION_TITLE" val="ChuDeA_Bai1"/>
  <p:tag name="ISPRING_FIRST_PUBLISH" val="1"/>
  <p:tag name="ISPRING_PRESENTATION_COURSE_TITLE" val="ChuDeA_Bai1"/>
  <p:tag name="ISPRING_PLAYERS_CUSTOMIZATION_2" val="UEsDBBQAAgAIAHldz1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yWxpXzLdR1m8GAAAqGQAAHQAAAHVuaXZlcnNhbC9jb21tb25fbWVzc2FnZXMubG5nrVnbbuM2EH1fYP+BMBCgBbbZ3QIbFEXiBS0zthBZ0kp0vOkFAmPRNhFJdCXKSfrUr+mH9Us6pGTH3gskOQGSIJIxZ4bDM2eG9PnHhzRBG54XQmYXvfen73qIZ3MZi2x50ZvSy59+6aFCsSxmicz4RS+TPfSx//rVecKyZcmWHP5//Qqh85QXBTwWff309IxEfNHzBxG2LBKG9sAhEQ5sHDl4QJxogK2riHrRgIxst9cfSaTgZ8XRLV+KLIMgkFyYF0UiYn7+tkbt5sSj1JtEPnaJ0+sPpFIyRQOWH4fm4mt7hKntudFgCsBu2Ou7bCOWTEEK0W0J8FlxHHZIKLXdESDi+RwMxK1IhHpEIVcKcnEsqmMPSa8fHp9B6vnb9FG57pq76dD2IG1BUGXNQMIKy1hIlLE8N4nrAOg7+IYEUWgRANXQHo3Cqe97ASVDiFCzRaRlUm2IKFAmFSrK9VrmisdIZIZQ7CDDqeyUm/DKdiNwb9ZXv7Ydm95EE0/nmpZ5hsD5izlxvWCCnQP0xeIF4P2AhMSlkE5/7FGv1/dzXvBM8RytV1LJLniaZpEbeZeR5U1dWjMOnXyaktDsvDudDEhwokv6hHoU1rP9KDzp4Oga/HyDUNfg7DhCzTAkYIKDqyonVkDgxTCa2XTc61s5Z5o290KtkAjXuRYlvmFJWfGr1s4md1ulw75f68Y27gGb3zVZW94E6u8mcrwRiKU9grBkumbZI3LkUv6R/fDz2dnD+w9nP3YCCoFSziEUMkgf3rUAcmngOZUsRC75DPut/3az86bUsV2gdP1PN2sg7zUwFv422k2DAGhec9QOjWboXDjEaMaNLNGKbbhuPxvB741CQBmIvO48+oO5hBdZ2VhjQ2+CgUZQWTSwLU1RKAWZ549vKuEp1Urm4K5AsSjYbQLk0j41r/Tn66oCK3ZJLVYgYbFMmchOm13PXMfDQ0OzCfAbj7Re7BYFSAfwhtQbXThvwMV9lkgWo0XOAdALEVuvEzGvZbRmvp+wx8YoAjyDNgZ095wQFGy4fdPrkyxGw5zpxXZECXBIAgDIWcHzI2wjw3VjjnCSdEMY26OxA79UhzAWy1UCv6prHD4BJvi8UStqQcZhOPOCoU6a1mOG1qwo7mUeH7B0fz+bgG3X8qAQLLoHrtvlDhj4IWD6y3M+V81gECU2/K7rCpYKBIyoEQNdUmlZKCibdJ1wxU20Qi+FzatRiS8k1FfCYXoy3Afvptgaae7gqWuNowHdiajDymy+amkHxfnN+tivhhJoss/5xphqNJg2P4O6gBh6XSy8K9DAqy4WNwTGRPjTZLM3r4LubUVpK3pzpjUmeaxHCc2mjZBlAW90SkCazI4Up93chAQ6u0tt7HxHWyvU7Sy2FBsOceQxzxsdgdxbZKiL6tPU/i26xLZjevWX1GOPZu5j8YZlc32gmDO9p4/wWSxi85mmvfH/Vyn+RkzVUn9Sdwl3SD6fdI3noLF8pyKYUjxdqybXOmF1+MdEoUv8uyG0Wfpx/ndj+YvszN4g/+z9OTgwdNmjxiCeman2u/XSkdSzP4GBRTdHmDGS9lZj7XZge7ojNp88nuxs9/LgoGFnC9ne2vVqAFeiYzHCMeTYRB7CqJNCF2pva04f++Gbc0d7+xkZhDaFrjPjt4VQjZ5NPbfur6acj2+sezPrQbOhNnXIwT0HQCYihfjjFpjTCdlmoGoRByuZyTKJTfkn4s60CchtmfKvp+FFLlPzNmHFlv5Vm/r4nCiqxQWVU7/DPLWr4Nb7s1fAx+9SSHAAY4yFXUvPPpau9qSlEZSPToVDw+3oBHWUMjVfQTteyDKLWwJVR7AhucQAVq855CxvnsJqgC/CqN6i+u2vnUD0RAciSnZgv7tS8eLPziB6GTuM6vpC8QfVDDQdGBaFkXd5CZPcYtFkQfHgMGTz0MaqPipv7VqenKkN7H+RIymrmmIqU3h12uyX6is7QxZMKbbGE6i/0JSbLHMYOrsgbOlmedMAjnR15VoABAMEFSrhiDwwXW9dUPXVDyizOaT1+hOW34GsUymTTrGZDdTlpLqt6ekOpFSJyDpF/rymqhdMbT/Cw6G5EIJMwnn/rpohYjhwzuuboUQuW4NZY+xC1/gCj8dCdQUMCNld+OhLDXOB4Eimv5v4759/m+yra8Jak0H2qucn0dt83bd3T4X5VuP87d6XHP8DUEsDBBQAAgAIAPJbGlcAAAAAAgAAAAAAAAAuAAAAdW5pdmVyc2FsL3BsYXliYWNrX2FuZF9uYXZpZ2F0aW9uX3NldHRpbmdzLnhtbAMAUEsDBBQAAgAIAPJbGlfZCkXwUQUAABoeAAAnAAAAdW5pdmVyc2FsL2ZsYXNoX3B1Ymxpc2hpbmdfc2V0dGluZ3MueG1s5Vndcto4FL7PU2i808uG0CRtmgEyFMzEU/4WO20zOzsZYQusjSy5kkxKr/Zp9sH2SfbIDgZCfkRbOt32IkMsn+/TkY7On1w7+5QwNCNSUcHrTnX/wEGEhyKifFp3LoLO8xMHKY15hJngpO5w4aCzxl4tzcaMqtgnWoOoQkDD1Wmq606sdXpaqdzc3OxTlUrzVrBMA7/aD0VSSSVRhGsiKynDc/jR85Qo55bBggD+EsFvYY29PYRqBVNPRBkjiEagOadmUZh1GFaxUynExji8nkqR8aglmJBITsd157eW2662DxcyBVWbJoSbPVENGDTD+hRHETVaYObTzwTFhE5jULd6cOSgGxrpuO4cHrwwPCBf2eTJ2YvFY8PTErALXN9OkBCNI6xx8VjMKMmESDAHUQ0tMwKka2Mrkpp80uVAMRTNOU5oGMAbZPaq7rSDq5HbcUduv+VeXYy6harWiMALuq4Vxu96bfeqPwhc/+o86HW3BgXuh2AL0LaaWdMPR67v9gN3dPXGG2yJsFdqiXF7Ta+7Jea9+8b3gm1n6jd720KG54O+Heb8cuiOul7/7VUwGHQDb7hE5Wd45bTWKusHvwYOIjK5erx1nCVjjimDYHPnjCuiIVwxLKckEB0K3jjBTBEH/ZWS6e8ZZlTPjYdCVLsmJG2qlIR6ZLyv7hiPcpZ0BSEoBi5Z+vbx69K1X52sLb1SzL5c1r1a1spgN4yFFt9Z++rBcan+66PH1X9A0dqMRkT0sZR5yNpcwJMqvFhGx+rhy5ePa/HAbDWsNQ5jCKV6EQlXRxZS1OiPQ01nEKfJHV0nGWN+lqZC6mUwXR0slXiApjYRfO38mWc0Fiwq7UaSMYn6OCErCci/prwDklUHTcBTGFh0kBKOfMwh6VENVg5LApWNlaY6T3adW+mmpJgh4IOsTFDP37B6GGOp1lyjtI9JNGHjj77QRP1ZbHcx9KCoz8AEyDiolbzLI9SW+AaStI34kHAbsXM4PMwcICKtlJBYbSGJmoxZCSfgzTaC78lYUU2sREXGIjQXGWL0GvZZIPC7LIH/YoJWiwM0kSLJR6GA0UjlZplRckOiM5uJLmGKJAMkVEspI7qY4WNGP6MxmQgJvATPwGwwTlXBv78VcYqVWpLihY7PihTr9dvuh2dmgTiaYShXtiMH9yZJqnfCj+eIC73AwXaEOINTYYwS0Sh/Z7O2/S83QxlhwM7fyBpr/IomGcPfkr7ckBXqHZp8N7NsY/gnNbCeNsaz3NGN8+bU4OIUTFJwwosQsgPlGbElDDFHgrM5wiGUScqEjRkVmYKRIkAU1OrLNSzwcEzzpylkMphRRkRaUR5UXxweHb98dfL6dL/y79//PH8UdFtADhk20xUVZOvRtsMaeafFeQL3QCthh7rTUDwBerCtsMZtq+YjLYY18p5Gwxp7t92wBm40HU8gH2k9NrAdIRMTdaINe97fhVrAPaN0sxV477zg8h6C3BU2C7ZaxRST99eWeaX/o5aWvtsctc4RmOuiG/inNuGhLyAS6zCGADMxVzGWmLw1sJEdXARgf9eK1pjZqm4due+sCMHgVlHXbtr+wGrBb22kRkWdOVypMa1UgLphWuRBqBwYTaDQjb5bFviamGzlw984nO8szP0/QtVXt8FFrNtRqCJYhvHOju6vkUx2aaCfeNt/7Puhn/kSZ7S4TrYR7mF5TSQKhGBW8sPFpSny+MSqOPEJQQk05HYbGJHvGq7WD77v9rw3g277F0gNP+gOFk/lh5K1LyPljf36p0TzJqGcJrCtpokvvz82jo8OapX7X+3tAdv699zG3n9QSwMEFAACAAgA8lsaV8LXL+B0AwAA+AsAACEAAAB1bml2ZXJzYWwvZmxhc2hfc2tpbl9zZXR0aW5ncy54bWyNVlFv2jAQfi6/ArF3WCkbrZRGoi1I1VhbrYx3JznAwrEj26Hj3+/sxMGBAEmEFN99n32++3wmUFvKuzuQigr+2LvrhZ2bIM6lBK4XkGaMaOhGRMFr8tib/Z3PewOLEEzIT9Ca8rVCQ2npUkTFIs0I38/FWvQjEm/XUuQ86YXfZnfmDQYWekTa7DOQjPIt4n4M759eZs04RpV+1ZD2VySGvsDAkTC9nQ6nwzaETIJSYIJ5eJkMJz+vcBiJgLlVRuPR/WjSinFYZmafVqQdVVRb0ng4vhuPmkmYWsTW83phjUxkeda+DJkUaxP7EWNs3isMJkiCakD4y4N5r8BRWXuzyJV6a/inr+Q+yrUWvB8LrlG0fS5kShhyVvZpxSkr3IJhVVQtgZFHSQuCU1A0TuJziSFrqGc9huQ2OVcnzB7IOv5S9IVq/GSSZqBiNME4hExsxPDdvAdo+eWd/MDkUAr2YVaodQSj54hBqGUOwcCNjEdtxNd7rvG4Q7giTKHbNznIB27yg+TKTVG3OdQf+KI88SClwfmXguUpPBdRerC63aGfn59s3fy4KlsVmIRdafIiOxgd7g3zfYLzjA73aZL+ztn+BHzsMQx3hJ6ILd6FRN8EwAl+u+y4kXWZ6eem8ShvvdJgAalIILR6WNAUTGWCgbWZIAZHUQSc7OiaaLxFfhtMtLehq2Bw5Cg01CiZQFPN4FRIscilwiDQuSw3V1anwWMIxdFTEz2HlXbYutGl3txSfq3t+LJ6y4mKJBWDrsbr67GXErkFuRCCqV63pGALwxnsrXkMN7cEdh+Qr3wl2hC40ODPbONuRIriKLXCEq1JvEkxkuaoq9TZ2jXWKCjXO60dz9MI5BTrTcEJrW4zqA1dbxj+9JLCFyR1+Bmn4ekNTsUJrTTsGWyFgch44/RdDIw9zZmmDHbgGoJnMJs8s51AoaRP92h0U9eaZ7kqtLJ3HJTgo+qOE/gS4xH1HuQ7LutYk0jZzRz6gevAhxm9nlz2NKNBv53ZsZWJPyE6G3KFBfHyRnItPjWRupzuMLYbJTuYcJra1oFmb9kGj2EwIbIyA9blEnlid4uby6SaSDl4g6eZYNpiOGwiWE+9Ky7wrIUrCeB3RGvsVH36F+wjQWTyVgFqjbvBbbi4M7zIbHPFppxmOhh4JluKKuv4jf/3w07nP1BLAwQUAAIACADyWxpX0R5ofU4FAACkHQAAJgAAAHVuaXZlcnNhbC9odG1sX3B1Ymxpc2hpbmdfc2V0dGluZ3MueG1s3Vnbbts4EH3PVxBa9LFxLk3aBnYCx1YQob6tpbQNFouAlmiLG4pUScqp+7Rfsx+2X7JDKZbt2HHobpyifShS0XMOh5yZw6FUPfuaMDQmUlHBa87+7p6DCA9FRPmo5lwFF6/fOUhpzCPMBCc1hwsHnZ3uVNNswKiKfaI1mCoENFydpLrmxFqnJ5XK3d3dLlWpNL8KlmngV7uhSCqpJIpwTWQlZXgCf/QkJcq5Z7AggH+J4Pew050dhKoFU1tEGSOIRuA5p2ZRmF3qhDmVwmqAw9uRFBmPGoIJieRoUHN+a7jN/ebh1KZgatKEcLMl6hQGzbA+wVFEjROY+fQbQTGhoxi83d9746A7Gum45hzuHRgesK8s8+Tsxdqx4WkI2ASu7ydIiMYR1rh4LGaUZEgkRIOoUy0zAqQLY3OWmnzV5UAxFE04TmgYwC/IbFXNaQY3fffC7budhntz1W8VrlojAi9ouVYYv+U13ZtON3D9m8ug3doYFLifgw1Am3pmTd/ru77bCdz+zbnX3RBh79QM47brXmtDzCf33PeCTWfq1NubQnqX3Y4d5vK65/ZbXufDTdDttgKvN0PlOTyXrdXKYuJXoUBEJufTW8dZMuCYMtCaBzmuiAa1YliOSCAuKFTjEDNFHPRXSka/Z5hRPTEVCqJ2S0haVykJdd9UX80xFeXM6ApCcAxKsqzto/dlab99t7D0SjH7bFkrvayWWteLhRYv7P3+3lHp/vs3691/xNHqmEZEdLCUuWQtL+BJFw5m6rh/eHy83otHZqtirXEYg5TqqRLOj0ytqPEfh5qOQafJA1+HGWN+lqZC6pmYzg+WTjxCUx0KvpB/5hkNBIvKuJFkQKIOTqAKehfcQUMoDQYh7KaEIx9zOOSohrCGJUJlA6Wpzg+3i3vruqSYITjA4BQmqO0vhTmMsVQLtVAGxJws4ekfHaGJ+rPY32LoUVOfwZ4jU5FW9i6PUFPiOziUbcx7hNuYXUK2MJMxRFo5IbHawBLVGbMyTqB8bQw/kYGimliZioxFaCIyxOgt7LNAUGhZAv+LCZrvBtBQiiQfZVhppPKwjCm5I9GZzUTXMEWSARK6o5QRXczwJaPf0IAMhQRegscQNhinquDf3Yg4xUrNSPHUx1fFmep1mu7nV2aBOBpj6E82I4d6Jkmqt8KPJ4gLPcXBdoQ4g6wwQYlolP9ms7bd7w9DKSkQ52eKxgK/oknG8HPSlxsyR73FkG9nlk0C/6QH1tPGeJwXuinenBpKnEJICk74IYSDg/KM2BKGmCPB2QThEPoiZWRjTEWmYKQQiIJafb+HBR7SNH8awdUJZpQRkVaUe/sHh2+Ojt++e3+yW/n3739erwXdd4w9hs10RcvYWHvPsEY+uNM8gXvk7mCHenCDeAL06D3CGrepm2vuFNbIFTcLa+zD+4U1cOmW8QRyzV1jCXshZGJUJ1qK5+prpwXcM07XG4H30QuuVxDkpbDcsFUrpntc3Uzmrf2DXnLw45pJ3633G5cIAnTVCvwTG0HoCNBeHcYgKUPztsUSk3f/NrbdqwAi7lrRmsBadap996MVIYTYSmftpu10rRb8wcaqX3SWvbmu0soF6BRGxckHvQKjCbS20Yvp/v9RYauqfWYB35qw/RzitPKmS9eqU6FnWxIngmUYby1Zf+ID48fF5Bfe6ZXZr1YdzsgnCTWgFzqlf+X3Mv3pK2Eb4zaWt0SiQAhmZd+bvvhEHh9adR8+ISiBO7bdBkbkRdVpMel9t+2dd1vNrWY/tUv/n0Jynnf7iqfyS8fCp43ylfvit8AdGF/8snq68x9QSwMEFAACAAgA8lsaV4NhJuy/AQAAegYAAB8AAAB1bml2ZXJzYWwvaHRtbF9za2luX3NldHRpbmdzLmpzjZRRT8IwEMff+RRkvhqiA534hgESEx5M5M340HXHWOh6TVsmaPzurkOk225I+7L+99v/etf1vnr9cgQ86D/2v6rnav1SX1caOM3qLVzXddGh504PjMgSWGY5iExC0ECK46d/8veJoIwDWZnG+1dnazy/AN2bFRPGxxVhoQnNEFpBaB+EtqMCf9Yy+83qkJFX5nhrLcoBR2lB2oFEnbOKCa5W1fATbMBYgP4HXTEONdO78CFOOsmT4yiOEj72OY65YnK/wBQHMeObVONWJgd6PnTTp9d7Bbo88M1f2Kfp3AdEZuyzhbwZeHY7C2dhN6k0GAO/ccfTSTi5J2HBYhB+QtHoYTQ5g9aM59U4QxeZyeyRjsJoGI18WrEUWlXikNwmwzomS69WNVvBD5yFnfWSYTVCsD3ollX7x1CotuqCA1QaU1eRNhq5SaICWZLJ9MBNx26SnNuss+36N6qOMYhRJ8fTgxs3faZRjElQu2bYuGZr4tbmXc3lgs5gycttGlEXVF8QlEjFRUJT1McFuRnb7DRu/VamzfQG9BJRlM3THQqYspmAfpYrdAKzlvF1XmplOu9+oyB3zi/OsbHN3vcPUEsDBBQAAgAIAPJbGle45zzyXgAAAGMAAAAcAAAAdW5pdmVyc2FsL2xvY2FsX3NldHRpbmdzLnhtbA3KvQ5AQAwA4N1TNN39bQbHZrTgARoakfRacUd4e7d9w9f2rxd4+AqHqcO6qBBYV9sO3R0u85A3CCGSbiSm7FANoe+yVmwlmTjGFAOcQh9fM/uEyCP5NIdbBMsu+wFQSwECAAAUAAIACAB5Xc9SNmFYAkcDAADhCQAAFAAAAAAAAAABAAAAAAAAAAAAdW5pdmVyc2FsL3BsYXllci54bWxQSwECAAAUAAIACADyWxpXzLdR1m8GAAAqGQAAHQAAAAAAAAABAAAAAAB5AwAAdW5pdmVyc2FsL2NvbW1vbl9tZXNzYWdlcy5sbmdQSwECAAAUAAIACADyWxpXAAAAAAIAAAAAAAAALgAAAAAAAAAAAAAAAAAjCgAAdW5pdmVyc2FsL3BsYXliYWNrX2FuZF9uYXZpZ2F0aW9uX3NldHRpbmdzLnhtbFBLAQIAABQAAgAIAPJbGlfZCkXwUQUAABoeAAAnAAAAAAAAAAEAAAAAAHEKAAB1bml2ZXJzYWwvZmxhc2hfcHVibGlzaGluZ19zZXR0aW5ncy54bWxQSwECAAAUAAIACADyWxpXwtcv4HQDAAD4CwAAIQAAAAAAAAABAAAAAAAHEAAAdW5pdmVyc2FsL2ZsYXNoX3NraW5fc2V0dGluZ3MueG1sUEsBAgAAFAACAAgA8lsaV9EeaH1OBQAApB0AACYAAAAAAAAAAQAAAAAAuhMAAHVuaXZlcnNhbC9odG1sX3B1Ymxpc2hpbmdfc2V0dGluZ3MueG1sUEsBAgAAFAACAAgA8lsaV4NhJuy/AQAAegYAAB8AAAAAAAAAAQAAAAAATBkAAHVuaXZlcnNhbC9odG1sX3NraW5fc2V0dGluZ3MuanNQSwECAAAUAAIACADyWxpXuOc88l4AAABjAAAAHAAAAAAAAAABAAAAAABIGwAAdW5pdmVyc2FsL2xvY2FsX3NldHRpbmdzLnhtbFBLBQYAAAAACAAIAHgCAADgGwAAAAA="/>
  <p:tag name="ISPRING_LMS_API_VERSION" val="SCORM 2004 (2nd edition)"/>
  <p:tag name="ISPRING_ULTRA_SCORM_COURSE_ID" val="DCF9315A-461B-4195-844F-D2867AFB987D"/>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CURRENT_PLAYER_ID" val="universal"/>
  <p:tag name="ISPRING_SCORM_RATE_QUIZZES" val="1"/>
  <p:tag name="ISPRING_SCORM_PASSING_SCORE" val="80.000000"/>
  <p:tag name="ISPRING_RESOURCE_FOLDER" val="D:\OneDrive\OneDrive - Department of Education and Training Ho Chi Minh City\Tin8_2023\PPT\ChuDeA_Bai1\ChuDeA_Bai1"/>
  <p:tag name="ISPRING_PRESENTATION_PATH" val="D:\OneDrive\OneDrive - Department of Education and Training Ho Chi Minh City\Tin8_2023\PPT\ChuDeA_Bai1\ChuDeA_Bai1.pptx"/>
  <p:tag name="ISPRING_SCREEN_RECS_UPDATED" val="D:\OneDrive\OneDrive - Department of Education and Training Ho Chi Minh City\Tin8_2023\PPT\ChuDeA_Bai1\ChuDeA_Bai1"/>
  <p:tag name="ISPRING_SCORM_ENDPOINT" val="&lt;endpoint&gt;&lt;enable&gt;0&lt;/enable&gt;&lt;lrs&gt;http://&lt;/lrs&gt;&lt;auth&gt;0&lt;/auth&gt;&lt;login&gt;&lt;/login&gt;&lt;password&gt;&lt;/password&gt;&lt;key&gt;&lt;/key&gt;&lt;name&gt;&lt;/name&gt;&lt;email&gt;&lt;/email&gt;&lt;/endpoint&gt;&#10;"/>
  <p:tag name="ISPRING_OUTPUT_FOLDER" val="[[&quot;:\uFFFDB\uFFFD{66637917-BFAE-427B-9F17-D94A5BBE2EC7}&quot;,&quot;D:\\OneDrive\\OneDrive - Department of Education and Training Ho Chi Minh City\\Tin8_2023\\PPT\\ChuDeA_Bai1&quot;],[&quot;\uFFFD9\uFFFD{B659B00D-0151-4C32-B528-8B81DC65FE61}&quot;,&quot;D:\\HITACHI 500GB\\Tin THCS\\Lop 8\\Tin8_2023\\PPT\\ChuDeA_Bai1&quot;]]"/>
</p:tagLst>
</file>

<file path=ppt/tags/tag10.xml><?xml version="1.0" encoding="utf-8"?>
<p:tagLst xmlns:a="http://schemas.openxmlformats.org/drawingml/2006/main" xmlns:r="http://schemas.openxmlformats.org/officeDocument/2006/relationships" xmlns:p="http://schemas.openxmlformats.org/presentationml/2006/main">
  <p:tag name="GENSWF_SLIDE_UID" val="{97FE905B-A2F4-4AED-8257-5BEA699BEB4B}:293"/>
</p:tagLst>
</file>

<file path=ppt/tags/tag11.xml><?xml version="1.0" encoding="utf-8"?>
<p:tagLst xmlns:a="http://schemas.openxmlformats.org/drawingml/2006/main" xmlns:r="http://schemas.openxmlformats.org/officeDocument/2006/relationships" xmlns:p="http://schemas.openxmlformats.org/presentationml/2006/main">
  <p:tag name="GENSWF_SLIDE_UID" val="{BD4164C9-3941-4B62-9E80-36A4DED37285}:294"/>
</p:tagLst>
</file>

<file path=ppt/tags/tag12.xml><?xml version="1.0" encoding="utf-8"?>
<p:tagLst xmlns:a="http://schemas.openxmlformats.org/drawingml/2006/main" xmlns:r="http://schemas.openxmlformats.org/officeDocument/2006/relationships" xmlns:p="http://schemas.openxmlformats.org/presentationml/2006/main">
  <p:tag name="GENSWF_SLIDE_UID" val="{02C37820-0167-4B56-BD8C-6302526C1473}:295"/>
</p:tagLst>
</file>

<file path=ppt/tags/tag13.xml><?xml version="1.0" encoding="utf-8"?>
<p:tagLst xmlns:a="http://schemas.openxmlformats.org/drawingml/2006/main" xmlns:r="http://schemas.openxmlformats.org/officeDocument/2006/relationships" xmlns:p="http://schemas.openxmlformats.org/presentationml/2006/main">
  <p:tag name="GENSWF_SLIDE_UID" val="{6DE4BEC7-AE89-4BE2-B9B5-5E5C73A98E52}:296"/>
</p:tagLst>
</file>

<file path=ppt/tags/tag14.xml><?xml version="1.0" encoding="utf-8"?>
<p:tagLst xmlns:a="http://schemas.openxmlformats.org/drawingml/2006/main" xmlns:r="http://schemas.openxmlformats.org/officeDocument/2006/relationships" xmlns:p="http://schemas.openxmlformats.org/presentationml/2006/main">
  <p:tag name="GENSWF_SLIDE_UID" val="{AC6486D6-8FD6-42BB-AD0C-F9F9E4CF1E06}:297"/>
</p:tagLst>
</file>

<file path=ppt/tags/tag15.xml><?xml version="1.0" encoding="utf-8"?>
<p:tagLst xmlns:a="http://schemas.openxmlformats.org/drawingml/2006/main" xmlns:r="http://schemas.openxmlformats.org/officeDocument/2006/relationships" xmlns:p="http://schemas.openxmlformats.org/presentationml/2006/main">
  <p:tag name="GENSWF_SLIDE_UID" val="{17BE80B1-680B-44D0-BD1F-BEC0BDC97DD0}:298"/>
</p:tagLst>
</file>

<file path=ppt/tags/tag16.xml><?xml version="1.0" encoding="utf-8"?>
<p:tagLst xmlns:a="http://schemas.openxmlformats.org/drawingml/2006/main" xmlns:r="http://schemas.openxmlformats.org/officeDocument/2006/relationships" xmlns:p="http://schemas.openxmlformats.org/presentationml/2006/main">
  <p:tag name="GENSWF_SLIDE_UID" val="{36E1BA96-C03C-4B3F-97CE-29A5126C3275}:299"/>
</p:tagLst>
</file>

<file path=ppt/tags/tag17.xml><?xml version="1.0" encoding="utf-8"?>
<p:tagLst xmlns:a="http://schemas.openxmlformats.org/drawingml/2006/main" xmlns:r="http://schemas.openxmlformats.org/officeDocument/2006/relationships" xmlns:p="http://schemas.openxmlformats.org/presentationml/2006/main">
  <p:tag name="GENSWF_SLIDE_UID" val="{C1AF8652-A2A2-41A5-9114-491D420D88C3}:300"/>
</p:tagLst>
</file>

<file path=ppt/tags/tag18.xml><?xml version="1.0" encoding="utf-8"?>
<p:tagLst xmlns:a="http://schemas.openxmlformats.org/drawingml/2006/main" xmlns:r="http://schemas.openxmlformats.org/officeDocument/2006/relationships" xmlns:p="http://schemas.openxmlformats.org/presentationml/2006/main">
  <p:tag name="GENSWF_SLIDE_UID" val="{768BAA46-A30E-4A54-BA45-4819AE4FD6FC}:301"/>
</p:tagLst>
</file>

<file path=ppt/tags/tag19.xml><?xml version="1.0" encoding="utf-8"?>
<p:tagLst xmlns:a="http://schemas.openxmlformats.org/drawingml/2006/main" xmlns:r="http://schemas.openxmlformats.org/officeDocument/2006/relationships" xmlns:p="http://schemas.openxmlformats.org/presentationml/2006/main">
  <p:tag name="GENSWF_SLIDE_UID" val="{1955EAB6-7879-4051-9D0F-AF93523E19CC}:302"/>
</p:tagLst>
</file>

<file path=ppt/tags/tag2.xml><?xml version="1.0" encoding="utf-8"?>
<p:tagLst xmlns:a="http://schemas.openxmlformats.org/drawingml/2006/main" xmlns:r="http://schemas.openxmlformats.org/officeDocument/2006/relationships" xmlns:p="http://schemas.openxmlformats.org/presentationml/2006/main">
  <p:tag name="GENSWF_SLIDE_UID" val="{11F17407-2687-44C8-A2B4-BFD6C8CC2037}:269"/>
</p:tagLst>
</file>

<file path=ppt/tags/tag20.xml><?xml version="1.0" encoding="utf-8"?>
<p:tagLst xmlns:a="http://schemas.openxmlformats.org/drawingml/2006/main" xmlns:r="http://schemas.openxmlformats.org/officeDocument/2006/relationships" xmlns:p="http://schemas.openxmlformats.org/presentationml/2006/main">
  <p:tag name="GENSWF_SLIDE_UID" val="{ED4B5E7C-E907-4D27-BA41-8E66E40A1704}:303"/>
</p:tagLst>
</file>

<file path=ppt/tags/tag21.xml><?xml version="1.0" encoding="utf-8"?>
<p:tagLst xmlns:a="http://schemas.openxmlformats.org/drawingml/2006/main" xmlns:r="http://schemas.openxmlformats.org/officeDocument/2006/relationships" xmlns:p="http://schemas.openxmlformats.org/presentationml/2006/main">
  <p:tag name="GENSWF_SLIDE_UID" val="{F68F7989-9897-47EA-9649-D613B5B0879F}:304"/>
</p:tagLst>
</file>

<file path=ppt/tags/tag22.xml><?xml version="1.0" encoding="utf-8"?>
<p:tagLst xmlns:a="http://schemas.openxmlformats.org/drawingml/2006/main" xmlns:r="http://schemas.openxmlformats.org/officeDocument/2006/relationships" xmlns:p="http://schemas.openxmlformats.org/presentationml/2006/main">
  <p:tag name="GENSWF_SLIDE_UID" val="{70089DAC-6186-48E9-BE31-66B2AE5A5BC1}:307"/>
</p:tagLst>
</file>

<file path=ppt/tags/tag23.xml><?xml version="1.0" encoding="utf-8"?>
<p:tagLst xmlns:a="http://schemas.openxmlformats.org/drawingml/2006/main" xmlns:r="http://schemas.openxmlformats.org/officeDocument/2006/relationships" xmlns:p="http://schemas.openxmlformats.org/presentationml/2006/main">
  <p:tag name="GENSWF_SLIDE_UID" val="{85F8E7AC-82C0-4874-98B8-CE6F62DC295D}:309"/>
</p:tagLst>
</file>

<file path=ppt/tags/tag24.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watch?v=KYW1HvgEpLk"/>
</p:tagLst>
</file>

<file path=ppt/tags/tag25.xml><?xml version="1.0" encoding="utf-8"?>
<p:tagLst xmlns:a="http://schemas.openxmlformats.org/drawingml/2006/main" xmlns:r="http://schemas.openxmlformats.org/officeDocument/2006/relationships" xmlns:p="http://schemas.openxmlformats.org/presentationml/2006/main">
  <p:tag name="GENSWF_SLIDE_UID" val="{C1DF63E5-09CB-421A-B3F1-77B12F33705E}:308"/>
</p:tagLst>
</file>

<file path=ppt/tags/tag26.xml><?xml version="1.0" encoding="utf-8"?>
<p:tagLst xmlns:a="http://schemas.openxmlformats.org/drawingml/2006/main" xmlns:r="http://schemas.openxmlformats.org/officeDocument/2006/relationships" xmlns:p="http://schemas.openxmlformats.org/presentationml/2006/main">
  <p:tag name="GENSWF_SLIDE_UID" val="{0D7B0D6D-65FA-4781-9066-D88AC67AA348}:312"/>
</p:tagLst>
</file>

<file path=ppt/tags/tag27.xml><?xml version="1.0" encoding="utf-8"?>
<p:tagLst xmlns:a="http://schemas.openxmlformats.org/drawingml/2006/main" xmlns:r="http://schemas.openxmlformats.org/officeDocument/2006/relationships" xmlns:p="http://schemas.openxmlformats.org/presentationml/2006/main">
  <p:tag name="GENSWF_SLIDE_UID" val="{B5073544-99C0-4FC0-947A-6738452E0799}:313"/>
</p:tagLst>
</file>

<file path=ppt/tags/tag28.xml><?xml version="1.0" encoding="utf-8"?>
<p:tagLst xmlns:a="http://schemas.openxmlformats.org/drawingml/2006/main" xmlns:r="http://schemas.openxmlformats.org/officeDocument/2006/relationships" xmlns:p="http://schemas.openxmlformats.org/presentationml/2006/main">
  <p:tag name="GENSWF_SLIDE_UID" val="{9957EFE7-36D3-43B8-9B27-50832E0FAB10}:314"/>
</p:tagLst>
</file>

<file path=ppt/tags/tag3.xml><?xml version="1.0" encoding="utf-8"?>
<p:tagLst xmlns:a="http://schemas.openxmlformats.org/drawingml/2006/main" xmlns:r="http://schemas.openxmlformats.org/officeDocument/2006/relationships" xmlns:p="http://schemas.openxmlformats.org/presentationml/2006/main">
  <p:tag name="GENSWF_SLIDE_UID" val="{20774D42-0D7A-45C7-AB37-EDF044E9AC71}:259"/>
</p:tagLst>
</file>

<file path=ppt/tags/tag4.xml><?xml version="1.0" encoding="utf-8"?>
<p:tagLst xmlns:a="http://schemas.openxmlformats.org/drawingml/2006/main" xmlns:r="http://schemas.openxmlformats.org/officeDocument/2006/relationships" xmlns:p="http://schemas.openxmlformats.org/presentationml/2006/main">
  <p:tag name="GENSWF_SLIDE_UID" val="{6096148D-0298-498D-866B-71A88136A1A0}:286"/>
</p:tagLst>
</file>

<file path=ppt/tags/tag5.xml><?xml version="1.0" encoding="utf-8"?>
<p:tagLst xmlns:a="http://schemas.openxmlformats.org/drawingml/2006/main" xmlns:r="http://schemas.openxmlformats.org/officeDocument/2006/relationships" xmlns:p="http://schemas.openxmlformats.org/presentationml/2006/main">
  <p:tag name="GENSWF_SLIDE_UID" val="{6BD093CA-3109-456E-9EB3-2CE409F35B83}:288"/>
</p:tagLst>
</file>

<file path=ppt/tags/tag6.xml><?xml version="1.0" encoding="utf-8"?>
<p:tagLst xmlns:a="http://schemas.openxmlformats.org/drawingml/2006/main" xmlns:r="http://schemas.openxmlformats.org/officeDocument/2006/relationships" xmlns:p="http://schemas.openxmlformats.org/presentationml/2006/main">
  <p:tag name="GENSWF_SLIDE_UID" val="{F95AF16A-3C12-42FD-888B-F48041E4DB7E}:290"/>
</p:tagLst>
</file>

<file path=ppt/tags/tag7.xml><?xml version="1.0" encoding="utf-8"?>
<p:tagLst xmlns:a="http://schemas.openxmlformats.org/drawingml/2006/main" xmlns:r="http://schemas.openxmlformats.org/officeDocument/2006/relationships" xmlns:p="http://schemas.openxmlformats.org/presentationml/2006/main">
  <p:tag name="GENSWF_SLIDE_UID" val="{37C647D0-C602-4CCB-8455-3B55E7278A45}:291"/>
</p:tagLst>
</file>

<file path=ppt/tags/tag8.xml><?xml version="1.0" encoding="utf-8"?>
<p:tagLst xmlns:a="http://schemas.openxmlformats.org/drawingml/2006/main" xmlns:r="http://schemas.openxmlformats.org/officeDocument/2006/relationships" xmlns:p="http://schemas.openxmlformats.org/presentationml/2006/main">
  <p:tag name="GENSWF_SLIDE_UID" val="{3B7D91F6-BC39-401D-ABD2-A04606D71045}:270"/>
</p:tagLst>
</file>

<file path=ppt/tags/tag9.xml><?xml version="1.0" encoding="utf-8"?>
<p:tagLst xmlns:a="http://schemas.openxmlformats.org/drawingml/2006/main" xmlns:r="http://schemas.openxmlformats.org/officeDocument/2006/relationships" xmlns:p="http://schemas.openxmlformats.org/presentationml/2006/main">
  <p:tag name="GENSWF_SLIDE_UID" val="{0E65E88E-EBF4-47F9-9FBA-98A9119228C5}:2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TotalTime>
  <Words>1399</Words>
  <Application>Microsoft Office PowerPoint</Application>
  <PresentationFormat>A4 Paper (210x297 mm)</PresentationFormat>
  <Paragraphs>200</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ChuDeA_Bai1</dc:title>
  <dc:creator>Admin</dc:creator>
  <cp:lastModifiedBy>Administrator</cp:lastModifiedBy>
  <cp:revision>172</cp:revision>
  <dcterms:created xsi:type="dcterms:W3CDTF">2022-01-16T07:26:14Z</dcterms:created>
  <dcterms:modified xsi:type="dcterms:W3CDTF">2024-09-26T08:21:28Z</dcterms:modified>
</cp:coreProperties>
</file>