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3"/>
  </p:notesMasterIdLst>
  <p:sldIdLst>
    <p:sldId id="258" r:id="rId5"/>
    <p:sldId id="292" r:id="rId6"/>
    <p:sldId id="261" r:id="rId7"/>
    <p:sldId id="297" r:id="rId8"/>
    <p:sldId id="294" r:id="rId9"/>
    <p:sldId id="301" r:id="rId10"/>
    <p:sldId id="303" r:id="rId11"/>
    <p:sldId id="302" r:id="rId12"/>
    <p:sldId id="296" r:id="rId13"/>
    <p:sldId id="304" r:id="rId14"/>
    <p:sldId id="256" r:id="rId15"/>
    <p:sldId id="309" r:id="rId16"/>
    <p:sldId id="311" r:id="rId17"/>
    <p:sldId id="310" r:id="rId18"/>
    <p:sldId id="308" r:id="rId19"/>
    <p:sldId id="306" r:id="rId20"/>
    <p:sldId id="312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CCFF66"/>
    <a:srgbClr val="33CCCC"/>
    <a:srgbClr val="009999"/>
    <a:srgbClr val="9933FF"/>
    <a:srgbClr val="9900CC"/>
    <a:srgbClr val="00CC99"/>
    <a:srgbClr val="339933"/>
    <a:srgbClr val="33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794D-59CC-438B-AF2A-934080E2B3D8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20C9-06A3-4337-8160-87D76CD9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0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35E0D-6260-47FE-BB6C-4BA16C6B4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6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14076-E5E6-4619-B872-6CFC22A6F3A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5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8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9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28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73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5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91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54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0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2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70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97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1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3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0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02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79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2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37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14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119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13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1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0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31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63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7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57D-1557-4C29-90B3-3356BE30F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741859"/>
      </p:ext>
    </p:extLst>
  </p:cSld>
  <p:clrMapOvr>
    <a:masterClrMapping/>
  </p:clrMapOvr>
  <p:transition spd="med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32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5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5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4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0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79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13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489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81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32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59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04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6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6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0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3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37BE-FED8-4B4D-9127-DE2B3ED35EA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7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093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134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bo-60-tro-choi-power-poin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hyperlink" Target="https://blogtailieu.com/download-anhdv-boot-2021-premium-moi-nha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8491" y="107751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38 - </a:t>
            </a: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21: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62200" y="60960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794212" y="13719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1: CHÂU 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1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964447"/>
            <a:ext cx="11804071" cy="58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27198" y="1560329"/>
            <a:ext cx="122986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 smtClean="0">
                <a:solidFill>
                  <a:srgbClr val="FF0000"/>
                </a:solidFill>
                <a:latin typeface="Tahoma" pitchFamily="34" charset="0"/>
              </a:rPr>
              <a:t>VỊ TRÍ ĐỊA LÍ, ĐẶC ĐIỂM, TỰ NHIÊN CỦA CHÂU ÂU</a:t>
            </a:r>
            <a:endParaRPr lang="en-US" sz="4800" i="0" u="non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9525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0732" y="675624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462" y="1466077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82" y="71638"/>
            <a:ext cx="6400418" cy="67863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718198" y="4826246"/>
            <a:ext cx="2473802" cy="1231106"/>
            <a:chOff x="6978314" y="4777831"/>
            <a:chExt cx="3272165" cy="1231106"/>
          </a:xfrm>
        </p:grpSpPr>
        <p:sp>
          <p:nvSpPr>
            <p:cNvPr id="2" name="TextBox 1"/>
            <p:cNvSpPr txBox="1"/>
            <p:nvPr/>
          </p:nvSpPr>
          <p:spPr>
            <a:xfrm>
              <a:off x="6978315" y="4777831"/>
              <a:ext cx="3272164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/>
                <a:t>       </a:t>
              </a:r>
              <a:r>
                <a:rPr lang="en-US" sz="1200" b="1" dirty="0" smtClean="0"/>
                <a:t>ĐỚI KHÍ HẬU CỰC VÀ CẬN CỰC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b="1" dirty="0" smtClean="0"/>
                <a:t>ĐỚI KHÍ HẬU ÔN ĐỚI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/>
                <a:t>K</a:t>
              </a:r>
              <a:r>
                <a:rPr lang="en-US" sz="1200" dirty="0" err="1" smtClean="0"/>
                <a:t>hí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ôn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dương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dirty="0" err="1" smtClean="0"/>
                <a:t>Khí</a:t>
              </a:r>
              <a:r>
                <a:rPr lang="en-US" sz="1200" dirty="0" smtClean="0"/>
                <a:t> </a:t>
              </a:r>
              <a:r>
                <a:rPr lang="en-US" sz="1200" dirty="0" err="1"/>
                <a:t>hậu</a:t>
              </a:r>
              <a:r>
                <a:rPr lang="en-US" sz="1200" dirty="0"/>
                <a:t> </a:t>
              </a:r>
              <a:r>
                <a:rPr lang="en-US" sz="1200" dirty="0" err="1"/>
                <a:t>ôn</a:t>
              </a:r>
              <a:r>
                <a:rPr lang="en-US" sz="1200" dirty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lục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</a:t>
              </a:r>
              <a:r>
                <a:rPr lang="en-US" sz="1200" b="1" dirty="0" smtClean="0"/>
                <a:t>  ĐỚI KHÍ HẬU CẬN NHIỆT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 smtClean="0"/>
                <a:t>Khí</a:t>
              </a:r>
              <a:r>
                <a:rPr lang="en-US" sz="1200" dirty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cận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nhiệt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trung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endParaRPr lang="en-US" sz="1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978315" y="4809193"/>
              <a:ext cx="394633" cy="192505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78315" y="5228753"/>
              <a:ext cx="385010" cy="178321"/>
            </a:xfrm>
            <a:prstGeom prst="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78315" y="5440188"/>
              <a:ext cx="385010" cy="167203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78314" y="5803095"/>
              <a:ext cx="385010" cy="167675"/>
            </a:xfrm>
            <a:prstGeom prst="rect">
              <a:avLst/>
            </a:prstGeom>
            <a:solidFill>
              <a:srgbClr val="CC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5390" y="1768655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98-99: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9462" y="2686157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</a:rPr>
              <a:t>4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1" y="4381500"/>
            <a:ext cx="5534025" cy="247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97" y="3237721"/>
            <a:ext cx="56393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098" y="3092204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8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8016" y="41946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ĐIỂM, 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Sông ngòi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1. </a:t>
              </a:r>
              <a:r>
                <a:rPr lang="en-US" dirty="0" err="1" smtClean="0"/>
                <a:t>Bản</a:t>
              </a:r>
              <a:r>
                <a:rPr lang="en-US" dirty="0" smtClean="0"/>
                <a:t> </a:t>
              </a:r>
              <a:r>
                <a:rPr lang="en-US" dirty="0" err="1" smtClean="0"/>
                <a:t>đồ</a:t>
              </a:r>
              <a:r>
                <a:rPr lang="en-US" dirty="0" smtClean="0"/>
                <a:t> </a:t>
              </a:r>
              <a:r>
                <a:rPr lang="en-US" dirty="0" err="1" smtClean="0"/>
                <a:t>tự</a:t>
              </a:r>
              <a:r>
                <a:rPr lang="en-US" dirty="0" smtClean="0"/>
                <a:t> </a:t>
              </a:r>
              <a:r>
                <a:rPr lang="en-US" dirty="0" err="1" smtClean="0"/>
                <a:t>nhiên</a:t>
              </a:r>
              <a:r>
                <a:rPr lang="en-US" dirty="0" smtClean="0"/>
                <a:t> </a:t>
              </a:r>
              <a:r>
                <a:rPr lang="en-US" dirty="0" err="1" smtClean="0"/>
                <a:t>châu</a:t>
              </a:r>
              <a:r>
                <a:rPr lang="en-US" dirty="0" smtClean="0"/>
                <a:t> </a:t>
              </a:r>
              <a:r>
                <a:rPr lang="en-US" dirty="0" err="1" smtClean="0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507" y="3916218"/>
            <a:ext cx="5167442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Rai-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192" y="569516"/>
            <a:ext cx="7542509" cy="58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8016" y="41946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VỊ TRÍ ĐỊA LÍ, ĐẶC ĐIỂM, TỰ NHIÊN CHÂU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ÂU.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1067" y="849953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d,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0697" y="2342736"/>
            <a:ext cx="3373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Đới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8" y="3010544"/>
            <a:ext cx="11451919" cy="37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3886" y="37437"/>
            <a:ext cx="11444437" cy="3242269"/>
            <a:chOff x="451327" y="134754"/>
            <a:chExt cx="10829627" cy="32422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34754"/>
              <a:ext cx="5130473" cy="32422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1327" y="2871332"/>
              <a:ext cx="1311075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Đài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nguyên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69324" y="134754"/>
              <a:ext cx="5411630" cy="3242269"/>
              <a:chOff x="5869324" y="134754"/>
              <a:chExt cx="5411630" cy="324226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9324" y="134754"/>
                <a:ext cx="5411630" cy="3242269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869324" y="3007691"/>
                <a:ext cx="2301012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Thảo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nguyên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ôn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đới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13886" y="3377023"/>
            <a:ext cx="5663973" cy="3416968"/>
            <a:chOff x="451328" y="3301465"/>
            <a:chExt cx="5130472" cy="34169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8" y="3301465"/>
              <a:ext cx="5130472" cy="34169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1328" y="6349100"/>
              <a:ext cx="1396724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kim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83210" y="3377023"/>
            <a:ext cx="5738744" cy="3341409"/>
            <a:chOff x="5869324" y="3377023"/>
            <a:chExt cx="5411630" cy="33414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324" y="3377023"/>
              <a:ext cx="5411630" cy="33414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9324" y="6349100"/>
              <a:ext cx="3958070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bụi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gai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cứng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địa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trung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hải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4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TẬP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590" y="1494939"/>
            <a:ext cx="8429210" cy="4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48000" y="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561289" y="533401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57400" y="6396335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4164" y="1174751"/>
            <a:ext cx="8686800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850205"/>
            <a:ext cx="12023043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95910" algn="l"/>
              </a:tabLs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An-pơ là một trong những dãy núi lớn nhất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dài nhất châu Âu, trải dài qua 8 quốc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gia (từ tây sang đông), lấn lượt là: Pháp, Ihuỵ Sỹ, I-ta-li-a, Mô-na-cô, Lích-ten-ten, Áo,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Đức và Xlô-vê-ni-a. Dây An-pơ được hình thành từ hơn 10 triệu năm trước, khi các 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Phi và Âu - Á xô vào nhau. Sự va chạm khiến các lớp đá 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tr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ầ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tích biển nâng lên bởi các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hoạt động đứt gãy và uổn nếp hình thành nên những ngọn núi cao như Mỏng Blãng và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Mát-tơ-ho. Núi Mỏng Blăng kéo dài theo ranh giới của Pháp - I-ta-li-a, với độ cao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4 810 m,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 là ngọn núi cao nhất dãy An-pơ.</a:t>
            </a:r>
            <a:endParaRPr lang="en-US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2.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nguốn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sườn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Bra-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xla-va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Xlô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-a), Bu-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(Hung-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-ô-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grát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-bi)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10300" y="2850205"/>
            <a:ext cx="5196378" cy="3901386"/>
            <a:chOff x="2303647" y="283086"/>
            <a:chExt cx="7831756" cy="639221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27" y="283086"/>
              <a:ext cx="7648876" cy="573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03647" y="6019743"/>
              <a:ext cx="7632834" cy="65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FF00"/>
                  </a:solidFill>
                </a:rPr>
                <a:t>Hình</a:t>
              </a:r>
              <a:r>
                <a:rPr lang="en-US" sz="2000" dirty="0" smtClean="0">
                  <a:solidFill>
                    <a:srgbClr val="FFFF00"/>
                  </a:solidFill>
                </a:rPr>
                <a:t> 2.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Một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phần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dãy</a:t>
              </a:r>
              <a:r>
                <a:rPr lang="en-US" sz="2000" dirty="0" smtClean="0">
                  <a:solidFill>
                    <a:srgbClr val="FFFF00"/>
                  </a:solidFill>
                </a:rPr>
                <a:t> An-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pơ</a:t>
              </a:r>
              <a:r>
                <a:rPr lang="en-US" sz="2000" dirty="0" smtClean="0">
                  <a:solidFill>
                    <a:srgbClr val="FFFF00"/>
                  </a:solidFill>
                </a:rPr>
                <a:t> ở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Thụy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Sỹ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78" y="2850205"/>
            <a:ext cx="4770198" cy="37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0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8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ịch Châu Âu - Vẻ đẹp mùa thu Châu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024" y="70715"/>
            <a:ext cx="10782011" cy="606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535" y="6338515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http://youtube.com/watch?v=r82-MKFNDrQ</a:t>
            </a:r>
          </a:p>
        </p:txBody>
      </p:sp>
    </p:spTree>
    <p:extLst>
      <p:ext uri="{BB962C8B-B14F-4D97-AF65-F5344CB8AC3E}">
        <p14:creationId xmlns:p14="http://schemas.microsoft.com/office/powerpoint/2010/main" val="7699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30" y="228293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8" y="1516598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413387" y="1143271"/>
            <a:ext cx="3733800" cy="39482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1560271"/>
            <a:ext cx="4572000" cy="32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1/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Âu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98" y="1"/>
            <a:ext cx="1425102" cy="122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055"/>
          <p:cNvSpPr txBox="1">
            <a:spLocks noChangeArrowheads="1"/>
          </p:cNvSpPr>
          <p:nvPr/>
        </p:nvSpPr>
        <p:spPr bwMode="auto">
          <a:xfrm>
            <a:off x="0" y="-181733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698912"/>
            <a:ext cx="3892525" cy="2522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68" y="705097"/>
            <a:ext cx="4161534" cy="252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978" y="3123083"/>
            <a:ext cx="22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ROMA (Ý)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97206" y="3154816"/>
            <a:ext cx="287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Luân</a:t>
            </a:r>
            <a:r>
              <a:rPr lang="en-US" b="1" dirty="0" smtClean="0"/>
              <a:t> </a:t>
            </a:r>
            <a:r>
              <a:rPr lang="en-US" b="1" dirty="0" err="1" smtClean="0"/>
              <a:t>Đôn</a:t>
            </a:r>
            <a:r>
              <a:rPr lang="en-US" b="1" dirty="0" smtClean="0"/>
              <a:t> (</a:t>
            </a:r>
            <a:r>
              <a:rPr lang="en-US" b="1" dirty="0" err="1" smtClean="0"/>
              <a:t>Anh</a:t>
            </a:r>
            <a:r>
              <a:rPr lang="en-US" b="1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14" y="582555"/>
            <a:ext cx="3973080" cy="264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379" y="3191408"/>
            <a:ext cx="274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Paris (</a:t>
            </a:r>
            <a:r>
              <a:rPr lang="en-US" b="1" dirty="0" err="1" smtClean="0"/>
              <a:t>Pháp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091"/>
            <a:ext cx="4095173" cy="2681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633" y="6466223"/>
            <a:ext cx="3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FLORENCE (Ý)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744" y="3899418"/>
            <a:ext cx="3899189" cy="259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15" y="6483114"/>
            <a:ext cx="28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VENICE (Ý)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2" y="3930072"/>
            <a:ext cx="4046105" cy="2536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3165" y="6466223"/>
            <a:ext cx="265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AMSTERDAM</a:t>
            </a:r>
            <a:endParaRPr lang="en-US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477007"/>
            <a:ext cx="120714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và 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biết đây là những địa danh nào ở châu Âu?</a:t>
            </a:r>
          </a:p>
          <a:p>
            <a:pPr algn="ctr" eaLnBrk="0" hangingPunct="0"/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0"/>
            <a:ext cx="851535" cy="73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18324" y="3877155"/>
            <a:ext cx="8575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kể một số thông tin mà em biết về châu Âu?</a:t>
            </a:r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104900" y="1704683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u="none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 1:</a:t>
            </a:r>
            <a:endParaRPr lang="en-US" u="none" dirty="0">
              <a:solidFill>
                <a:srgbClr val="8064A2">
                  <a:lumMod val="75000"/>
                </a:srgbClr>
              </a:solidFill>
              <a:latin typeface="Times New Roman" pitchFamily="18" charset="0"/>
            </a:endParaRP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9" y="6165850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6211484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7" y="0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00300" y="3805298"/>
            <a:ext cx="7810500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200" cap="all" dirty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Vị trí địa lí, hình dạng, kích thước.</a:t>
            </a:r>
            <a:endParaRPr lang="en-US" sz="3200" cap="all" dirty="0">
              <a:ln w="0"/>
              <a:solidFill>
                <a:srgbClr val="9933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11330" y="2309817"/>
            <a:ext cx="9220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000" i="0" u="none" dirty="0" smtClean="0">
                <a:solidFill>
                  <a:srgbClr val="333399"/>
                </a:solidFill>
                <a:latin typeface="Tahoma" pitchFamily="34" charset="0"/>
              </a:rPr>
              <a:t>VỊ TRÍ ĐỊA LÍ, ĐẶC ĐIỂM TỰ NHIÊN CỦA CHÂU ÂU.</a:t>
            </a:r>
            <a:endParaRPr lang="en-US" sz="4000" i="0" u="none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2400300" y="776287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1: CHÂU 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9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4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64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2981325" y="122397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THẢO LUẬN 5’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75259" y="687746"/>
            <a:ext cx="10470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SGK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97-100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1,2,3,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340081"/>
              </p:ext>
            </p:extLst>
          </p:nvPr>
        </p:nvGraphicFramePr>
        <p:xfrm>
          <a:off x="364056" y="1315254"/>
          <a:ext cx="11482938" cy="4559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7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97-98 </a:t>
                      </a:r>
                      <a:endParaRPr lang="en-US" sz="2400" dirty="0" smtClean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5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H3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  <a:endParaRPr lang="en-US" sz="2400" b="1" i="1" dirty="0">
                        <a:solidFill>
                          <a:srgbClr val="33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Vôn-ga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Đa-nuýp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Rai-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H5,6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,7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02765"/>
                  </a:ext>
                </a:extLst>
              </a:tr>
            </a:tbl>
          </a:graphicData>
        </a:graphic>
      </p:graphicFrame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52625" y="6155357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07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1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219" y="515304"/>
            <a:ext cx="6537552" cy="6292834"/>
          </a:xfrm>
          <a:prstGeom prst="rect">
            <a:avLst/>
          </a:prstGeom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9089" y="1532699"/>
            <a:ext cx="474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Đọc thông tin trong mục 1 và quan sát 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1, hãy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126" y="2321183"/>
            <a:ext cx="5415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 bày đặc điểm vị trí địa lí, hình dạng và kích thước châu Âu.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311" y="33039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 tên các biển và đại dương quanh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15" y="4373574"/>
            <a:ext cx="42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Vị trí địa lí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" y="64594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352311" y="6129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ĐIỂM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14" y="4864433"/>
            <a:ext cx="447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Giới hạn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311" y="1029040"/>
            <a:ext cx="533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09622" y="4033656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Măng-sơ</a:t>
            </a:r>
            <a:endParaRPr lang="en-US" altLang="en-US" sz="18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 smtClean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235500" y="2577232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877" y="1445189"/>
            <a:ext cx="538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4443421"/>
            <a:ext cx="538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926" y="3282835"/>
            <a:ext cx="538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014" y="54198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có nhận xét gì về đường bờ biển của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580186" y="2436215"/>
            <a:ext cx="1685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732056" y="4732912"/>
            <a:ext cx="1194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308085" y="5143887"/>
            <a:ext cx="2316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I-ta-li-a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795020" y="5018783"/>
            <a:ext cx="2738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9240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</a:rPr>
              <a:t>CHÂU Á</a:t>
            </a:r>
            <a:endParaRPr lang="en-US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2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1" grpId="0"/>
      <p:bldP spid="11" grpId="1"/>
      <p:bldP spid="12" grpId="0"/>
      <p:bldP spid="12" grpId="1"/>
      <p:bldP spid="21" grpId="0" animBg="1"/>
      <p:bldP spid="4" grpId="0"/>
      <p:bldP spid="4" grpId="1"/>
      <p:bldP spid="5" grpId="0"/>
      <p:bldP spid="34" grpId="0" animBg="1"/>
      <p:bldP spid="35" grpId="0" animBg="1"/>
      <p:bldP spid="37" grpId="0"/>
      <p:bldP spid="33" grpId="0"/>
      <p:bldP spid="39" grpId="0"/>
      <p:bldP spid="40" grpId="0"/>
      <p:bldP spid="41" grpId="0"/>
      <p:bldP spid="41" grpId="1"/>
      <p:bldP spid="4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3" name="Group 4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75038968"/>
              </p:ext>
            </p:extLst>
          </p:nvPr>
        </p:nvGraphicFramePr>
        <p:xfrm>
          <a:off x="802152" y="988681"/>
          <a:ext cx="10289308" cy="55429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24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5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65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69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7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6086375" y="4394735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3075602" y="5343273"/>
            <a:ext cx="2312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Các-pát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3221658" y="2631117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PhÝa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nam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5470975" y="2488152"/>
            <a:ext cx="27881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Tr¶i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dµi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theo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chiÒu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t©y</a:t>
            </a:r>
            <a:r>
              <a:rPr lang="en-US" altLang="en-US" sz="2400" dirty="0">
                <a:latin typeface=".VnTime" panose="020B7200000000000000" pitchFamily="34" charset="0"/>
              </a:rPr>
              <a:t>-®«ng</a:t>
            </a:r>
            <a:r>
              <a:rPr lang="en-US" altLang="en-US" sz="2400" dirty="0" smtClean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chiÕm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>
                <a:latin typeface=".VnTime" panose="020B7200000000000000" pitchFamily="34" charset="0"/>
              </a:rPr>
              <a:t>2/3 </a:t>
            </a:r>
            <a:r>
              <a:rPr lang="en-US" altLang="en-US" sz="2400" dirty="0" err="1">
                <a:latin typeface=".VnTime" panose="020B7200000000000000" pitchFamily="34" charset="0"/>
              </a:rPr>
              <a:t>diÖn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tÝch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ch©u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lôc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3075602" y="4025665"/>
            <a:ext cx="22685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§</a:t>
            </a:r>
            <a:r>
              <a:rPr lang="en-US" altLang="en-US" sz="2400" dirty="0" err="1">
                <a:latin typeface=".VnTime" panose="020B7200000000000000" pitchFamily="34" charset="0"/>
              </a:rPr>
              <a:t>Ønh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nhän</a:t>
            </a:r>
            <a:r>
              <a:rPr lang="en-US" altLang="en-US" sz="2400" dirty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cao</a:t>
            </a:r>
            <a:r>
              <a:rPr lang="en-US" altLang="en-US" sz="2400" dirty="0" smtClean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sư­ên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dèc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5946806" y="4012583"/>
            <a:ext cx="1709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 smtClean="0">
                <a:latin typeface=".VnTime" panose="020B7200000000000000" pitchFamily="34" charset="0"/>
              </a:rPr>
              <a:t>T­ư¬ng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>
                <a:latin typeface=".VnTime" panose="020B7200000000000000" pitchFamily="34" charset="0"/>
              </a:rPr>
              <a:t>®</a:t>
            </a:r>
            <a:r>
              <a:rPr lang="en-US" altLang="en-US" sz="2400" dirty="0" err="1">
                <a:latin typeface=".VnTime" panose="020B7200000000000000" pitchFamily="34" charset="0"/>
              </a:rPr>
              <a:t>èi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b»ng</a:t>
            </a:r>
            <a:r>
              <a:rPr lang="en-US" altLang="en-US" sz="2400" dirty="0">
                <a:latin typeface=".VnTime" panose="020B7200000000000000" pitchFamily="34" charset="0"/>
              </a:rPr>
              <a:t> ph¼ng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5436267" y="5225732"/>
            <a:ext cx="27303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ĐB: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8487383" y="2557220"/>
            <a:ext cx="20453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400" dirty="0" err="1" smtClean="0">
                <a:latin typeface=".VnTime" panose="020B7200000000000000" pitchFamily="34" charset="0"/>
              </a:rPr>
              <a:t>phÝa</a:t>
            </a:r>
            <a:r>
              <a:rPr lang="en-US" altLang="en-US" sz="2400" dirty="0" smtClean="0">
                <a:latin typeface=".VnTime" panose="020B7200000000000000" pitchFamily="34" charset="0"/>
              </a:rPr>
              <a:t> b¾c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và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trung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t©m</a:t>
            </a:r>
            <a:r>
              <a:rPr lang="en-US" altLang="en-US" sz="2400" dirty="0" smtClean="0">
                <a:latin typeface=".VnTime" panose="020B7200000000000000" pitchFamily="34" charset="0"/>
              </a:rPr>
              <a:t>.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8487383" y="3979236"/>
            <a:ext cx="23613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.VnTime" panose="020B7200000000000000" pitchFamily="34" charset="0"/>
              </a:rPr>
              <a:t>§</a:t>
            </a:r>
            <a:r>
              <a:rPr lang="en-US" altLang="en-US" sz="2400" dirty="0" err="1">
                <a:latin typeface=".VnTime" panose="020B7200000000000000" pitchFamily="34" charset="0"/>
              </a:rPr>
              <a:t>Ønh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trßn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thÊp</a:t>
            </a:r>
            <a:r>
              <a:rPr lang="en-US" altLang="en-US" sz="2400" dirty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sưên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dirty="0" err="1">
                <a:latin typeface=".VnTime" panose="020B7200000000000000" pitchFamily="34" charset="0"/>
              </a:rPr>
              <a:t>tho¶i</a:t>
            </a:r>
            <a:r>
              <a:rPr lang="en-US" altLang="en-US" sz="24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585016" y="5198720"/>
            <a:ext cx="19074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.VnTime" panose="020B7200000000000000" pitchFamily="34" charset="0"/>
              </a:rPr>
              <a:t>D·y:U</a:t>
            </a:r>
            <a:r>
              <a:rPr lang="en-US" altLang="en-US" sz="2400" dirty="0">
                <a:latin typeface=".VnTime" panose="020B7200000000000000" pitchFamily="34" charset="0"/>
              </a:rPr>
              <a:t> ran, </a:t>
            </a:r>
            <a:r>
              <a:rPr lang="en-US" altLang="en-US" sz="2400" dirty="0" err="1">
                <a:latin typeface=".VnTime" panose="020B7200000000000000" pitchFamily="34" charset="0"/>
              </a:rPr>
              <a:t>Xcan</a:t>
            </a:r>
            <a:r>
              <a:rPr lang="en-US" altLang="en-US" sz="2400" dirty="0">
                <a:latin typeface=".VnTime" panose="020B7200000000000000" pitchFamily="34" charset="0"/>
              </a:rPr>
              <a:t>-®</a:t>
            </a:r>
            <a:r>
              <a:rPr lang="en-US" altLang="en-US" sz="2400" dirty="0" err="1">
                <a:latin typeface=".VnTime" panose="020B7200000000000000" pitchFamily="34" charset="0"/>
              </a:rPr>
              <a:t>i</a:t>
            </a:r>
            <a:r>
              <a:rPr lang="en-US" altLang="en-US" sz="2400" dirty="0">
                <a:latin typeface=".VnTime" panose="020B7200000000000000" pitchFamily="34" charset="0"/>
              </a:rPr>
              <a:t>-</a:t>
            </a:r>
            <a:r>
              <a:rPr lang="en-US" altLang="en-US" sz="2400" dirty="0" err="1">
                <a:latin typeface=".VnTime" panose="020B7200000000000000" pitchFamily="34" charset="0"/>
              </a:rPr>
              <a:t>na</a:t>
            </a:r>
            <a:r>
              <a:rPr lang="en-US" altLang="en-US" sz="2400" dirty="0">
                <a:latin typeface=".VnTime" panose="020B7200000000000000" pitchFamily="34" charset="0"/>
              </a:rPr>
              <a:t>-vi</a:t>
            </a:r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4117808" y="243192"/>
            <a:ext cx="331109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244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0" grpId="0"/>
      <p:bldP spid="30751" grpId="0"/>
      <p:bldP spid="30752" grpId="0"/>
      <p:bldP spid="30753" grpId="0"/>
      <p:bldP spid="30754" grpId="0"/>
      <p:bldP spid="30755" grpId="0"/>
      <p:bldP spid="307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17" y="111043"/>
            <a:ext cx="6537552" cy="6292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985" y="1210233"/>
            <a:ext cx="4638575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402169" y="403365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0822104">
            <a:off x="9533581" y="2099558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422445">
            <a:off x="7358552" y="3892567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907181">
            <a:off x="7560229" y="1934134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3078216">
            <a:off x="10187372" y="2087346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151697">
            <a:off x="8565909" y="3828797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0822104">
            <a:off x="7896169" y="3132727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693480">
            <a:off x="6297636" y="4284173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7" y="3116796"/>
            <a:ext cx="4775204" cy="311219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62800" y="485388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76" y="106514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352298">
            <a:off x="8509440" y="4392600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01441" y="351669"/>
            <a:ext cx="7831756" cy="6198322"/>
            <a:chOff x="2303647" y="283086"/>
            <a:chExt cx="7831756" cy="6198322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27" y="283086"/>
              <a:ext cx="7648876" cy="573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303647" y="6019743"/>
              <a:ext cx="7632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Hình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2.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Một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phần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dãy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An-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pơ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ở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Thụy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Sỹ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8234" y="2998617"/>
            <a:ext cx="3904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An-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pơ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" y="64594"/>
            <a:ext cx="972981" cy="8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352311" y="6129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ĐIỂM, 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436" y="419052"/>
            <a:ext cx="6537552" cy="6292834"/>
          </a:xfrm>
          <a:prstGeom prst="rect">
            <a:avLst/>
          </a:prstGeom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1391</Words>
  <Application>Microsoft Office PowerPoint</Application>
  <PresentationFormat>Widescreen</PresentationFormat>
  <Paragraphs>182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黑体</vt:lpstr>
      <vt:lpstr>SimSun</vt:lpstr>
      <vt:lpstr>.VnTime</vt:lpstr>
      <vt:lpstr>Arial</vt:lpstr>
      <vt:lpstr>Calibri</vt:lpstr>
      <vt:lpstr>Calibri Light</vt:lpstr>
      <vt:lpstr>Cambria</vt:lpstr>
      <vt:lpstr>Tahoma</vt:lpstr>
      <vt:lpstr>Times New Roman</vt:lpstr>
      <vt:lpstr>Verdana</vt:lpstr>
      <vt:lpstr>VNI-Times</vt:lpstr>
      <vt:lpstr>Office Theme</vt:lpstr>
      <vt:lpstr>Mountain Top</vt:lpstr>
      <vt:lpstr>1_Office Theme</vt:lpstr>
      <vt:lpstr>1_Mountain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FPT</cp:lastModifiedBy>
  <cp:revision>83</cp:revision>
  <dcterms:created xsi:type="dcterms:W3CDTF">2022-07-30T05:32:27Z</dcterms:created>
  <dcterms:modified xsi:type="dcterms:W3CDTF">2024-09-29T08:35:39Z</dcterms:modified>
</cp:coreProperties>
</file>