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9" r:id="rId2"/>
    <p:sldId id="262" r:id="rId3"/>
    <p:sldId id="263" r:id="rId4"/>
    <p:sldId id="357" r:id="rId5"/>
    <p:sldId id="356" r:id="rId6"/>
    <p:sldId id="355" r:id="rId7"/>
    <p:sldId id="264" r:id="rId8"/>
    <p:sldId id="266" r:id="rId9"/>
    <p:sldId id="267" r:id="rId10"/>
    <p:sldId id="272" r:id="rId11"/>
    <p:sldId id="271" r:id="rId12"/>
    <p:sldId id="274" r:id="rId13"/>
    <p:sldId id="35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CC9900"/>
    <a:srgbClr val="ED2743"/>
    <a:srgbClr val="E519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BD4032-A4C8-4810-BFAD-640663C2E58A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8501EAF-1F0D-46A4-8FD7-932DDB3F105E}">
      <dgm:prSet custT="1"/>
      <dgm:spPr/>
      <dgm:t>
        <a:bodyPr>
          <a:prstTxWarp prst="textCircle">
            <a:avLst/>
          </a:prstTxWarp>
        </a:bodyPr>
        <a:lstStyle/>
        <a:p>
          <a:r>
            <a:rPr lang="pt-BR" sz="24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CHỦ  ĐỀ 1 :   DI   SẢN   MĨ   THUẬT</a:t>
          </a:r>
          <a:endParaRPr lang="vi-VN" sz="2400" b="1" cap="none" spc="0" dirty="0">
            <a:ln w="10160">
              <a:solidFill>
                <a:schemeClr val="bg1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9DDC1349-D05B-4969-849E-298E13B6222B}" type="parTrans" cxnId="{83080029-15DC-4102-A30D-5F79A4BD7140}">
      <dgm:prSet/>
      <dgm:spPr/>
      <dgm:t>
        <a:bodyPr/>
        <a:lstStyle/>
        <a:p>
          <a:endParaRPr lang="pt-BR"/>
        </a:p>
      </dgm:t>
    </dgm:pt>
    <dgm:pt modelId="{6BA20709-C380-4579-92CC-DB21B4DA0A70}" type="sibTrans" cxnId="{83080029-15DC-4102-A30D-5F79A4BD7140}">
      <dgm:prSet/>
      <dgm:spPr/>
      <dgm:t>
        <a:bodyPr/>
        <a:lstStyle/>
        <a:p>
          <a:endParaRPr lang="pt-BR"/>
        </a:p>
      </dgm:t>
    </dgm:pt>
    <dgm:pt modelId="{AB654B37-5003-4A2E-AB34-5EDF2F0C02CB}">
      <dgm:prSet custT="1"/>
      <dgm:spPr/>
      <dgm:t>
        <a:bodyPr/>
        <a:lstStyle/>
        <a:p>
          <a:r>
            <a:rPr lang="en-US" sz="2800" b="1" dirty="0" err="1"/>
            <a:t>Bài</a:t>
          </a:r>
          <a:r>
            <a:rPr lang="en-US" sz="2800" b="1" dirty="0"/>
            <a:t> 1</a:t>
          </a:r>
          <a:r>
            <a:rPr lang="vi-VN" sz="2800" b="1" dirty="0"/>
            <a:t>: </a:t>
          </a:r>
          <a:r>
            <a:rPr lang="en-US" sz="2800" b="1" dirty="0"/>
            <a:t>TRANG TRÍ THEO NGUYÊN LÍ CHUYỂN ĐỘNG</a:t>
          </a:r>
          <a:endParaRPr lang="pt-BR" sz="2800" dirty="0"/>
        </a:p>
      </dgm:t>
    </dgm:pt>
    <dgm:pt modelId="{DBAAF431-6CBD-4C6A-A3EA-FEC19A1F07C5}" type="parTrans" cxnId="{DFE3590F-3A9B-48F6-87D3-FE8AF2CA2EF6}">
      <dgm:prSet/>
      <dgm:spPr/>
      <dgm:t>
        <a:bodyPr/>
        <a:lstStyle/>
        <a:p>
          <a:endParaRPr lang="pt-BR"/>
        </a:p>
      </dgm:t>
    </dgm:pt>
    <dgm:pt modelId="{7B442BD4-1501-4980-B49E-EEF81C32BA67}" type="sibTrans" cxnId="{DFE3590F-3A9B-48F6-87D3-FE8AF2CA2EF6}">
      <dgm:prSet/>
      <dgm:spPr/>
      <dgm:t>
        <a:bodyPr/>
        <a:lstStyle/>
        <a:p>
          <a:endParaRPr lang="pt-BR"/>
        </a:p>
      </dgm:t>
    </dgm:pt>
    <dgm:pt modelId="{1ED46FC3-C503-40A9-8FC8-80DC2A7B06AE}" type="pres">
      <dgm:prSet presAssocID="{1BBD4032-A4C8-4810-BFAD-640663C2E58A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F05B09-F078-44F0-B166-0A29FB05F7D0}" type="pres">
      <dgm:prSet presAssocID="{1BBD4032-A4C8-4810-BFAD-640663C2E58A}" presName="cycle" presStyleCnt="0"/>
      <dgm:spPr/>
    </dgm:pt>
    <dgm:pt modelId="{2237339D-A559-44A7-BF92-8E6ED9E57466}" type="pres">
      <dgm:prSet presAssocID="{1BBD4032-A4C8-4810-BFAD-640663C2E58A}" presName="centerShape" presStyleCnt="0"/>
      <dgm:spPr/>
    </dgm:pt>
    <dgm:pt modelId="{4DB72268-7298-4EEB-9C08-CAD13014699A}" type="pres">
      <dgm:prSet presAssocID="{1BBD4032-A4C8-4810-BFAD-640663C2E58A}" presName="connSite" presStyleLbl="node1" presStyleIdx="0" presStyleCnt="3"/>
      <dgm:spPr/>
    </dgm:pt>
    <dgm:pt modelId="{5DFC8BF8-E4A5-47B7-88A2-CBEEB8005E45}" type="pres">
      <dgm:prSet presAssocID="{1BBD4032-A4C8-4810-BFAD-640663C2E58A}" presName="visible" presStyleLbl="node1" presStyleIdx="0" presStyleCnt="3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FB4E7683-959D-41E4-8EAF-6EEFD7F8B339}" type="pres">
      <dgm:prSet presAssocID="{9DDC1349-D05B-4969-849E-298E13B6222B}" presName="Name25" presStyleLbl="parChTrans1D1" presStyleIdx="0" presStyleCnt="2"/>
      <dgm:spPr/>
      <dgm:t>
        <a:bodyPr/>
        <a:lstStyle/>
        <a:p>
          <a:endParaRPr lang="en-US"/>
        </a:p>
      </dgm:t>
    </dgm:pt>
    <dgm:pt modelId="{C9763696-4097-48B5-9821-CD19DBFAA717}" type="pres">
      <dgm:prSet presAssocID="{F8501EAF-1F0D-46A4-8FD7-932DDB3F105E}" presName="node" presStyleCnt="0"/>
      <dgm:spPr/>
    </dgm:pt>
    <dgm:pt modelId="{8FEE5E7B-106D-4DAE-BFEE-442403A169B1}" type="pres">
      <dgm:prSet presAssocID="{F8501EAF-1F0D-46A4-8FD7-932DDB3F105E}" presName="parentNode" presStyleLbl="node1" presStyleIdx="1" presStyleCnt="3" custScaleX="135456" custScaleY="133975" custLinFactNeighborX="62330" custLinFactNeighborY="-24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EFD0D-AF9D-4C76-8AF3-02765B4B6D75}" type="pres">
      <dgm:prSet presAssocID="{F8501EAF-1F0D-46A4-8FD7-932DDB3F105E}" presName="childNode" presStyleLbl="revTx" presStyleIdx="0" presStyleCnt="0">
        <dgm:presLayoutVars>
          <dgm:bulletEnabled val="1"/>
        </dgm:presLayoutVars>
      </dgm:prSet>
      <dgm:spPr/>
    </dgm:pt>
    <dgm:pt modelId="{14BBA9AF-5729-4A3D-832C-176B673FD337}" type="pres">
      <dgm:prSet presAssocID="{DBAAF431-6CBD-4C6A-A3EA-FEC19A1F07C5}" presName="Name25" presStyleLbl="parChTrans1D1" presStyleIdx="1" presStyleCnt="2"/>
      <dgm:spPr/>
      <dgm:t>
        <a:bodyPr/>
        <a:lstStyle/>
        <a:p>
          <a:endParaRPr lang="en-US"/>
        </a:p>
      </dgm:t>
    </dgm:pt>
    <dgm:pt modelId="{FC03D8F5-6BC4-4157-B682-55EC0D9EDDA6}" type="pres">
      <dgm:prSet presAssocID="{AB654B37-5003-4A2E-AB34-5EDF2F0C02CB}" presName="node" presStyleCnt="0"/>
      <dgm:spPr/>
    </dgm:pt>
    <dgm:pt modelId="{733A8931-9BDD-4042-A257-887CFFCEEEDC}" type="pres">
      <dgm:prSet presAssocID="{AB654B37-5003-4A2E-AB34-5EDF2F0C02CB}" presName="parentNode" presStyleLbl="node1" presStyleIdx="2" presStyleCnt="3" custScaleX="195070" custScaleY="187558" custLinFactX="56928" custLinFactNeighborX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93AF39-7FEF-4F72-8126-FBE5FF9F7A88}" type="pres">
      <dgm:prSet presAssocID="{AB654B37-5003-4A2E-AB34-5EDF2F0C02CB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8D5650F4-E8A1-456E-BA6B-921122A9DF0D}" type="presOf" srcId="{F8501EAF-1F0D-46A4-8FD7-932DDB3F105E}" destId="{8FEE5E7B-106D-4DAE-BFEE-442403A169B1}" srcOrd="0" destOrd="0" presId="urn:microsoft.com/office/officeart/2005/8/layout/radial2"/>
    <dgm:cxn modelId="{BDBA3DE6-8B55-471A-939E-26F89C3558ED}" type="presOf" srcId="{1BBD4032-A4C8-4810-BFAD-640663C2E58A}" destId="{1ED46FC3-C503-40A9-8FC8-80DC2A7B06AE}" srcOrd="0" destOrd="0" presId="urn:microsoft.com/office/officeart/2005/8/layout/radial2"/>
    <dgm:cxn modelId="{E2D20E30-A2CE-4982-84C8-BBD574A448C8}" type="presOf" srcId="{DBAAF431-6CBD-4C6A-A3EA-FEC19A1F07C5}" destId="{14BBA9AF-5729-4A3D-832C-176B673FD337}" srcOrd="0" destOrd="0" presId="urn:microsoft.com/office/officeart/2005/8/layout/radial2"/>
    <dgm:cxn modelId="{2EB240BD-4FE9-4E46-B214-363DCD75266F}" type="presOf" srcId="{AB654B37-5003-4A2E-AB34-5EDF2F0C02CB}" destId="{733A8931-9BDD-4042-A257-887CFFCEEEDC}" srcOrd="0" destOrd="0" presId="urn:microsoft.com/office/officeart/2005/8/layout/radial2"/>
    <dgm:cxn modelId="{83080029-15DC-4102-A30D-5F79A4BD7140}" srcId="{1BBD4032-A4C8-4810-BFAD-640663C2E58A}" destId="{F8501EAF-1F0D-46A4-8FD7-932DDB3F105E}" srcOrd="0" destOrd="0" parTransId="{9DDC1349-D05B-4969-849E-298E13B6222B}" sibTransId="{6BA20709-C380-4579-92CC-DB21B4DA0A70}"/>
    <dgm:cxn modelId="{DFE3590F-3A9B-48F6-87D3-FE8AF2CA2EF6}" srcId="{1BBD4032-A4C8-4810-BFAD-640663C2E58A}" destId="{AB654B37-5003-4A2E-AB34-5EDF2F0C02CB}" srcOrd="1" destOrd="0" parTransId="{DBAAF431-6CBD-4C6A-A3EA-FEC19A1F07C5}" sibTransId="{7B442BD4-1501-4980-B49E-EEF81C32BA67}"/>
    <dgm:cxn modelId="{C601F2CD-D9C5-49F5-95A4-4FE6838EC4C8}" type="presOf" srcId="{9DDC1349-D05B-4969-849E-298E13B6222B}" destId="{FB4E7683-959D-41E4-8EAF-6EEFD7F8B339}" srcOrd="0" destOrd="0" presId="urn:microsoft.com/office/officeart/2005/8/layout/radial2"/>
    <dgm:cxn modelId="{1E247285-461D-4D5F-8C3B-B78306EC759C}" type="presParOf" srcId="{1ED46FC3-C503-40A9-8FC8-80DC2A7B06AE}" destId="{F4F05B09-F078-44F0-B166-0A29FB05F7D0}" srcOrd="0" destOrd="0" presId="urn:microsoft.com/office/officeart/2005/8/layout/radial2"/>
    <dgm:cxn modelId="{43CC6080-38A0-49DF-BF3B-1C593487AF04}" type="presParOf" srcId="{F4F05B09-F078-44F0-B166-0A29FB05F7D0}" destId="{2237339D-A559-44A7-BF92-8E6ED9E57466}" srcOrd="0" destOrd="0" presId="urn:microsoft.com/office/officeart/2005/8/layout/radial2"/>
    <dgm:cxn modelId="{5D07C2E1-818E-4405-AC5B-DF9CDBCCD7E7}" type="presParOf" srcId="{2237339D-A559-44A7-BF92-8E6ED9E57466}" destId="{4DB72268-7298-4EEB-9C08-CAD13014699A}" srcOrd="0" destOrd="0" presId="urn:microsoft.com/office/officeart/2005/8/layout/radial2"/>
    <dgm:cxn modelId="{18092936-BE3B-4F9E-BE07-5D321F67E946}" type="presParOf" srcId="{2237339D-A559-44A7-BF92-8E6ED9E57466}" destId="{5DFC8BF8-E4A5-47B7-88A2-CBEEB8005E45}" srcOrd="1" destOrd="0" presId="urn:microsoft.com/office/officeart/2005/8/layout/radial2"/>
    <dgm:cxn modelId="{599D27D8-C026-484C-8C8D-C146A5CD5ABA}" type="presParOf" srcId="{F4F05B09-F078-44F0-B166-0A29FB05F7D0}" destId="{FB4E7683-959D-41E4-8EAF-6EEFD7F8B339}" srcOrd="1" destOrd="0" presId="urn:microsoft.com/office/officeart/2005/8/layout/radial2"/>
    <dgm:cxn modelId="{296A7E13-33A2-411E-8D53-6CBBDAEBA626}" type="presParOf" srcId="{F4F05B09-F078-44F0-B166-0A29FB05F7D0}" destId="{C9763696-4097-48B5-9821-CD19DBFAA717}" srcOrd="2" destOrd="0" presId="urn:microsoft.com/office/officeart/2005/8/layout/radial2"/>
    <dgm:cxn modelId="{1918CF1B-C357-4AC6-9A9E-417DF4B8F42F}" type="presParOf" srcId="{C9763696-4097-48B5-9821-CD19DBFAA717}" destId="{8FEE5E7B-106D-4DAE-BFEE-442403A169B1}" srcOrd="0" destOrd="0" presId="urn:microsoft.com/office/officeart/2005/8/layout/radial2"/>
    <dgm:cxn modelId="{650E8C2F-6F00-4778-AD0F-9EF44262C03E}" type="presParOf" srcId="{C9763696-4097-48B5-9821-CD19DBFAA717}" destId="{B4CEFD0D-AF9D-4C76-8AF3-02765B4B6D75}" srcOrd="1" destOrd="0" presId="urn:microsoft.com/office/officeart/2005/8/layout/radial2"/>
    <dgm:cxn modelId="{67836CCE-FE35-40A8-B975-1E46327AF25C}" type="presParOf" srcId="{F4F05B09-F078-44F0-B166-0A29FB05F7D0}" destId="{14BBA9AF-5729-4A3D-832C-176B673FD337}" srcOrd="3" destOrd="0" presId="urn:microsoft.com/office/officeart/2005/8/layout/radial2"/>
    <dgm:cxn modelId="{47E00BC0-638C-47D1-9E2B-5B5385900AA7}" type="presParOf" srcId="{F4F05B09-F078-44F0-B166-0A29FB05F7D0}" destId="{FC03D8F5-6BC4-4157-B682-55EC0D9EDDA6}" srcOrd="4" destOrd="0" presId="urn:microsoft.com/office/officeart/2005/8/layout/radial2"/>
    <dgm:cxn modelId="{8DE05D1F-F53C-449B-9723-0C33C6A89F19}" type="presParOf" srcId="{FC03D8F5-6BC4-4157-B682-55EC0D9EDDA6}" destId="{733A8931-9BDD-4042-A257-887CFFCEEEDC}" srcOrd="0" destOrd="0" presId="urn:microsoft.com/office/officeart/2005/8/layout/radial2"/>
    <dgm:cxn modelId="{8DC86BBB-0074-4020-B823-2C328A3F6EC9}" type="presParOf" srcId="{FC03D8F5-6BC4-4157-B682-55EC0D9EDDA6}" destId="{0A93AF39-7FEF-4F72-8126-FBE5FF9F7A88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BA9AF-5729-4A3D-832C-176B673FD337}">
      <dsp:nvSpPr>
        <dsp:cNvPr id="0" name=""/>
        <dsp:cNvSpPr/>
      </dsp:nvSpPr>
      <dsp:spPr>
        <a:xfrm rot="948746">
          <a:off x="2190818" y="2372835"/>
          <a:ext cx="2257667" cy="59062"/>
        </a:xfrm>
        <a:custGeom>
          <a:avLst/>
          <a:gdLst/>
          <a:ahLst/>
          <a:cxnLst/>
          <a:rect l="0" t="0" r="0" b="0"/>
          <a:pathLst>
            <a:path>
              <a:moveTo>
                <a:pt x="0" y="29531"/>
              </a:moveTo>
              <a:lnTo>
                <a:pt x="2257667" y="2953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4E7683-959D-41E4-8EAF-6EEFD7F8B339}">
      <dsp:nvSpPr>
        <dsp:cNvPr id="0" name=""/>
        <dsp:cNvSpPr/>
      </dsp:nvSpPr>
      <dsp:spPr>
        <a:xfrm rot="20282961">
          <a:off x="2182487" y="1186336"/>
          <a:ext cx="1408305" cy="59062"/>
        </a:xfrm>
        <a:custGeom>
          <a:avLst/>
          <a:gdLst/>
          <a:ahLst/>
          <a:cxnLst/>
          <a:rect l="0" t="0" r="0" b="0"/>
          <a:pathLst>
            <a:path>
              <a:moveTo>
                <a:pt x="0" y="29531"/>
              </a:moveTo>
              <a:lnTo>
                <a:pt x="1408305" y="2953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FC8BF8-E4A5-47B7-88A2-CBEEB8005E45}">
      <dsp:nvSpPr>
        <dsp:cNvPr id="0" name=""/>
        <dsp:cNvSpPr/>
      </dsp:nvSpPr>
      <dsp:spPr>
        <a:xfrm>
          <a:off x="54618" y="558964"/>
          <a:ext cx="2563430" cy="2563430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EE5E7B-106D-4DAE-BFEE-442403A169B1}">
      <dsp:nvSpPr>
        <dsp:cNvPr id="0" name=""/>
        <dsp:cNvSpPr/>
      </dsp:nvSpPr>
      <dsp:spPr>
        <a:xfrm>
          <a:off x="3462732" y="-466448"/>
          <a:ext cx="2083392" cy="20606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prstTxWarp prst="textCircle">
            <a:avLst/>
          </a:prstTxWarp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cap="none" spc="0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CHỦ  ĐỀ 1 :   DI   SẢN   MĨ   THUẬT</a:t>
          </a:r>
          <a:endParaRPr lang="vi-VN" sz="2400" b="1" kern="1200" cap="none" spc="0" dirty="0">
            <a:ln w="10160">
              <a:solidFill>
                <a:schemeClr val="bg1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sp:txBody>
      <dsp:txXfrm>
        <a:off x="3767838" y="-164678"/>
        <a:ext cx="1473180" cy="1457073"/>
      </dsp:txXfrm>
    </dsp:sp>
    <dsp:sp modelId="{733A8931-9BDD-4042-A257-887CFFCEEEDC}">
      <dsp:nvSpPr>
        <dsp:cNvPr id="0" name=""/>
        <dsp:cNvSpPr/>
      </dsp:nvSpPr>
      <dsp:spPr>
        <a:xfrm>
          <a:off x="4344643" y="1675124"/>
          <a:ext cx="3000290" cy="28847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/>
            <a:t>Bài</a:t>
          </a:r>
          <a:r>
            <a:rPr lang="en-US" sz="2800" b="1" kern="1200" dirty="0"/>
            <a:t> 1</a:t>
          </a:r>
          <a:r>
            <a:rPr lang="vi-VN" sz="2800" b="1" kern="1200" dirty="0"/>
            <a:t>: </a:t>
          </a:r>
          <a:r>
            <a:rPr lang="en-US" sz="2800" b="1" kern="1200" dirty="0"/>
            <a:t>TRANG TRÍ THEO NGUYÊN LÍ CHUYỂN ĐỘNG</a:t>
          </a:r>
          <a:endParaRPr lang="pt-BR" sz="2800" kern="1200" dirty="0"/>
        </a:p>
      </dsp:txBody>
      <dsp:txXfrm>
        <a:off x="4784025" y="2097586"/>
        <a:ext cx="2121526" cy="2039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79BA7-A5BE-436A-B0D8-1656D3ABE357}" type="datetimeFigureOut">
              <a:rPr lang="vi-VN" smtClean="0"/>
              <a:pPr>
                <a:defRPr/>
              </a:pPr>
              <a:t>20/09/2024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F72FE-A9B6-4F7A-B322-66BD19D060CA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66790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Ảnh Toàn cảnh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79BA7-A5BE-436A-B0D8-1656D3ABE357}" type="datetimeFigureOut">
              <a:rPr lang="vi-VN" smtClean="0"/>
              <a:pPr>
                <a:defRPr/>
              </a:pPr>
              <a:t>20/09/2024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F72FE-A9B6-4F7A-B322-66BD19D060CA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77492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79BA7-A5BE-436A-B0D8-1656D3ABE357}" type="datetimeFigureOut">
              <a:rPr lang="vi-VN" smtClean="0"/>
              <a:pPr>
                <a:defRPr/>
              </a:pPr>
              <a:t>20/09/2024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F72FE-A9B6-4F7A-B322-66BD19D060CA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24920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79BA7-A5BE-436A-B0D8-1656D3ABE357}" type="datetimeFigureOut">
              <a:rPr lang="vi-VN" smtClean="0"/>
              <a:pPr>
                <a:defRPr/>
              </a:pPr>
              <a:t>20/09/2024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F72FE-A9B6-4F7A-B322-66BD19D060CA}" type="slidenum">
              <a:rPr lang="vi-VN" altLang="en-US" smtClean="0"/>
              <a:pPr/>
              <a:t>‹#›</a:t>
            </a:fld>
            <a:endParaRPr lang="vi-V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5390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79BA7-A5BE-436A-B0D8-1656D3ABE357}" type="datetimeFigureOut">
              <a:rPr lang="vi-VN" smtClean="0"/>
              <a:pPr>
                <a:defRPr/>
              </a:pPr>
              <a:t>20/09/2024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F72FE-A9B6-4F7A-B322-66BD19D060CA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73373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ộ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79BA7-A5BE-436A-B0D8-1656D3ABE357}" type="datetimeFigureOut">
              <a:rPr lang="vi-VN" smtClean="0"/>
              <a:pPr>
                <a:defRPr/>
              </a:pPr>
              <a:t>20/09/2024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F72FE-A9B6-4F7A-B322-66BD19D060CA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578337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ột Hình 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79BA7-A5BE-436A-B0D8-1656D3ABE357}" type="datetimeFigureOut">
              <a:rPr lang="vi-VN" smtClean="0"/>
              <a:pPr>
                <a:defRPr/>
              </a:pPr>
              <a:t>20/09/2024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F72FE-A9B6-4F7A-B322-66BD19D060CA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91334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79BA7-A5BE-436A-B0D8-1656D3ABE357}" type="datetimeFigureOut">
              <a:rPr lang="vi-VN" smtClean="0"/>
              <a:pPr>
                <a:defRPr/>
              </a:pPr>
              <a:t>20/09/2024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F72FE-A9B6-4F7A-B322-66BD19D060CA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47116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79BA7-A5BE-436A-B0D8-1656D3ABE357}" type="datetimeFigureOut">
              <a:rPr lang="vi-VN" smtClean="0"/>
              <a:pPr>
                <a:defRPr/>
              </a:pPr>
              <a:t>20/09/2024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F72FE-A9B6-4F7A-B322-66BD19D060CA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1657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17639-363E-160F-D264-14D8D280A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E7936-BE3F-4626-B3E6-5270C9FED45A}" type="datetimeFigureOut">
              <a:rPr lang="vi-VN"/>
              <a:pPr>
                <a:defRPr/>
              </a:pPr>
              <a:t>20/09/2024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6F89F-A731-F06F-7C61-5720615CC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D46C2-E0EA-CF2E-3600-91D7A4F7B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F972D-3AB8-48EC-A90D-C38FAC063604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1403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79BA7-A5BE-436A-B0D8-1656D3ABE357}" type="datetimeFigureOut">
              <a:rPr lang="vi-VN" smtClean="0"/>
              <a:pPr>
                <a:defRPr/>
              </a:pPr>
              <a:t>20/09/2024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F72FE-A9B6-4F7A-B322-66BD19D060CA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320028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79BA7-A5BE-436A-B0D8-1656D3ABE357}" type="datetimeFigureOut">
              <a:rPr lang="vi-VN" smtClean="0"/>
              <a:pPr>
                <a:defRPr/>
              </a:pPr>
              <a:t>20/09/2024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F72FE-A9B6-4F7A-B322-66BD19D060CA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142927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79BA7-A5BE-436A-B0D8-1656D3ABE357}" type="datetimeFigureOut">
              <a:rPr lang="vi-VN" smtClean="0"/>
              <a:pPr>
                <a:defRPr/>
              </a:pPr>
              <a:t>20/09/2024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F72FE-A9B6-4F7A-B322-66BD19D060CA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524952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79BA7-A5BE-436A-B0D8-1656D3ABE357}" type="datetimeFigureOut">
              <a:rPr lang="vi-VN" smtClean="0"/>
              <a:pPr>
                <a:defRPr/>
              </a:pPr>
              <a:t>20/09/2024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F72FE-A9B6-4F7A-B322-66BD19D060CA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31223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79BA7-A5BE-436A-B0D8-1656D3ABE357}" type="datetimeFigureOut">
              <a:rPr lang="vi-VN" smtClean="0"/>
              <a:pPr>
                <a:defRPr/>
              </a:pPr>
              <a:t>20/09/2024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F72FE-A9B6-4F7A-B322-66BD19D060CA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303564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79BA7-A5BE-436A-B0D8-1656D3ABE357}" type="datetimeFigureOut">
              <a:rPr lang="vi-VN" smtClean="0"/>
              <a:pPr>
                <a:defRPr/>
              </a:pPr>
              <a:t>20/09/2024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F72FE-A9B6-4F7A-B322-66BD19D060CA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149225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79BA7-A5BE-436A-B0D8-1656D3ABE357}" type="datetimeFigureOut">
              <a:rPr lang="vi-VN" smtClean="0"/>
              <a:pPr>
                <a:defRPr/>
              </a:pPr>
              <a:t>20/09/2024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F72FE-A9B6-4F7A-B322-66BD19D060CA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681450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79BA7-A5BE-436A-B0D8-1656D3ABE357}" type="datetimeFigureOut">
              <a:rPr lang="vi-VN" smtClean="0"/>
              <a:pPr>
                <a:defRPr/>
              </a:pPr>
              <a:t>20/09/2024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F72FE-A9B6-4F7A-B322-66BD19D060CA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7774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EB79BA7-A5BE-436A-B0D8-1656D3ABE357}" type="datetimeFigureOut">
              <a:rPr lang="vi-VN" smtClean="0"/>
              <a:pPr>
                <a:defRPr/>
              </a:pPr>
              <a:t>20/09/2024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6FF72FE-A9B6-4F7A-B322-66BD19D060CA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564924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ơ đồ 1">
            <a:extLst>
              <a:ext uri="{FF2B5EF4-FFF2-40B4-BE49-F238E27FC236}">
                <a16:creationId xmlns:a16="http://schemas.microsoft.com/office/drawing/2014/main" id="{14AC972C-8561-1E5E-2807-DCD59EFFB1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7891089"/>
              </p:ext>
            </p:extLst>
          </p:nvPr>
        </p:nvGraphicFramePr>
        <p:xfrm>
          <a:off x="1331640" y="1196751"/>
          <a:ext cx="7812360" cy="4093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5" name="Picture 2" descr="C:\Users\BVCuong\Desktop\Ngành-đồ-họa.png">
            <a:extLst>
              <a:ext uri="{FF2B5EF4-FFF2-40B4-BE49-F238E27FC236}">
                <a16:creationId xmlns:a16="http://schemas.microsoft.com/office/drawing/2014/main" id="{645B5B63-0B0A-29A3-AFAE-55A147C86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622800"/>
            <a:ext cx="5400675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graphicEl>
                                              <a:dgm id="{5DFC8BF8-E4A5-47B7-88A2-CBEEB8005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graphicEl>
                                              <a:dgm id="{FB4E7683-959D-41E4-8EAF-6EEFD7F8B3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graphicEl>
                                              <a:dgm id="{8FEE5E7B-106D-4DAE-BFEE-442403A16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graphicEl>
                                              <a:dgm id="{14BBA9AF-5729-4A3D-832C-176B673FD3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graphicEl>
                                              <a:dgm id="{733A8931-9BDD-4042-A257-887CFFCEE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FE028603-FA48-4B87-98F4-D36BEBB7E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83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18B1E63D-5A53-29FF-D86F-20D82D498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908050"/>
            <a:ext cx="799147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3. Luyện tập</a:t>
            </a:r>
            <a:endParaRPr lang="en-US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lựa chọn họa tiết, hoa văn từ di sản văn hóa các dân tộc để thực hiện một bài tập trang trí theo nguyên lý chuyển động.</a:t>
            </a:r>
            <a:endParaRPr lang="en-US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Yêu cầu: Bố cục hoa văn theo nguyên lý chuyển động.</a:t>
            </a:r>
            <a:endParaRPr lang="en-US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Bố cục mảng họa tiết chính và họa tiết phụ rõ rang.</a:t>
            </a:r>
            <a:endParaRPr lang="en-US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Ưu tiên sử dụng các họa tiết là vốn cổ dân tộc.</a:t>
            </a:r>
            <a:endParaRPr lang="en-US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18B3AC1E-D375-4279-6B10-3F231D5EB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9338"/>
            <a:ext cx="91440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605D6C-9D44-46D2-85DE-68AB633F5C1A}"/>
              </a:ext>
            </a:extLst>
          </p:cNvPr>
          <p:cNvSpPr/>
          <p:nvPr/>
        </p:nvSpPr>
        <p:spPr>
          <a:xfrm>
            <a:off x="767419" y="1771650"/>
            <a:ext cx="7330134" cy="2423732"/>
          </a:xfrm>
          <a:prstGeom prst="rect">
            <a:avLst/>
          </a:prstGeom>
          <a:noFill/>
        </p:spPr>
        <p:txBody>
          <a:bodyPr wrap="none" lIns="68573" tIns="34286" rIns="68573" bIns="34286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endParaRPr lang="en-US" sz="3600" b="1" spc="38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3600" b="1" spc="38" dirty="0" err="1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600" b="1" spc="38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38" dirty="0" err="1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spc="38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38" dirty="0" err="1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spc="38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38" dirty="0" err="1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spc="38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38" dirty="0" err="1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 b="1" spc="38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38" dirty="0" err="1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spc="38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38" dirty="0" err="1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spc="38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38" dirty="0" err="1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spc="38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3600" b="1" spc="38" dirty="0" err="1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spc="38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38" dirty="0" err="1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b="1" spc="38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38" dirty="0" err="1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spc="38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38" dirty="0" err="1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spc="38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38" dirty="0" err="1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endParaRPr lang="en-US" sz="3600" b="1" spc="38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45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7411" name="Picture 2" descr="C:\Users\BVCuong\Desktop\Ngành-đồ-họa.png">
            <a:extLst>
              <a:ext uri="{FF2B5EF4-FFF2-40B4-BE49-F238E27FC236}">
                <a16:creationId xmlns:a16="http://schemas.microsoft.com/office/drawing/2014/main" id="{5BB00159-0962-4338-6CBD-3B81607ED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283075"/>
            <a:ext cx="2724150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F1F373FB-6E67-E168-34C5-58730E2CC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vi-VN" altLang="en-US" b="1">
                <a:solidFill>
                  <a:srgbClr val="FF0000"/>
                </a:solidFill>
              </a:rPr>
              <a:t>*Yêu cầu cần đạt của bài học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AE60B4FF-D7DB-56E1-BC8A-370969BF5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Nhận biết nguyên lí chuyển động trong trang trí trên các di sản mỹ thuật.</a:t>
            </a:r>
          </a:p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Trình bầy được nguyên lí chuyển động trên sản phẩm, bài vẽ trang trí.</a:t>
            </a:r>
          </a:p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Vận dụng được họa tiết theo nguyên lí chuyển động vào đời sống. </a:t>
            </a:r>
          </a:p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Có ý thức trân trọng, phát huy di sản mỹ thuật. </a:t>
            </a:r>
          </a:p>
          <a:p>
            <a:pPr eaLnBrk="1" hangingPunct="1"/>
            <a:endParaRPr lang="vi-VN" altLang="en-US"/>
          </a:p>
        </p:txBody>
      </p:sp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F4C6B-3DF4-4F2B-8702-E5336B245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7921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vi-VN" sz="4000" b="1" dirty="0">
                <a:solidFill>
                  <a:schemeClr val="accent5">
                    <a:lumMod val="50000"/>
                  </a:schemeClr>
                </a:solidFill>
              </a:rPr>
              <a:t>I.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 QUAN SÁT,  NHẬN THỨC</a:t>
            </a:r>
            <a:endParaRPr lang="vi-VN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4" name="Picture 10">
            <a:extLst>
              <a:ext uri="{FF2B5EF4-FFF2-40B4-BE49-F238E27FC236}">
                <a16:creationId xmlns:a16="http://schemas.microsoft.com/office/drawing/2014/main" id="{C94F48FA-6BDD-D418-78F5-FD451071C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847725"/>
            <a:ext cx="5984875" cy="598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2">
            <a:extLst>
              <a:ext uri="{FF2B5EF4-FFF2-40B4-BE49-F238E27FC236}">
                <a16:creationId xmlns:a16="http://schemas.microsoft.com/office/drawing/2014/main" id="{4EFFC147-6510-2CCC-3BD4-9E6F0DFB5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758825"/>
            <a:ext cx="6376987" cy="637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8115734A-CD3F-9676-82A5-6E3E9135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7" name="Content Placeholder 4">
            <a:extLst>
              <a:ext uri="{FF2B5EF4-FFF2-40B4-BE49-F238E27FC236}">
                <a16:creationId xmlns:a16="http://schemas.microsoft.com/office/drawing/2014/main" id="{295FD6EE-E369-FCE0-0994-387C569C83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563" y="-115888"/>
            <a:ext cx="6732587" cy="6973888"/>
          </a:xfrm>
        </p:spPr>
      </p:pic>
      <p:pic>
        <p:nvPicPr>
          <p:cNvPr id="6148" name="Picture 8">
            <a:extLst>
              <a:ext uri="{FF2B5EF4-FFF2-40B4-BE49-F238E27FC236}">
                <a16:creationId xmlns:a16="http://schemas.microsoft.com/office/drawing/2014/main" id="{C5354371-8892-CF9E-06BF-DF55D1072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11125"/>
            <a:ext cx="8959850" cy="671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>
            <a:extLst>
              <a:ext uri="{FF2B5EF4-FFF2-40B4-BE49-F238E27FC236}">
                <a16:creationId xmlns:a16="http://schemas.microsoft.com/office/drawing/2014/main" id="{18D5EA40-3190-0C29-691D-3DF11D311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449263"/>
            <a:ext cx="8493125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1">
            <a:extLst>
              <a:ext uri="{FF2B5EF4-FFF2-40B4-BE49-F238E27FC236}">
                <a16:creationId xmlns:a16="http://schemas.microsoft.com/office/drawing/2014/main" id="{3BDA3629-F0AA-8907-1800-106813389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422275"/>
            <a:ext cx="8826500" cy="623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7">
            <a:extLst>
              <a:ext uri="{FF2B5EF4-FFF2-40B4-BE49-F238E27FC236}">
                <a16:creationId xmlns:a16="http://schemas.microsoft.com/office/drawing/2014/main" id="{D29D3D1D-47FF-3BEB-4258-CD2983504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79500"/>
            <a:ext cx="8353425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Content Placeholder 4">
            <a:extLst>
              <a:ext uri="{FF2B5EF4-FFF2-40B4-BE49-F238E27FC236}">
                <a16:creationId xmlns:a16="http://schemas.microsoft.com/office/drawing/2014/main" id="{72A97FCB-F2A6-930F-9894-848BF5E769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404813"/>
            <a:ext cx="8353425" cy="62642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7B97AFDC-38C0-22C5-4CEA-7F4B5425C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792162"/>
          </a:xfrm>
        </p:spPr>
        <p:txBody>
          <a:bodyPr/>
          <a:lstStyle/>
          <a:p>
            <a:pPr eaLnBrk="1" hangingPunct="1"/>
            <a:r>
              <a:rPr lang="vi-VN" altLang="vi-VN" sz="3200" b="1">
                <a:solidFill>
                  <a:srgbClr val="FF0000"/>
                </a:solidFill>
              </a:rPr>
              <a:t>I.</a:t>
            </a:r>
            <a:r>
              <a:rPr lang="en-US" altLang="vi-VN" sz="3200" b="1">
                <a:solidFill>
                  <a:srgbClr val="FF0000"/>
                </a:solidFill>
              </a:rPr>
              <a:t> QUAN SÁT,  NHẬN THỨC</a:t>
            </a:r>
            <a:endParaRPr lang="vi-VN" altLang="vi-VN" sz="3200" b="1">
              <a:solidFill>
                <a:srgbClr val="FF0000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2476365E-4FDE-7772-F7D6-1C83F95CD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2038772"/>
            <a:ext cx="78486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400" dirty="0"/>
              <a:t>+ </a:t>
            </a:r>
            <a:r>
              <a:rPr lang="en-US" altLang="en-US" sz="2400" dirty="0" err="1"/>
              <a:t>Tên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các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họa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tiết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trí</a:t>
            </a:r>
            <a:r>
              <a:rPr lang="vi-VN" altLang="en-US" sz="2400" dirty="0"/>
              <a:t>?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400" dirty="0"/>
              <a:t>+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Chiều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hướng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chuyển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động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của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các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họa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tiết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trí</a:t>
            </a:r>
            <a:r>
              <a:rPr lang="en-US" altLang="en-US" sz="2400" dirty="0"/>
              <a:t>.?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+ </a:t>
            </a:r>
            <a:r>
              <a:rPr lang="en-US" altLang="en-US" sz="2400" dirty="0" err="1"/>
              <a:t>Tên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một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số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sản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phẩm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được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trí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theo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nguyên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lý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chuyển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động</a:t>
            </a:r>
            <a:r>
              <a:rPr lang="en-US" altLang="en-US" sz="2400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400" dirty="0"/>
              <a:t>- GV yêu cầu HS quan sát hình ảnh trong SGK </a:t>
            </a:r>
            <a:r>
              <a:rPr lang="vi-VN" altLang="en-US" sz="2400" dirty="0" err="1"/>
              <a:t>tr</a:t>
            </a:r>
            <a:r>
              <a:rPr lang="vi-VN" altLang="en-US" sz="2400" dirty="0"/>
              <a:t>.</a:t>
            </a:r>
            <a:r>
              <a:rPr lang="en-US" altLang="en-US" sz="2400" dirty="0"/>
              <a:t>4</a:t>
            </a:r>
            <a:r>
              <a:rPr lang="vi-VN" altLang="en-US" sz="2400" dirty="0"/>
              <a:t> và trả lời các câu hỏi: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+ </a:t>
            </a:r>
            <a:r>
              <a:rPr lang="en-US" altLang="en-US" sz="2400" dirty="0" err="1"/>
              <a:t>Họa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tiết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được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cách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điệu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từ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những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đối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tượng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nào</a:t>
            </a:r>
            <a:r>
              <a:rPr lang="en-US" altLang="en-US" sz="2400" dirty="0"/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+ </a:t>
            </a:r>
            <a:r>
              <a:rPr lang="en-US" altLang="en-US" sz="2400" dirty="0" err="1"/>
              <a:t>Cách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sắp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xếp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họa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tiết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và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màu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sắc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như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thế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nào</a:t>
            </a:r>
            <a:r>
              <a:rPr lang="en-US" altLang="en-US" sz="24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ACB214-AB63-4922-95F0-55BA6BE33468}"/>
              </a:ext>
            </a:extLst>
          </p:cNvPr>
          <p:cNvSpPr txBox="1"/>
          <p:nvPr/>
        </p:nvSpPr>
        <p:spPr>
          <a:xfrm>
            <a:off x="250825" y="836613"/>
            <a:ext cx="86423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solidFill>
                  <a:srgbClr val="0070C0"/>
                </a:solidFill>
                <a:latin typeface="+mj-lt"/>
                <a:cs typeface="+mn-cs"/>
              </a:rPr>
              <a:t>Quan sát tranh và trả lời các câu hỏi sau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CE9E722A-EE4F-5C8D-C91D-750AC9E1B9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1" r="57087" b="76661"/>
          <a:stretch/>
        </p:blipFill>
        <p:spPr bwMode="auto">
          <a:xfrm>
            <a:off x="107504" y="44624"/>
            <a:ext cx="3456384" cy="100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6799D629-77EE-EF25-4321-9CC98C228FD2}"/>
              </a:ext>
            </a:extLst>
          </p:cNvPr>
          <p:cNvSpPr txBox="1"/>
          <p:nvPr/>
        </p:nvSpPr>
        <p:spPr>
          <a:xfrm>
            <a:off x="467544" y="908720"/>
            <a:ext cx="7992888" cy="598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58800">
              <a:spcAft>
                <a:spcPts val="550"/>
              </a:spcAft>
            </a:pPr>
            <a:endParaRPr lang="vi-VN" sz="2400" b="1" dirty="0">
              <a:effectLst/>
              <a:latin typeface="+mj-lt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20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  <a:tabLst>
                <a:tab pos="354330" algn="l"/>
              </a:tabLst>
            </a:pPr>
            <a:r>
              <a:rPr lang="vi-VN" sz="2400" u="none" strike="noStrike" spc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Nguyên 1í chuyển động trong trang trí là sự sắp xếp các </a:t>
            </a:r>
            <a:r>
              <a:rPr lang="vi-VN" sz="2400" u="none" strike="noStrike" spc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vi-VN" sz="2400" u="none" strike="noStrike" spc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tiết tạo các hướng vận động khác nhau hoặc tạo sự di chuyển của mắt trên sản phẩm trang trí.</a:t>
            </a:r>
          </a:p>
          <a:p>
            <a:pPr marL="342900" lvl="0" indent="-342900" algn="just">
              <a:lnSpc>
                <a:spcPct val="115000"/>
              </a:lnSpc>
              <a:spcAft>
                <a:spcPts val="20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  <a:tabLst>
                <a:tab pos="354330" algn="l"/>
              </a:tabLst>
            </a:pPr>
            <a:r>
              <a:rPr lang="vi-VN" sz="2400" u="none" strike="noStrike" spc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Nguyên 1í trang tri </a:t>
            </a:r>
            <a:r>
              <a:rPr lang="vi-VN" sz="2400" u="none" strike="noStrike" spc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vi-VN" sz="2400" u="none" strike="noStrike" spc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tiết theo hướng chuyển động có các dạng như: sắp xếp xoay tròn quanh một tâm tạo sự khép kín; sắp xếp hình xoáy ốc tạo sự mở của bố cục; sắp xếp theo chiều để phát triển, kéo dài chuỗi </a:t>
            </a:r>
            <a:r>
              <a:rPr lang="vi-VN" sz="2400" u="none" strike="noStrike" spc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vi-VN" sz="2400" u="none" strike="noStrike" spc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u="none" strike="noStrike" spc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tièt</a:t>
            </a:r>
            <a:r>
              <a:rPr lang="vi-VN" sz="2400" u="none" strike="noStrike" spc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;...</a:t>
            </a:r>
          </a:p>
          <a:p>
            <a:pPr marL="342900" lvl="0" indent="-342900" algn="just">
              <a:lnSpc>
                <a:spcPct val="115000"/>
              </a:lnSpc>
              <a:spcAft>
                <a:spcPts val="20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vi-VN" sz="2400" u="none" strike="noStrike" spc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Sự </a:t>
            </a:r>
            <a:r>
              <a:rPr lang="vi-VN" sz="2400" u="none" strike="noStrike" spc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xuẩt</a:t>
            </a:r>
            <a:r>
              <a:rPr lang="vi-VN" sz="2400" u="none" strike="noStrike" spc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hiên của những </a:t>
            </a:r>
            <a:r>
              <a:rPr lang="vi-VN" sz="2400" u="none" strike="noStrike" spc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vi-VN" sz="2400" u="none" strike="noStrike" spc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tiết trang trí trên đồ vật thể hiện nhu cầu thẩm mĩ của con người. </a:t>
            </a:r>
            <a:r>
              <a:rPr lang="vi-VN" sz="2400" u="none" strike="noStrike" spc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vi-VN" sz="2400" u="none" strike="noStrike" spc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tiết trang trí không chỉ làm cho sản phẩm đẹp hơn mà còn mang ý nghĩa lịch sử và văn </a:t>
            </a:r>
            <a:r>
              <a:rPr lang="vi-VN" sz="2400" u="none" strike="noStrike" spc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vi-VN" sz="2400" u="none" strike="noStrike" spc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của quốc gia, dân tộc. Vi dụ: hoa cúc, hoa sen trên cột đình, chùa; chim lạc trên mặt </a:t>
            </a:r>
            <a:r>
              <a:rPr lang="vi-VN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trố</a:t>
            </a:r>
            <a:r>
              <a:rPr lang="vi-VN" sz="2400" u="none" strike="noStrike" spc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 đồng;...</a:t>
            </a:r>
          </a:p>
          <a:p>
            <a:endParaRPr lang="pt-BR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DCEAE60-F165-4A53-A05E-5441E28AF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450"/>
            <a:ext cx="7431088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II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Sáng tạo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Tìm ý tưởng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Xác định chủ đề họa tiết trang trí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Chọn h</a:t>
            </a:r>
            <a:r>
              <a:rPr lang="en-US" alt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ọa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phụ</a:t>
            </a:r>
            <a:endParaRPr lang="en-US" altLang="en-US" sz="28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vi-VN" altLang="vi-VN" sz="2800" dirty="0">
                <a:latin typeface="Times New Roman" panose="02020603050405020304" pitchFamily="18" charset="0"/>
              </a:rPr>
              <a:t>Bước 3: Xác định </a:t>
            </a:r>
            <a:r>
              <a:rPr lang="en-US" altLang="vi-VN" sz="2800" dirty="0" err="1">
                <a:latin typeface="Calibri" panose="020F0502020204030204" pitchFamily="34" charset="0"/>
              </a:rPr>
              <a:t>vật</a:t>
            </a:r>
            <a:r>
              <a:rPr lang="en-US" altLang="vi-VN" sz="2800" dirty="0">
                <a:latin typeface="Calibri" panose="020F0502020204030204" pitchFamily="34" charset="0"/>
              </a:rPr>
              <a:t> </a:t>
            </a:r>
            <a:r>
              <a:rPr lang="en-US" altLang="vi-VN" sz="2800" dirty="0" err="1">
                <a:latin typeface="Calibri" panose="020F0502020204030204" pitchFamily="34" charset="0"/>
              </a:rPr>
              <a:t>liệu</a:t>
            </a:r>
            <a:r>
              <a:rPr lang="en-US" altLang="vi-VN" sz="2800" dirty="0">
                <a:latin typeface="Calibri" panose="020F0502020204030204" pitchFamily="34" charset="0"/>
              </a:rPr>
              <a:t> </a:t>
            </a:r>
            <a:r>
              <a:rPr lang="en-US" altLang="vi-VN" sz="2800" dirty="0" err="1">
                <a:latin typeface="Calibri" panose="020F0502020204030204" pitchFamily="34" charset="0"/>
              </a:rPr>
              <a:t>và</a:t>
            </a:r>
            <a:r>
              <a:rPr lang="en-US" altLang="vi-VN" sz="2800" dirty="0">
                <a:latin typeface="Calibri" panose="020F0502020204030204" pitchFamily="34" charset="0"/>
              </a:rPr>
              <a:t> </a:t>
            </a:r>
            <a:r>
              <a:rPr lang="en-US" altLang="vi-VN" sz="2800" dirty="0" err="1">
                <a:latin typeface="Calibri" panose="020F0502020204030204" pitchFamily="34" charset="0"/>
              </a:rPr>
              <a:t>đồ</a:t>
            </a:r>
            <a:r>
              <a:rPr lang="en-US" altLang="vi-VN" sz="2800" dirty="0">
                <a:latin typeface="Calibri" panose="020F0502020204030204" pitchFamily="34" charset="0"/>
              </a:rPr>
              <a:t> </a:t>
            </a:r>
            <a:r>
              <a:rPr lang="en-US" altLang="vi-VN" sz="2800" dirty="0" err="1">
                <a:latin typeface="Calibri" panose="020F0502020204030204" pitchFamily="34" charset="0"/>
              </a:rPr>
              <a:t>dùng</a:t>
            </a:r>
            <a:r>
              <a:rPr lang="en-US" altLang="vi-VN" sz="2800" dirty="0">
                <a:latin typeface="Calibri" panose="020F0502020204030204" pitchFamily="34" charset="0"/>
              </a:rPr>
              <a:t> </a:t>
            </a:r>
            <a:r>
              <a:rPr lang="en-US" altLang="vi-VN" sz="2800" dirty="0" err="1">
                <a:latin typeface="Calibri" panose="020F0502020204030204" pitchFamily="34" charset="0"/>
              </a:rPr>
              <a:t>thực</a:t>
            </a:r>
            <a:r>
              <a:rPr lang="en-US" altLang="vi-VN" sz="2800" dirty="0">
                <a:latin typeface="Calibri" panose="020F0502020204030204" pitchFamily="34" charset="0"/>
              </a:rPr>
              <a:t> </a:t>
            </a:r>
            <a:r>
              <a:rPr lang="en-US" altLang="vi-VN" sz="2800" dirty="0" err="1">
                <a:latin typeface="Calibri" panose="020F0502020204030204" pitchFamily="34" charset="0"/>
              </a:rPr>
              <a:t>hành</a:t>
            </a:r>
            <a:endParaRPr lang="en-US" altLang="en-US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altLang="en-US" dirty="0"/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08CE736C-E662-3111-76C1-D51552810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-99392"/>
            <a:ext cx="682811" cy="658425"/>
          </a:xfrm>
          <a:prstGeom prst="rect">
            <a:avLst/>
          </a:prstGeom>
        </p:spPr>
      </p:pic>
      <p:pic>
        <p:nvPicPr>
          <p:cNvPr id="10246" name="Shape 44">
            <a:extLst>
              <a:ext uri="{FF2B5EF4-FFF2-40B4-BE49-F238E27FC236}">
                <a16:creationId xmlns:a16="http://schemas.microsoft.com/office/drawing/2014/main" id="{E08EAD6F-A1DE-4D14-8394-129B07CFE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96351"/>
            <a:ext cx="2808312" cy="182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Nhóm 10">
            <a:extLst>
              <a:ext uri="{FF2B5EF4-FFF2-40B4-BE49-F238E27FC236}">
                <a16:creationId xmlns:a16="http://schemas.microsoft.com/office/drawing/2014/main" id="{7BDAE884-54F2-E21C-46E3-264190087EC8}"/>
              </a:ext>
            </a:extLst>
          </p:cNvPr>
          <p:cNvGrpSpPr/>
          <p:nvPr/>
        </p:nvGrpSpPr>
        <p:grpSpPr>
          <a:xfrm>
            <a:off x="23257" y="3691588"/>
            <a:ext cx="3036575" cy="1825644"/>
            <a:chOff x="-81294" y="3691588"/>
            <a:chExt cx="3036575" cy="1825644"/>
          </a:xfrm>
        </p:grpSpPr>
        <p:pic>
          <p:nvPicPr>
            <p:cNvPr id="10250" name="Shape 38">
              <a:extLst>
                <a:ext uri="{FF2B5EF4-FFF2-40B4-BE49-F238E27FC236}">
                  <a16:creationId xmlns:a16="http://schemas.microsoft.com/office/drawing/2014/main" id="{EEA0C363-FBFA-A6F1-6548-D3DDEDC826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294" y="3691589"/>
              <a:ext cx="2457137" cy="1825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8" name="Shape 42">
              <a:extLst>
                <a:ext uri="{FF2B5EF4-FFF2-40B4-BE49-F238E27FC236}">
                  <a16:creationId xmlns:a16="http://schemas.microsoft.com/office/drawing/2014/main" id="{A5497D7A-E241-2051-1817-659D7700A6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7395" y="3691588"/>
              <a:ext cx="747886" cy="1825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Shape 40">
              <a:extLst>
                <a:ext uri="{FF2B5EF4-FFF2-40B4-BE49-F238E27FC236}">
                  <a16:creationId xmlns:a16="http://schemas.microsoft.com/office/drawing/2014/main" id="{BBB1AEFC-F353-201D-24A9-67BD52621B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537" y="4007501"/>
              <a:ext cx="1595834" cy="1149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Arial" panose="020B0604020202020204" pitchFamily="34" charset="0"/>
                  <a:cs typeface="Arial" panose="020B0604020202020204" pitchFamily="34" charset="0"/>
                </a:rPr>
                <a:t>Xác định chủ đề trang trí</a:t>
              </a:r>
              <a:endParaRPr kumimoji="0" lang="vi-VN" altLang="vi-V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CAB6B062-E5E0-1AD8-77F2-B78D6C4AD1DA}"/>
              </a:ext>
            </a:extLst>
          </p:cNvPr>
          <p:cNvGrpSpPr/>
          <p:nvPr/>
        </p:nvGrpSpPr>
        <p:grpSpPr>
          <a:xfrm>
            <a:off x="5926527" y="3691588"/>
            <a:ext cx="3009122" cy="1825642"/>
            <a:chOff x="6855728" y="4604409"/>
            <a:chExt cx="3009122" cy="1825642"/>
          </a:xfrm>
        </p:grpSpPr>
        <p:pic>
          <p:nvPicPr>
            <p:cNvPr id="10247" name="Shape 46">
              <a:extLst>
                <a:ext uri="{FF2B5EF4-FFF2-40B4-BE49-F238E27FC236}">
                  <a16:creationId xmlns:a16="http://schemas.microsoft.com/office/drawing/2014/main" id="{71A29F1B-8B5A-82CC-CDB3-07006B8043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5728" y="4604409"/>
              <a:ext cx="1965093" cy="1825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4" name="Shape 50">
              <a:extLst>
                <a:ext uri="{FF2B5EF4-FFF2-40B4-BE49-F238E27FC236}">
                  <a16:creationId xmlns:a16="http://schemas.microsoft.com/office/drawing/2014/main" id="{8C12DEC4-7ED4-B3E5-8A2E-FA7C75C958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0821" y="4604409"/>
              <a:ext cx="1044029" cy="181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Shape 48">
              <a:extLst>
                <a:ext uri="{FF2B5EF4-FFF2-40B4-BE49-F238E27FC236}">
                  <a16:creationId xmlns:a16="http://schemas.microsoft.com/office/drawing/2014/main" id="{BF9885FB-A822-0CDC-F8D4-F833780883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62103" y="4901683"/>
              <a:ext cx="1758718" cy="1231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Arial" panose="020B0604020202020204" pitchFamily="34" charset="0"/>
                  <a:cs typeface="Arial" panose="020B0604020202020204" pitchFamily="34" charset="0"/>
                </a:rPr>
                <a:t>Xác định vật liệu và đồ dùng thực hành</a:t>
              </a:r>
              <a:endParaRPr kumimoji="0" lang="vi-VN" altLang="vi-V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6" name="Rectangle 12">
            <a:extLst>
              <a:ext uri="{FF2B5EF4-FFF2-40B4-BE49-F238E27FC236}">
                <a16:creationId xmlns:a16="http://schemas.microsoft.com/office/drawing/2014/main" id="{994BFA26-CB4E-4E32-8ED8-F87782640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37421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/>
            </a:r>
            <a:b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69A807AB-7C36-534B-2A32-5301AE6AA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37421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/>
            </a:r>
            <a:b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D3E235CF-534B-3252-DA14-FC95ACC24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5017" y="562816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/>
            </a:r>
            <a:b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</a:br>
            <a:endParaRPr kumimoji="0" lang="vi-VN" altLang="vi-VN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/>
            </a:r>
            <a:b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4">
            <a:extLst>
              <a:ext uri="{FF2B5EF4-FFF2-40B4-BE49-F238E27FC236}">
                <a16:creationId xmlns:a16="http://schemas.microsoft.com/office/drawing/2014/main" id="{2AC12EE6-02B7-CBF6-9544-3F4118CB8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27384"/>
            <a:ext cx="8229600" cy="3096344"/>
          </a:xfrm>
        </p:spPr>
        <p:txBody>
          <a:bodyPr>
            <a:normAutofit/>
          </a:bodyPr>
          <a:lstStyle/>
          <a:p>
            <a:pPr algn="l"/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4CBFD6F4-FF13-5E8B-13A7-2A9936D46731}"/>
              </a:ext>
            </a:extLst>
          </p:cNvPr>
          <p:cNvGrpSpPr/>
          <p:nvPr/>
        </p:nvGrpSpPr>
        <p:grpSpPr>
          <a:xfrm>
            <a:off x="-252536" y="1911842"/>
            <a:ext cx="6254419" cy="4685502"/>
            <a:chOff x="-91141" y="1706696"/>
            <a:chExt cx="6716467" cy="4986958"/>
          </a:xfrm>
        </p:grpSpPr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77F5CDB6-8098-5C5F-F84B-22BE3BCD4C91}"/>
                </a:ext>
              </a:extLst>
            </p:cNvPr>
            <p:cNvSpPr txBox="1"/>
            <p:nvPr/>
          </p:nvSpPr>
          <p:spPr>
            <a:xfrm>
              <a:off x="528785" y="1706696"/>
              <a:ext cx="60965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latin typeface="+mj-lt"/>
                </a:rPr>
                <a:t>- Bước 1: Xác định bố cục mảng trang trí</a:t>
              </a:r>
              <a:endParaRPr lang="pt-BR" sz="2800" dirty="0">
                <a:latin typeface="+mj-lt"/>
              </a:endParaRPr>
            </a:p>
          </p:txBody>
        </p:sp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91A65F0F-B89F-0BA3-5DFF-C6D5BEE46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1141" y="3793671"/>
              <a:ext cx="2926109" cy="2899983"/>
            </a:xfrm>
            <a:prstGeom prst="rect">
              <a:avLst/>
            </a:prstGeom>
          </p:spPr>
        </p:pic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50BDCADC-50F2-8A12-68B5-12A47A3C162A}"/>
              </a:ext>
            </a:extLst>
          </p:cNvPr>
          <p:cNvGrpSpPr/>
          <p:nvPr/>
        </p:nvGrpSpPr>
        <p:grpSpPr>
          <a:xfrm>
            <a:off x="324743" y="2276872"/>
            <a:ext cx="5516151" cy="4266052"/>
            <a:chOff x="872342" y="1988840"/>
            <a:chExt cx="5516151" cy="4266052"/>
          </a:xfrm>
        </p:grpSpPr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88252CDC-8ED1-64EE-D630-FCC39E1F679C}"/>
                </a:ext>
              </a:extLst>
            </p:cNvPr>
            <p:cNvSpPr txBox="1"/>
            <p:nvPr/>
          </p:nvSpPr>
          <p:spPr>
            <a:xfrm>
              <a:off x="872342" y="1988840"/>
              <a:ext cx="55161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>
                  <a:latin typeface="+mj-lt"/>
                </a:rPr>
                <a:t>- Bước 2: Vẽ hình họa tiết bằng nét</a:t>
              </a:r>
              <a:endParaRPr lang="pt-BR" sz="2800" dirty="0">
                <a:latin typeface="+mj-lt"/>
              </a:endParaRPr>
            </a:p>
          </p:txBody>
        </p:sp>
        <p:pic>
          <p:nvPicPr>
            <p:cNvPr id="11" name="Hình ảnh 10">
              <a:extLst>
                <a:ext uri="{FF2B5EF4-FFF2-40B4-BE49-F238E27FC236}">
                  <a16:creationId xmlns:a16="http://schemas.microsoft.com/office/drawing/2014/main" id="{2BFCE62C-79AD-0D2D-8EBA-4988E955D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9319" y="3615448"/>
              <a:ext cx="2736304" cy="2639444"/>
            </a:xfrm>
            <a:prstGeom prst="rect">
              <a:avLst/>
            </a:prstGeom>
          </p:spPr>
        </p:pic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7D429D3A-7CC5-E524-0790-B0A45BCD8988}"/>
              </a:ext>
            </a:extLst>
          </p:cNvPr>
          <p:cNvGrpSpPr/>
          <p:nvPr/>
        </p:nvGrpSpPr>
        <p:grpSpPr>
          <a:xfrm>
            <a:off x="364751" y="2708920"/>
            <a:ext cx="6799537" cy="4057137"/>
            <a:chOff x="-931393" y="2708920"/>
            <a:chExt cx="6799537" cy="4057137"/>
          </a:xfrm>
        </p:grpSpPr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1E9CE41B-60EF-B804-4FFD-B6CD1654D8D0}"/>
                </a:ext>
              </a:extLst>
            </p:cNvPr>
            <p:cNvSpPr txBox="1"/>
            <p:nvPr/>
          </p:nvSpPr>
          <p:spPr>
            <a:xfrm>
              <a:off x="-931393" y="2708920"/>
              <a:ext cx="27590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Bước 3: Vẽ màu</a:t>
              </a:r>
              <a:endParaRPr lang="pt-BR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Hình ảnh 13">
              <a:extLst>
                <a:ext uri="{FF2B5EF4-FFF2-40B4-BE49-F238E27FC236}">
                  <a16:creationId xmlns:a16="http://schemas.microsoft.com/office/drawing/2014/main" id="{B1B471E2-9FE7-BFB0-65B6-B066836A1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7824" y="3861048"/>
              <a:ext cx="2880320" cy="2905009"/>
            </a:xfrm>
            <a:prstGeom prst="rect">
              <a:avLst/>
            </a:prstGeom>
          </p:spPr>
        </p:pic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7EBFD829-B0A8-5CB1-D0FE-0F8495E7C0C8}"/>
              </a:ext>
            </a:extLst>
          </p:cNvPr>
          <p:cNvGrpSpPr/>
          <p:nvPr/>
        </p:nvGrpSpPr>
        <p:grpSpPr>
          <a:xfrm>
            <a:off x="324743" y="3144907"/>
            <a:ext cx="8984376" cy="3572690"/>
            <a:chOff x="-71809" y="3083381"/>
            <a:chExt cx="8984376" cy="3572690"/>
          </a:xfrm>
        </p:grpSpPr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0DF8CAD9-5CD5-81E5-131C-88E1B94DD7A4}"/>
                </a:ext>
              </a:extLst>
            </p:cNvPr>
            <p:cNvSpPr txBox="1"/>
            <p:nvPr/>
          </p:nvSpPr>
          <p:spPr>
            <a:xfrm>
              <a:off x="-71809" y="3083381"/>
              <a:ext cx="46714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latin typeface="+mj-lt"/>
                </a:rPr>
                <a:t>- Bước 4: Hoàn thiện sản phẩm</a:t>
              </a:r>
              <a:endParaRPr lang="pt-BR" sz="2800" dirty="0">
                <a:latin typeface="+mj-lt"/>
              </a:endParaRPr>
            </a:p>
          </p:txBody>
        </p:sp>
        <p:pic>
          <p:nvPicPr>
            <p:cNvPr id="17" name="Hình ảnh 16">
              <a:extLst>
                <a:ext uri="{FF2B5EF4-FFF2-40B4-BE49-F238E27FC236}">
                  <a16:creationId xmlns:a16="http://schemas.microsoft.com/office/drawing/2014/main" id="{513D95A5-4F30-0989-F50F-BD908D0E0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672" y="3871530"/>
              <a:ext cx="2720895" cy="27845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iọt nước">
  <a:themeElements>
    <a:clrScheme name="Giọt nước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iọt nước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iọt nước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TM04033925[[fn=Giọt nhỏ]]</Template>
  <TotalTime>536</TotalTime>
  <Words>500</Words>
  <Application>Microsoft Office PowerPoint</Application>
  <PresentationFormat>On-screen Show (4:3)</PresentationFormat>
  <Paragraphs>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Courier New</vt:lpstr>
      <vt:lpstr>Times New Roman</vt:lpstr>
      <vt:lpstr>Tw Cen MT</vt:lpstr>
      <vt:lpstr>Giọt nước</vt:lpstr>
      <vt:lpstr>PowerPoint Presentation</vt:lpstr>
      <vt:lpstr>*Yêu cầu cần đạt của bài học</vt:lpstr>
      <vt:lpstr>I. QUAN SÁT,  NHẬN THỨC</vt:lpstr>
      <vt:lpstr>PowerPoint Presentation</vt:lpstr>
      <vt:lpstr>PowerPoint Presentation</vt:lpstr>
      <vt:lpstr>I. QUAN SÁT,  NHẬN THỨC</vt:lpstr>
      <vt:lpstr>PowerPoint Presentation</vt:lpstr>
      <vt:lpstr>PowerPoint Presentation</vt:lpstr>
      <vt:lpstr>2. Thực hành Trang trí đĩa theo nguyên lý chuyển động. </vt:lpstr>
      <vt:lpstr>PowerPoint Presentation</vt:lpstr>
      <vt:lpstr>PowerPoint Presentation</vt:lpstr>
      <vt:lpstr>PowerPoint Presentation</vt:lpstr>
      <vt:lpstr>PowerPoint Presentation</vt:lpstr>
    </vt:vector>
  </TitlesOfParts>
  <Manager>Lương Tuấn Vinh</Manager>
  <Company>Tuấn Vinh_THCS_TT_Cao Lộc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mĩ thuật 8</dc:title>
  <dc:creator/>
  <cp:keywords>Bài 1</cp:keywords>
  <dc:description>Trang trí theo nguyên lí chuyển động</dc:description>
  <cp:lastModifiedBy>STD_DELL</cp:lastModifiedBy>
  <cp:revision>54</cp:revision>
  <dcterms:created xsi:type="dcterms:W3CDTF">2021-09-11T13:49:46Z</dcterms:created>
  <dcterms:modified xsi:type="dcterms:W3CDTF">2024-09-20T03:04:50Z</dcterms:modified>
  <cp:category>MT</cp:category>
</cp:coreProperties>
</file>