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9" r:id="rId3"/>
    <p:sldId id="292" r:id="rId4"/>
    <p:sldId id="258" r:id="rId5"/>
    <p:sldId id="280" r:id="rId6"/>
    <p:sldId id="281" r:id="rId7"/>
    <p:sldId id="283" r:id="rId8"/>
    <p:sldId id="284" r:id="rId9"/>
    <p:sldId id="261" r:id="rId10"/>
    <p:sldId id="285" r:id="rId11"/>
    <p:sldId id="291" r:id="rId12"/>
    <p:sldId id="287" r:id="rId13"/>
    <p:sldId id="268" r:id="rId14"/>
    <p:sldId id="28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4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35D361-C83D-4B21-B9BA-39D5EC9F62A9}"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1658376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563892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134136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5927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35D361-C83D-4B21-B9BA-39D5EC9F62A9}"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272999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35D361-C83D-4B21-B9BA-39D5EC9F62A9}"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420425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35D361-C83D-4B21-B9BA-39D5EC9F62A9}" type="datetimeFigureOut">
              <a:rPr lang="en-US" smtClean="0"/>
              <a:t>4/11/2024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4215253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35D361-C83D-4B21-B9BA-39D5EC9F62A9}" type="datetimeFigureOut">
              <a:rPr lang="en-US" smtClean="0"/>
              <a:t>4/11/2024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72922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5D361-C83D-4B21-B9BA-39D5EC9F62A9}" type="datetimeFigureOut">
              <a:rPr lang="en-US" smtClean="0"/>
              <a:t>4/11/2024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57259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22834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226177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5D361-C83D-4B21-B9BA-39D5EC9F62A9}" type="datetimeFigureOut">
              <a:rPr lang="en-US" smtClean="0"/>
              <a:t>4/11/2024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D9DFE-99BD-466A-B255-FBBCDD4D466E}" type="slidenum">
              <a:rPr lang="en-US" smtClean="0"/>
              <a:t>‹#›</a:t>
            </a:fld>
            <a:endParaRPr lang="en-US"/>
          </a:p>
        </p:txBody>
      </p:sp>
    </p:spTree>
    <p:extLst>
      <p:ext uri="{BB962C8B-B14F-4D97-AF65-F5344CB8AC3E}">
        <p14:creationId xmlns:p14="http://schemas.microsoft.com/office/powerpoint/2010/main" val="1342245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333233" y="5638800"/>
            <a:ext cx="8534400" cy="954107"/>
          </a:xfrm>
          <a:prstGeom prst="rect">
            <a:avLst/>
          </a:prstGeom>
        </p:spPr>
        <p:txBody>
          <a:bodyPr wrap="square">
            <a:spAutoFit/>
          </a:bodyPr>
          <a:lstStyle/>
          <a:p>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ảnh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7.1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việc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rừng</a:t>
            </a:r>
            <a:r>
              <a:rPr lang="en-US" sz="2800" dirty="0">
                <a:solidFill>
                  <a:srgbClr val="0000FF"/>
                </a:solidFill>
                <a:latin typeface="Times New Roman" pitchFamily="18" charset="0"/>
                <a:cs typeface="Times New Roman" pitchFamily="18" charset="0"/>
              </a:rPr>
              <a:t>?</a:t>
            </a:r>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353567" cy="5181600"/>
          </a:xfrm>
          <a:prstGeom prst="rect">
            <a:avLst/>
          </a:prstGeom>
          <a:noFill/>
          <a:ln>
            <a:noFill/>
          </a:ln>
        </p:spPr>
      </p:pic>
      <p:sp>
        <p:nvSpPr>
          <p:cNvPr id="3" name="TextBox 2"/>
          <p:cNvSpPr txBox="1"/>
          <p:nvPr/>
        </p:nvSpPr>
        <p:spPr>
          <a:xfrm>
            <a:off x="381000" y="304800"/>
            <a:ext cx="3657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KHỞI ĐỘNG</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9900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17693"/>
            <a:ext cx="8305800" cy="830997"/>
          </a:xfrm>
          <a:prstGeom prst="rect">
            <a:avLst/>
          </a:prstGeom>
        </p:spPr>
        <p:txBody>
          <a:bodyPr wrap="square">
            <a:spAutoFit/>
          </a:bodyPr>
          <a:lstStyle/>
          <a:p>
            <a:r>
              <a:rPr lang="en-US" sz="2400" dirty="0" err="1">
                <a:solidFill>
                  <a:srgbClr val="0000FF"/>
                </a:solidFill>
                <a:latin typeface="Arial" pitchFamily="34" charset="0"/>
                <a:cs typeface="Arial" pitchFamily="34" charset="0"/>
              </a:rPr>
              <a:t>Quan</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sát</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Hình</a:t>
            </a:r>
            <a:r>
              <a:rPr lang="en-US" sz="2400" dirty="0">
                <a:solidFill>
                  <a:srgbClr val="0000FF"/>
                </a:solidFill>
                <a:latin typeface="Arial" pitchFamily="34" charset="0"/>
                <a:cs typeface="Arial" pitchFamily="34" charset="0"/>
              </a:rPr>
              <a:t> 7.4 </a:t>
            </a:r>
            <a:r>
              <a:rPr lang="en-US" sz="2400" dirty="0" err="1">
                <a:solidFill>
                  <a:srgbClr val="0000FF"/>
                </a:solidFill>
                <a:latin typeface="Arial" pitchFamily="34" charset="0"/>
                <a:cs typeface="Arial" pitchFamily="34" charset="0"/>
              </a:rPr>
              <a:t>và</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cho</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biết</a:t>
            </a:r>
            <a:r>
              <a:rPr lang="en-US" sz="2400" dirty="0">
                <a:solidFill>
                  <a:srgbClr val="0000FF"/>
                </a:solidFill>
                <a:latin typeface="Arial" pitchFamily="34" charset="0"/>
                <a:cs typeface="Arial" pitchFamily="34" charset="0"/>
              </a:rPr>
              <a:t> ý </a:t>
            </a:r>
            <a:r>
              <a:rPr lang="en-US" sz="2400" dirty="0" err="1">
                <a:solidFill>
                  <a:srgbClr val="0000FF"/>
                </a:solidFill>
                <a:latin typeface="Arial" pitchFamily="34" charset="0"/>
                <a:cs typeface="Arial" pitchFamily="34" charset="0"/>
              </a:rPr>
              <a:t>nghĩa</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của</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việc</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bảo</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vệ</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rừng</a:t>
            </a:r>
            <a:r>
              <a:rPr lang="en-US" sz="2400" dirty="0">
                <a:solidFill>
                  <a:srgbClr val="0000FF"/>
                </a:solidFill>
                <a:latin typeface="Arial" pitchFamily="34" charset="0"/>
                <a:cs typeface="Arial" pitchFamily="34" charset="0"/>
              </a:rPr>
              <a:t>.</a:t>
            </a:r>
          </a:p>
        </p:txBody>
      </p:sp>
      <p:pic>
        <p:nvPicPr>
          <p:cNvPr id="3074" name="Picture 2" descr="C:\Users\USER\Desktop\screenshot-2022-06-28-1622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8153400"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4343400"/>
            <a:ext cx="7924800" cy="2308324"/>
          </a:xfrm>
          <a:prstGeom prst="rect">
            <a:avLst/>
          </a:prstGeom>
        </p:spPr>
        <p:txBody>
          <a:bodyPr wrap="square">
            <a:spAutoFit/>
          </a:bodyPr>
          <a:lstStyle/>
          <a:p>
            <a:r>
              <a:rPr lang="vi-VN" sz="2400" dirty="0"/>
              <a:t>- Lưu trữ carbon</a:t>
            </a:r>
          </a:p>
          <a:p>
            <a:r>
              <a:rPr lang="vi-VN" sz="2400" dirty="0"/>
              <a:t>- Cung cấp thực phẩm cho con người</a:t>
            </a:r>
          </a:p>
          <a:p>
            <a:r>
              <a:rPr lang="vi-VN" sz="2400" dirty="0"/>
              <a:t>- Nơi sinh sống của khoảng 80% giống loài sinh vật sống trên cạn</a:t>
            </a:r>
          </a:p>
          <a:p>
            <a:r>
              <a:rPr lang="vi-VN" sz="2400" dirty="0"/>
              <a:t>- Nuôi dưỡng đất</a:t>
            </a:r>
          </a:p>
          <a:p>
            <a:r>
              <a:rPr lang="vi-VN" sz="2400" dirty="0"/>
              <a:t>- Điều tiết nước</a:t>
            </a:r>
          </a:p>
        </p:txBody>
      </p:sp>
    </p:spTree>
    <p:extLst>
      <p:ext uri="{BB962C8B-B14F-4D97-AF65-F5344CB8AC3E}">
        <p14:creationId xmlns:p14="http://schemas.microsoft.com/office/powerpoint/2010/main" val="337323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6E1E03C8-8B23-3814-1595-670B313415E8}"/>
              </a:ext>
            </a:extLst>
          </p:cNvPr>
          <p:cNvSpPr/>
          <p:nvPr/>
        </p:nvSpPr>
        <p:spPr>
          <a:xfrm>
            <a:off x="762000" y="762000"/>
            <a:ext cx="5867400" cy="523220"/>
          </a:xfrm>
          <a:prstGeom prst="rect">
            <a:avLst/>
          </a:prstGeom>
        </p:spPr>
        <p:txBody>
          <a:bodyPr wrap="square">
            <a:spAutoFit/>
          </a:bodyPr>
          <a:lstStyle/>
          <a:p>
            <a:r>
              <a:rPr lang="en-US" sz="2800" dirty="0" smtClean="0">
                <a:solidFill>
                  <a:srgbClr val="0000FF"/>
                </a:solidFill>
                <a:latin typeface="Times New Roman" pitchFamily="18" charset="0"/>
                <a:cs typeface="Times New Roman" pitchFamily="18" charset="0"/>
              </a:rPr>
              <a:t>? </a:t>
            </a:r>
            <a:r>
              <a:rPr lang="vi-VN" sz="2800" dirty="0" smtClean="0">
                <a:solidFill>
                  <a:srgbClr val="0000FF"/>
                </a:solidFill>
                <a:latin typeface="Times New Roman" pitchFamily="18" charset="0"/>
                <a:cs typeface="Times New Roman" pitchFamily="18" charset="0"/>
              </a:rPr>
              <a:t>Em </a:t>
            </a:r>
            <a:r>
              <a:rPr lang="vi-VN" sz="2800" dirty="0">
                <a:solidFill>
                  <a:srgbClr val="0000FF"/>
                </a:solidFill>
                <a:latin typeface="Times New Roman" pitchFamily="18" charset="0"/>
                <a:cs typeface="Times New Roman" pitchFamily="18" charset="0"/>
              </a:rPr>
              <a:t>hãy nêu mục đích bảo vệ rừng.</a:t>
            </a:r>
            <a:endParaRPr lang="en-US" sz="2800" dirty="0">
              <a:solidFill>
                <a:srgbClr val="0000FF"/>
              </a:solidFill>
              <a:latin typeface="Times New Roman" pitchFamily="18" charset="0"/>
              <a:cs typeface="Times New Roman" pitchFamily="18" charset="0"/>
            </a:endParaRPr>
          </a:p>
        </p:txBody>
      </p:sp>
      <p:sp>
        <p:nvSpPr>
          <p:cNvPr id="11" name="TextBox 10">
            <a:extLst>
              <a:ext uri="{FF2B5EF4-FFF2-40B4-BE49-F238E27FC236}">
                <a16:creationId xmlns="" xmlns:a16="http://schemas.microsoft.com/office/drawing/2014/main" id="{CCB7320C-82E3-119B-715D-F3A558476F9C}"/>
              </a:ext>
            </a:extLst>
          </p:cNvPr>
          <p:cNvSpPr txBox="1"/>
          <p:nvPr/>
        </p:nvSpPr>
        <p:spPr>
          <a:xfrm>
            <a:off x="533400" y="1524000"/>
            <a:ext cx="6858000" cy="830997"/>
          </a:xfrm>
          <a:prstGeom prst="rect">
            <a:avLst/>
          </a:prstGeom>
          <a:noFill/>
        </p:spPr>
        <p:txBody>
          <a:bodyPr wrap="square">
            <a:spAutoFit/>
          </a:bodyPr>
          <a:lstStyle/>
          <a:p>
            <a:pPr algn="just"/>
            <a:r>
              <a:rPr lang="en-US" sz="2400" dirty="0">
                <a:latin typeface="Arial" pitchFamily="34" charset="0"/>
                <a:cs typeface="Arial" pitchFamily="34" charset="0"/>
              </a:rPr>
              <a:t>- </a:t>
            </a:r>
            <a:r>
              <a:rPr lang="en-US" sz="2400" dirty="0" err="1">
                <a:latin typeface="Arial" pitchFamily="34" charset="0"/>
                <a:cs typeface="Arial" pitchFamily="34" charset="0"/>
              </a:rPr>
              <a:t>Giữ</a:t>
            </a:r>
            <a:r>
              <a:rPr lang="en-US" sz="2400" dirty="0">
                <a:latin typeface="Arial" pitchFamily="34" charset="0"/>
                <a:cs typeface="Arial" pitchFamily="34" charset="0"/>
              </a:rPr>
              <a:t> </a:t>
            </a:r>
            <a:r>
              <a:rPr lang="en-US" sz="2400" dirty="0" err="1">
                <a:latin typeface="Arial" pitchFamily="34" charset="0"/>
                <a:cs typeface="Arial" pitchFamily="34" charset="0"/>
              </a:rPr>
              <a:t>gìn</a:t>
            </a:r>
            <a:r>
              <a:rPr lang="en-US" sz="2400" dirty="0">
                <a:latin typeface="Arial" pitchFamily="34" charset="0"/>
                <a:cs typeface="Arial" pitchFamily="34" charset="0"/>
              </a:rPr>
              <a:t> </a:t>
            </a:r>
            <a:r>
              <a:rPr lang="en-US" sz="2400" dirty="0" err="1">
                <a:latin typeface="Arial" pitchFamily="34" charset="0"/>
                <a:cs typeface="Arial" pitchFamily="34" charset="0"/>
              </a:rPr>
              <a:t>tài</a:t>
            </a:r>
            <a:r>
              <a:rPr lang="en-US" sz="2400" dirty="0">
                <a:latin typeface="Arial" pitchFamily="34" charset="0"/>
                <a:cs typeface="Arial" pitchFamily="34" charset="0"/>
              </a:rPr>
              <a:t> </a:t>
            </a:r>
            <a:r>
              <a:rPr lang="en-US" sz="2400" dirty="0" err="1">
                <a:latin typeface="Arial" pitchFamily="34" charset="0"/>
                <a:cs typeface="Arial" pitchFamily="34" charset="0"/>
              </a:rPr>
              <a:t>nguyên</a:t>
            </a:r>
            <a:r>
              <a:rPr lang="en-US" sz="2400" dirty="0">
                <a:latin typeface="Arial" pitchFamily="34" charset="0"/>
                <a:cs typeface="Arial" pitchFamily="34" charset="0"/>
              </a:rPr>
              <a:t> </a:t>
            </a:r>
            <a:r>
              <a:rPr lang="en-US" sz="2400" dirty="0" err="1">
                <a:latin typeface="Arial" pitchFamily="34" charset="0"/>
                <a:cs typeface="Arial" pitchFamily="34" charset="0"/>
              </a:rPr>
              <a:t>rừng</a:t>
            </a:r>
            <a:r>
              <a:rPr lang="en-US" sz="2400" dirty="0">
                <a:latin typeface="Arial" pitchFamily="34" charset="0"/>
                <a:cs typeface="Arial" pitchFamily="34" charset="0"/>
              </a:rPr>
              <a:t>, </a:t>
            </a:r>
            <a:r>
              <a:rPr lang="en-US" sz="2400" dirty="0" err="1">
                <a:latin typeface="Arial" pitchFamily="34" charset="0"/>
                <a:cs typeface="Arial" pitchFamily="34" charset="0"/>
              </a:rPr>
              <a:t>đất</a:t>
            </a:r>
            <a:r>
              <a:rPr lang="en-US" sz="2400" dirty="0">
                <a:latin typeface="Arial" pitchFamily="34" charset="0"/>
                <a:cs typeface="Arial" pitchFamily="34" charset="0"/>
              </a:rPr>
              <a:t> </a:t>
            </a:r>
            <a:r>
              <a:rPr lang="en-US" sz="2400" dirty="0" err="1">
                <a:latin typeface="Arial" pitchFamily="34" charset="0"/>
                <a:cs typeface="Arial" pitchFamily="34" charset="0"/>
              </a:rPr>
              <a:t>rừng</a:t>
            </a:r>
            <a:r>
              <a:rPr lang="en-US" sz="2400" dirty="0">
                <a:latin typeface="Arial" pitchFamily="34" charset="0"/>
                <a:cs typeface="Arial" pitchFamily="34" charset="0"/>
              </a:rPr>
              <a:t> </a:t>
            </a:r>
            <a:r>
              <a:rPr lang="en-US" sz="2400" dirty="0" err="1">
                <a:latin typeface="Arial" pitchFamily="34" charset="0"/>
                <a:cs typeface="Arial" pitchFamily="34" charset="0"/>
              </a:rPr>
              <a:t>hiện</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đồng</a:t>
            </a:r>
            <a:r>
              <a:rPr lang="en-US" sz="2400" dirty="0">
                <a:latin typeface="Arial" pitchFamily="34" charset="0"/>
                <a:cs typeface="Arial" pitchFamily="34" charset="0"/>
              </a:rPr>
              <a:t> </a:t>
            </a:r>
            <a:r>
              <a:rPr lang="en-US" sz="2400" dirty="0" err="1">
                <a:latin typeface="Arial" pitchFamily="34" charset="0"/>
                <a:cs typeface="Arial" pitchFamily="34" charset="0"/>
              </a:rPr>
              <a:t>thời</a:t>
            </a:r>
            <a:r>
              <a:rPr lang="en-US" sz="2400" dirty="0">
                <a:latin typeface="Arial" pitchFamily="34" charset="0"/>
                <a:cs typeface="Arial" pitchFamily="34" charset="0"/>
              </a:rPr>
              <a:t> </a:t>
            </a:r>
            <a:r>
              <a:rPr lang="en-US" sz="2400" dirty="0" err="1">
                <a:latin typeface="Arial" pitchFamily="34" charset="0"/>
                <a:cs typeface="Arial" pitchFamily="34" charset="0"/>
              </a:rPr>
              <a:t>tạo</a:t>
            </a:r>
            <a:r>
              <a:rPr lang="en-US" sz="2400" dirty="0">
                <a:latin typeface="Arial" pitchFamily="34" charset="0"/>
                <a:cs typeface="Arial" pitchFamily="34" charset="0"/>
              </a:rPr>
              <a:t> </a:t>
            </a:r>
            <a:r>
              <a:rPr lang="en-US" sz="2400" dirty="0" err="1">
                <a:latin typeface="Arial" pitchFamily="34" charset="0"/>
                <a:cs typeface="Arial" pitchFamily="34" charset="0"/>
              </a:rPr>
              <a:t>điều</a:t>
            </a:r>
            <a:r>
              <a:rPr lang="en-US" sz="2400" dirty="0">
                <a:latin typeface="Arial" pitchFamily="34" charset="0"/>
                <a:cs typeface="Arial" pitchFamily="34" charset="0"/>
              </a:rPr>
              <a:t> </a:t>
            </a:r>
            <a:r>
              <a:rPr lang="en-US" sz="2400" dirty="0" err="1">
                <a:latin typeface="Arial" pitchFamily="34" charset="0"/>
                <a:cs typeface="Arial" pitchFamily="34" charset="0"/>
              </a:rPr>
              <a:t>kiện</a:t>
            </a:r>
            <a:r>
              <a:rPr lang="en-US" sz="2400" dirty="0">
                <a:latin typeface="Arial" pitchFamily="34" charset="0"/>
                <a:cs typeface="Arial" pitchFamily="34" charset="0"/>
              </a:rPr>
              <a:t> </a:t>
            </a:r>
            <a:r>
              <a:rPr lang="en-US" sz="2400" dirty="0" err="1">
                <a:latin typeface="Arial" pitchFamily="34" charset="0"/>
                <a:cs typeface="Arial" pitchFamily="34" charset="0"/>
              </a:rPr>
              <a:t>thuận</a:t>
            </a:r>
            <a:r>
              <a:rPr lang="en-US" sz="2400" dirty="0">
                <a:latin typeface="Arial" pitchFamily="34" charset="0"/>
                <a:cs typeface="Arial" pitchFamily="34" charset="0"/>
              </a:rPr>
              <a:t> </a:t>
            </a:r>
            <a:r>
              <a:rPr lang="en-US" sz="2400" dirty="0" err="1">
                <a:latin typeface="Arial" pitchFamily="34" charset="0"/>
                <a:cs typeface="Arial" pitchFamily="34" charset="0"/>
              </a:rPr>
              <a:t>lợi</a:t>
            </a:r>
            <a:r>
              <a:rPr lang="en-US" sz="2400" dirty="0">
                <a:latin typeface="Arial" pitchFamily="34" charset="0"/>
                <a:cs typeface="Arial" pitchFamily="34" charset="0"/>
              </a:rPr>
              <a:t> </a:t>
            </a:r>
            <a:r>
              <a:rPr lang="en-US" sz="2400" dirty="0" err="1">
                <a:latin typeface="Arial" pitchFamily="34" charset="0"/>
                <a:cs typeface="Arial" pitchFamily="34" charset="0"/>
              </a:rPr>
              <a:t>để</a:t>
            </a:r>
            <a:r>
              <a:rPr lang="en-US" sz="2400" dirty="0">
                <a:latin typeface="Arial" pitchFamily="34" charset="0"/>
                <a:cs typeface="Arial" pitchFamily="34" charset="0"/>
              </a:rPr>
              <a:t> </a:t>
            </a:r>
            <a:r>
              <a:rPr lang="en-US" sz="2400" dirty="0" err="1">
                <a:latin typeface="Arial" pitchFamily="34" charset="0"/>
                <a:cs typeface="Arial" pitchFamily="34" charset="0"/>
              </a:rPr>
              <a:t>rừng</a:t>
            </a:r>
            <a:r>
              <a:rPr lang="en-US" sz="2400" dirty="0">
                <a:latin typeface="Arial" pitchFamily="34" charset="0"/>
                <a:cs typeface="Arial" pitchFamily="34" charset="0"/>
              </a:rPr>
              <a:t> </a:t>
            </a:r>
            <a:r>
              <a:rPr lang="en-US" sz="2400" dirty="0" err="1">
                <a:latin typeface="Arial" pitchFamily="34" charset="0"/>
                <a:cs typeface="Arial" pitchFamily="34" charset="0"/>
              </a:rPr>
              <a:t>phát</a:t>
            </a:r>
            <a:r>
              <a:rPr lang="en-US" sz="2400" dirty="0">
                <a:latin typeface="Arial" pitchFamily="34" charset="0"/>
                <a:cs typeface="Arial" pitchFamily="34" charset="0"/>
              </a:rPr>
              <a:t> </a:t>
            </a:r>
            <a:r>
              <a:rPr lang="en-US" sz="2400" dirty="0" err="1">
                <a:latin typeface="Arial" pitchFamily="34" charset="0"/>
                <a:cs typeface="Arial" pitchFamily="34" charset="0"/>
              </a:rPr>
              <a:t>triển</a:t>
            </a:r>
            <a:r>
              <a:rPr lang="en-US" sz="2400" dirty="0">
                <a:latin typeface="Arial" pitchFamily="34" charset="0"/>
                <a:cs typeface="Arial" pitchFamily="34" charset="0"/>
              </a:rPr>
              <a:t>.</a:t>
            </a:r>
          </a:p>
        </p:txBody>
      </p:sp>
    </p:spTree>
    <p:extLst>
      <p:ext uri="{BB962C8B-B14F-4D97-AF65-F5344CB8AC3E}">
        <p14:creationId xmlns:p14="http://schemas.microsoft.com/office/powerpoint/2010/main" val="417291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pcc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1200"/>
            <a:ext cx="3124200" cy="35256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609600"/>
            <a:ext cx="8839200" cy="461665"/>
          </a:xfrm>
          <a:prstGeom prst="rect">
            <a:avLst/>
          </a:prstGeom>
        </p:spPr>
        <p:txBody>
          <a:bodyPr wrap="square">
            <a:spAutoFit/>
          </a:bodyPr>
          <a:lstStyle/>
          <a:p>
            <a:r>
              <a:rPr lang="vi-VN" sz="2400" dirty="0">
                <a:solidFill>
                  <a:srgbClr val="0000FF"/>
                </a:solidFill>
                <a:latin typeface="+mj-lt"/>
              </a:rPr>
              <a:t>Em hãy nêu</a:t>
            </a:r>
            <a:r>
              <a:rPr lang="en-US" sz="2400" dirty="0">
                <a:solidFill>
                  <a:srgbClr val="0000FF"/>
                </a:solidFill>
                <a:latin typeface="+mj-lt"/>
              </a:rPr>
              <a:t> </a:t>
            </a:r>
            <a:r>
              <a:rPr lang="vi-VN" sz="2400" dirty="0">
                <a:solidFill>
                  <a:srgbClr val="0000FF"/>
                </a:solidFill>
                <a:latin typeface="+mj-lt"/>
              </a:rPr>
              <a:t>một số biện pháp bảo vệ rừng.</a:t>
            </a:r>
            <a:endParaRPr lang="en-US" sz="2400" dirty="0">
              <a:solidFill>
                <a:srgbClr val="0000FF"/>
              </a:solidFill>
              <a:latin typeface="+mj-lt"/>
            </a:endParaRPr>
          </a:p>
        </p:txBody>
      </p:sp>
      <p:sp>
        <p:nvSpPr>
          <p:cNvPr id="3" name="Rectangle 2"/>
          <p:cNvSpPr/>
          <p:nvPr/>
        </p:nvSpPr>
        <p:spPr>
          <a:xfrm>
            <a:off x="3733800" y="1371600"/>
            <a:ext cx="5181600" cy="4893647"/>
          </a:xfrm>
          <a:prstGeom prst="rect">
            <a:avLst/>
          </a:prstGeom>
        </p:spPr>
        <p:txBody>
          <a:bodyPr wrap="square">
            <a:spAutoFit/>
          </a:bodyPr>
          <a:lstStyle/>
          <a:p>
            <a:r>
              <a:rPr lang="vi-VN" sz="2400" dirty="0">
                <a:latin typeface="+mj-lt"/>
              </a:rPr>
              <a:t>- Một số biện pháp bảo vệ rừng: Để bảo vệ rừng cần triển khai đồng bộ nhiều biện pháp:</a:t>
            </a:r>
          </a:p>
          <a:p>
            <a:r>
              <a:rPr lang="vi-VN" sz="2400" dirty="0">
                <a:latin typeface="+mj-lt"/>
              </a:rPr>
              <a:t>   + Cá nhân, tổ chức kinh doanh rừng, đất rừng phải được Nhà nước cho phép theo quy định của pháp Luật</a:t>
            </a:r>
          </a:p>
          <a:p>
            <a:r>
              <a:rPr lang="vi-VN" sz="2400" dirty="0">
                <a:latin typeface="+mj-lt"/>
              </a:rPr>
              <a:t>   + Tổ chức định canh, định cư cho người dân, phòng chống cháy rừng, quản lí chăn thả vật nuôi</a:t>
            </a:r>
          </a:p>
          <a:p>
            <a:r>
              <a:rPr lang="vi-VN" sz="2400" dirty="0">
                <a:latin typeface="+mj-lt"/>
              </a:rPr>
              <a:t>   + Nâng cao nhận thức, năng lực thực thi pháp luật bảo vệ rừng.</a:t>
            </a:r>
          </a:p>
          <a:p>
            <a:r>
              <a:rPr lang="vi-VN" sz="2400" dirty="0">
                <a:latin typeface="+mj-lt"/>
              </a:rPr>
              <a:t>   + Nghiêm cấm và ngăn chặn mọi hành vi phá hoại tài nguyên rừng, đất rừng.</a:t>
            </a:r>
          </a:p>
        </p:txBody>
      </p:sp>
    </p:spTree>
    <p:extLst>
      <p:ext uri="{BB962C8B-B14F-4D97-AF65-F5344CB8AC3E}">
        <p14:creationId xmlns:p14="http://schemas.microsoft.com/office/powerpoint/2010/main" val="135368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a:solidFill>
                  <a:srgbClr val="FF0000"/>
                </a:solidFill>
                <a:latin typeface="Arial" pitchFamily="34" charset="0"/>
                <a:cs typeface="Arial" pitchFamily="34" charset="0"/>
              </a:rPr>
              <a:t>LUYỆN TẬP</a:t>
            </a:r>
          </a:p>
        </p:txBody>
      </p:sp>
      <p:sp>
        <p:nvSpPr>
          <p:cNvPr id="3" name="Rectangle 2"/>
          <p:cNvSpPr/>
          <p:nvPr/>
        </p:nvSpPr>
        <p:spPr>
          <a:xfrm>
            <a:off x="457200" y="685800"/>
            <a:ext cx="8382000" cy="1200329"/>
          </a:xfrm>
          <a:prstGeom prst="rect">
            <a:avLst/>
          </a:prstGeom>
        </p:spPr>
        <p:txBody>
          <a:bodyPr wrap="square">
            <a:spAutoFit/>
          </a:bodyPr>
          <a:lstStyle/>
          <a:p>
            <a:r>
              <a:rPr lang="en-US" sz="2400" dirty="0" smtClean="0">
                <a:solidFill>
                  <a:srgbClr val="0000FF"/>
                </a:solidFill>
                <a:latin typeface="Arial" pitchFamily="34" charset="0"/>
                <a:cs typeface="Arial" pitchFamily="34" charset="0"/>
              </a:rPr>
              <a:t>BT 1. </a:t>
            </a:r>
            <a:r>
              <a:rPr lang="en-US" sz="2400" dirty="0" err="1" smtClean="0">
                <a:solidFill>
                  <a:srgbClr val="0000FF"/>
                </a:solidFill>
                <a:latin typeface="Arial" pitchFamily="34" charset="0"/>
                <a:cs typeface="Arial" pitchFamily="34" charset="0"/>
              </a:rPr>
              <a:t>Trong</a:t>
            </a:r>
            <a:r>
              <a:rPr lang="en-US" sz="2400" dirty="0" smtClean="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các</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hoạt</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động</a:t>
            </a:r>
            <a:r>
              <a:rPr lang="en-US" sz="2400" dirty="0">
                <a:solidFill>
                  <a:srgbClr val="0000FF"/>
                </a:solidFill>
                <a:latin typeface="Arial" pitchFamily="34" charset="0"/>
                <a:cs typeface="Arial" pitchFamily="34" charset="0"/>
              </a:rPr>
              <a:t> ở </a:t>
            </a:r>
            <a:r>
              <a:rPr lang="en-US" sz="2400" dirty="0" err="1">
                <a:solidFill>
                  <a:srgbClr val="0000FF"/>
                </a:solidFill>
                <a:latin typeface="Arial" pitchFamily="34" charset="0"/>
                <a:cs typeface="Arial" pitchFamily="34" charset="0"/>
              </a:rPr>
              <a:t>Hình</a:t>
            </a:r>
            <a:r>
              <a:rPr lang="en-US" sz="2400" dirty="0">
                <a:solidFill>
                  <a:srgbClr val="0000FF"/>
                </a:solidFill>
                <a:latin typeface="Arial" pitchFamily="34" charset="0"/>
                <a:cs typeface="Arial" pitchFamily="34" charset="0"/>
              </a:rPr>
              <a:t> 7.5, </a:t>
            </a:r>
            <a:r>
              <a:rPr lang="en-US" sz="2400" dirty="0" err="1">
                <a:solidFill>
                  <a:srgbClr val="0000FF"/>
                </a:solidFill>
                <a:latin typeface="Arial" pitchFamily="34" charset="0"/>
                <a:cs typeface="Arial" pitchFamily="34" charset="0"/>
              </a:rPr>
              <a:t>hoạt</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động</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nào</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bảo</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vệ</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rừng</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hoạt</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động</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nào</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làm</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suy</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giảm</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tài</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nguyên</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rừng</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Vì</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sao</a:t>
            </a:r>
            <a:r>
              <a:rPr lang="en-US" sz="2400" dirty="0">
                <a:solidFill>
                  <a:srgbClr val="0000FF"/>
                </a:solidFill>
                <a:latin typeface="Arial" pitchFamily="34" charset="0"/>
                <a:cs typeface="Arial" pitchFamily="34" charset="0"/>
              </a:rPr>
              <a:t>?</a:t>
            </a:r>
          </a:p>
        </p:txBody>
      </p:sp>
      <p:pic>
        <p:nvPicPr>
          <p:cNvPr id="4" name="Picture 3" descr="C:\Users\USER\Desktop\screenshot-2022-06-28-162314.png"/>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62162"/>
            <a:ext cx="7848599" cy="4567238"/>
          </a:xfrm>
          <a:prstGeom prst="rect">
            <a:avLst/>
          </a:prstGeom>
          <a:noFill/>
          <a:ln>
            <a:noFill/>
          </a:ln>
        </p:spPr>
      </p:pic>
    </p:spTree>
    <p:extLst>
      <p:ext uri="{BB962C8B-B14F-4D97-AF65-F5344CB8AC3E}">
        <p14:creationId xmlns:p14="http://schemas.microsoft.com/office/powerpoint/2010/main" val="301478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a:solidFill>
                  <a:srgbClr val="FF0000"/>
                </a:solidFill>
                <a:latin typeface="Arial" pitchFamily="34" charset="0"/>
                <a:cs typeface="Arial" pitchFamily="34" charset="0"/>
              </a:rPr>
              <a:t>LUYỆN TẬP</a:t>
            </a:r>
          </a:p>
        </p:txBody>
      </p:sp>
      <p:sp>
        <p:nvSpPr>
          <p:cNvPr id="3" name="Rectangle 2"/>
          <p:cNvSpPr/>
          <p:nvPr/>
        </p:nvSpPr>
        <p:spPr>
          <a:xfrm>
            <a:off x="457200" y="685800"/>
            <a:ext cx="8382000" cy="1200329"/>
          </a:xfrm>
          <a:prstGeom prst="rect">
            <a:avLst/>
          </a:prstGeom>
        </p:spPr>
        <p:txBody>
          <a:bodyPr wrap="square">
            <a:spAutoFit/>
          </a:bodyPr>
          <a:lstStyle/>
          <a:p>
            <a:r>
              <a:rPr lang="en-US" sz="2400" dirty="0" smtClean="0">
                <a:solidFill>
                  <a:srgbClr val="0000FF"/>
                </a:solidFill>
                <a:latin typeface="Arial" pitchFamily="34" charset="0"/>
                <a:cs typeface="Arial" pitchFamily="34" charset="0"/>
              </a:rPr>
              <a:t>BT 1. </a:t>
            </a:r>
            <a:r>
              <a:rPr lang="en-US" sz="2400" dirty="0" err="1" smtClean="0">
                <a:solidFill>
                  <a:srgbClr val="0000FF"/>
                </a:solidFill>
                <a:latin typeface="Arial" pitchFamily="34" charset="0"/>
                <a:cs typeface="Arial" pitchFamily="34" charset="0"/>
              </a:rPr>
              <a:t>Trong</a:t>
            </a:r>
            <a:r>
              <a:rPr lang="en-US" sz="2400" dirty="0" smtClean="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các</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hoạt</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động</a:t>
            </a:r>
            <a:r>
              <a:rPr lang="en-US" sz="2400" dirty="0">
                <a:solidFill>
                  <a:srgbClr val="0000FF"/>
                </a:solidFill>
                <a:latin typeface="Arial" pitchFamily="34" charset="0"/>
                <a:cs typeface="Arial" pitchFamily="34" charset="0"/>
              </a:rPr>
              <a:t> ở </a:t>
            </a:r>
            <a:r>
              <a:rPr lang="en-US" sz="2400" dirty="0" err="1">
                <a:solidFill>
                  <a:srgbClr val="0000FF"/>
                </a:solidFill>
                <a:latin typeface="Arial" pitchFamily="34" charset="0"/>
                <a:cs typeface="Arial" pitchFamily="34" charset="0"/>
              </a:rPr>
              <a:t>Hình</a:t>
            </a:r>
            <a:r>
              <a:rPr lang="en-US" sz="2400" dirty="0">
                <a:solidFill>
                  <a:srgbClr val="0000FF"/>
                </a:solidFill>
                <a:latin typeface="Arial" pitchFamily="34" charset="0"/>
                <a:cs typeface="Arial" pitchFamily="34" charset="0"/>
              </a:rPr>
              <a:t> 7.5, </a:t>
            </a:r>
            <a:r>
              <a:rPr lang="en-US" sz="2400" dirty="0" err="1">
                <a:solidFill>
                  <a:srgbClr val="0000FF"/>
                </a:solidFill>
                <a:latin typeface="Arial" pitchFamily="34" charset="0"/>
                <a:cs typeface="Arial" pitchFamily="34" charset="0"/>
              </a:rPr>
              <a:t>hoạt</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động</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nào</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bảo</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vệ</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rừng</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hoạt</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động</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nào</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làm</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suy</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giảm</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tài</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nguyên</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rừng</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Vì</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sao</a:t>
            </a:r>
            <a:r>
              <a:rPr lang="en-US" sz="2400" dirty="0">
                <a:solidFill>
                  <a:srgbClr val="0000FF"/>
                </a:solidFill>
                <a:latin typeface="Arial" pitchFamily="34" charset="0"/>
                <a:cs typeface="Arial" pitchFamily="34" charset="0"/>
              </a:rPr>
              <a:t>?</a:t>
            </a:r>
          </a:p>
        </p:txBody>
      </p:sp>
      <p:pic>
        <p:nvPicPr>
          <p:cNvPr id="4" name="Picture 3" descr="C:\Users\USER\Desktop\screenshot-2022-06-28-162314.png"/>
          <p:cNvPicPr/>
          <p:nvPr/>
        </p:nvPicPr>
        <p:blipFill>
          <a:blip r:embed="rId2">
            <a:extLst>
              <a:ext uri="{28A0092B-C50C-407E-A947-70E740481C1C}">
                <a14:useLocalDpi xmlns:a14="http://schemas.microsoft.com/office/drawing/2010/main" val="0"/>
              </a:ext>
            </a:extLst>
          </a:blip>
          <a:srcRect/>
          <a:stretch>
            <a:fillRect/>
          </a:stretch>
        </p:blipFill>
        <p:spPr bwMode="auto">
          <a:xfrm>
            <a:off x="304801" y="2062162"/>
            <a:ext cx="4724400" cy="4567238"/>
          </a:xfrm>
          <a:prstGeom prst="rect">
            <a:avLst/>
          </a:prstGeom>
          <a:noFill/>
          <a:ln>
            <a:noFill/>
          </a:ln>
        </p:spPr>
      </p:pic>
      <p:sp>
        <p:nvSpPr>
          <p:cNvPr id="5" name="Rectangle 4"/>
          <p:cNvSpPr/>
          <p:nvPr/>
        </p:nvSpPr>
        <p:spPr>
          <a:xfrm>
            <a:off x="4960961" y="1610367"/>
            <a:ext cx="3429000" cy="5016758"/>
          </a:xfrm>
          <a:prstGeom prst="rect">
            <a:avLst/>
          </a:prstGeom>
        </p:spPr>
        <p:txBody>
          <a:bodyPr wrap="square">
            <a:spAutoFit/>
          </a:bodyPr>
          <a:lstStyle/>
          <a:p>
            <a:r>
              <a:rPr lang="vi-VN" sz="2000" dirty="0"/>
              <a:t>Hình 7.5, ta thấy:</a:t>
            </a:r>
          </a:p>
          <a:p>
            <a:r>
              <a:rPr lang="vi-VN" sz="2000" dirty="0"/>
              <a:t>- Hoạt động bảo vệ rừng: </a:t>
            </a:r>
          </a:p>
          <a:p>
            <a:r>
              <a:rPr lang="vi-VN" sz="2000" dirty="0"/>
              <a:t>Hình a: Kiểm lâm đang đi tuần tra rừng</a:t>
            </a:r>
          </a:p>
          <a:p>
            <a:r>
              <a:rPr lang="vi-VN" sz="2000" dirty="0"/>
              <a:t>Hình c: Có treo biển Nghiêm cấm chặt phá, phá hoại rừng</a:t>
            </a:r>
          </a:p>
          <a:p>
            <a:r>
              <a:rPr lang="vi-VN" sz="2000" dirty="0"/>
              <a:t>Hình g: Tổ chức tập huấn nâng cao nhận thức bảo vệ rừng cho người dân</a:t>
            </a:r>
          </a:p>
          <a:p>
            <a:r>
              <a:rPr lang="vi-VN" sz="2000" dirty="0"/>
              <a:t>- Hoạt động làm suy giảm tài nguyên rừng:</a:t>
            </a:r>
          </a:p>
          <a:p>
            <a:r>
              <a:rPr lang="vi-VN" sz="2000" dirty="0"/>
              <a:t>Hình b: Chặt phá rừng bừa bãi</a:t>
            </a:r>
          </a:p>
          <a:p>
            <a:r>
              <a:rPr lang="vi-VN" sz="2000" dirty="0"/>
              <a:t>Hình d: Săn bắt, nuôi nhốt thú rừng</a:t>
            </a:r>
          </a:p>
          <a:p>
            <a:r>
              <a:rPr lang="vi-VN" sz="2000" dirty="0"/>
              <a:t>Hình e: Đốt rừng, cháy rừng</a:t>
            </a:r>
          </a:p>
        </p:txBody>
      </p:sp>
    </p:spTree>
    <p:extLst>
      <p:ext uri="{BB962C8B-B14F-4D97-AF65-F5344CB8AC3E}">
        <p14:creationId xmlns:p14="http://schemas.microsoft.com/office/powerpoint/2010/main" val="69339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a:solidFill>
                  <a:srgbClr val="FF0000"/>
                </a:solidFill>
                <a:latin typeface="Arial" pitchFamily="34" charset="0"/>
                <a:cs typeface="Arial" pitchFamily="34" charset="0"/>
              </a:rPr>
              <a:t>VẬN DỤNG</a:t>
            </a:r>
          </a:p>
        </p:txBody>
      </p:sp>
      <p:sp>
        <p:nvSpPr>
          <p:cNvPr id="6" name="Rectangle 5"/>
          <p:cNvSpPr/>
          <p:nvPr/>
        </p:nvSpPr>
        <p:spPr>
          <a:xfrm>
            <a:off x="406078" y="609600"/>
            <a:ext cx="8534400" cy="1938992"/>
          </a:xfrm>
          <a:prstGeom prst="rect">
            <a:avLst/>
          </a:prstGeom>
        </p:spPr>
        <p:txBody>
          <a:bodyPr wrap="square">
            <a:spAutoFit/>
          </a:bodyPr>
          <a:lstStyle/>
          <a:p>
            <a:r>
              <a:rPr lang="nl-NL" sz="2400" b="1" dirty="0">
                <a:solidFill>
                  <a:srgbClr val="000099"/>
                </a:solidFill>
                <a:latin typeface="Arial" pitchFamily="34" charset="0"/>
                <a:cs typeface="Arial" pitchFamily="34" charset="0"/>
              </a:rPr>
              <a:t>1. </a:t>
            </a:r>
            <a:r>
              <a:rPr lang="en-US" sz="2400" b="1" dirty="0" err="1">
                <a:solidFill>
                  <a:srgbClr val="000099"/>
                </a:solidFill>
                <a:latin typeface="Arial" pitchFamily="34" charset="0"/>
                <a:cs typeface="Arial" pitchFamily="34" charset="0"/>
              </a:rPr>
              <a:t>Em</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sẽ</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làm</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gì</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để</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góp</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phần</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giảm</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thiểu</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thiên</a:t>
            </a:r>
            <a:r>
              <a:rPr lang="en-US" sz="2400" b="1" dirty="0">
                <a:solidFill>
                  <a:srgbClr val="000099"/>
                </a:solidFill>
                <a:latin typeface="Arial" pitchFamily="34" charset="0"/>
                <a:cs typeface="Arial" pitchFamily="34" charset="0"/>
              </a:rPr>
              <a:t> tai (</a:t>
            </a:r>
            <a:r>
              <a:rPr lang="en-US" sz="2400" b="1" dirty="0" err="1">
                <a:solidFill>
                  <a:srgbClr val="000099"/>
                </a:solidFill>
                <a:latin typeface="Arial" pitchFamily="34" charset="0"/>
                <a:cs typeface="Arial" pitchFamily="34" charset="0"/>
              </a:rPr>
              <a:t>lũ</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lụt</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hạn</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hán</a:t>
            </a:r>
            <a:r>
              <a:rPr lang="en-US" sz="2400" b="1" dirty="0">
                <a:solidFill>
                  <a:srgbClr val="000099"/>
                </a:solidFill>
                <a:latin typeface="Arial" pitchFamily="34" charset="0"/>
                <a:cs typeface="Arial" pitchFamily="34" charset="0"/>
              </a:rPr>
              <a:t>, …)</a:t>
            </a:r>
            <a:br>
              <a:rPr lang="en-US" sz="2400" b="1" dirty="0">
                <a:solidFill>
                  <a:srgbClr val="000099"/>
                </a:solidFill>
                <a:latin typeface="Arial" pitchFamily="34" charset="0"/>
                <a:cs typeface="Arial" pitchFamily="34" charset="0"/>
              </a:rPr>
            </a:br>
            <a:r>
              <a:rPr lang="en-US" sz="2400" b="1" dirty="0">
                <a:solidFill>
                  <a:srgbClr val="000099"/>
                </a:solidFill>
                <a:latin typeface="Arial" pitchFamily="34" charset="0"/>
                <a:cs typeface="Arial" pitchFamily="34" charset="0"/>
              </a:rPr>
              <a:t>2. </a:t>
            </a:r>
            <a:r>
              <a:rPr lang="en-US" sz="2400" b="1" dirty="0" err="1">
                <a:solidFill>
                  <a:srgbClr val="000099"/>
                </a:solidFill>
                <a:latin typeface="Arial" pitchFamily="34" charset="0"/>
                <a:cs typeface="Arial" pitchFamily="34" charset="0"/>
              </a:rPr>
              <a:t>Liệt</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kê</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các</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hoạt</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động</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em</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sẽ</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làm</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để</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bảo</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vệ</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cây</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xanh</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bảo</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vệ</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rừng</a:t>
            </a:r>
            <a:r>
              <a:rPr lang="en-US" sz="2400" b="1" dirty="0">
                <a:solidFill>
                  <a:srgbClr val="000099"/>
                </a:solidFill>
                <a:latin typeface="Arial" pitchFamily="34" charset="0"/>
                <a:cs typeface="Arial" pitchFamily="34" charset="0"/>
              </a:rPr>
              <a:t>.</a:t>
            </a:r>
            <a:br>
              <a:rPr lang="en-US" sz="2400" b="1" dirty="0">
                <a:solidFill>
                  <a:srgbClr val="000099"/>
                </a:solidFill>
                <a:latin typeface="Arial" pitchFamily="34" charset="0"/>
                <a:cs typeface="Arial" pitchFamily="34" charset="0"/>
              </a:rPr>
            </a:br>
            <a:r>
              <a:rPr lang="vi-VN" sz="2400" b="1" dirty="0">
                <a:solidFill>
                  <a:srgbClr val="000099"/>
                </a:solidFill>
              </a:rPr>
              <a:t>Ghi </a:t>
            </a:r>
            <a:r>
              <a:rPr lang="en-US" sz="2400" b="1" dirty="0" err="1" smtClean="0">
                <a:solidFill>
                  <a:srgbClr val="000099"/>
                </a:solidFill>
              </a:rPr>
              <a:t>vào</a:t>
            </a:r>
            <a:r>
              <a:rPr lang="en-US" sz="2400" b="1" dirty="0" smtClean="0">
                <a:solidFill>
                  <a:srgbClr val="000099"/>
                </a:solidFill>
              </a:rPr>
              <a:t> </a:t>
            </a:r>
            <a:r>
              <a:rPr lang="en-US" sz="2400" b="1" dirty="0" err="1" smtClean="0">
                <a:solidFill>
                  <a:srgbClr val="000099"/>
                </a:solidFill>
              </a:rPr>
              <a:t>vở</a:t>
            </a:r>
            <a:r>
              <a:rPr lang="vi-VN" sz="2400" b="1" dirty="0" smtClean="0">
                <a:solidFill>
                  <a:srgbClr val="000099"/>
                </a:solidFill>
              </a:rPr>
              <a:t>. </a:t>
            </a:r>
            <a:endParaRPr lang="en-US" sz="2400" b="1" dirty="0">
              <a:solidFill>
                <a:srgbClr val="000099"/>
              </a:solidFill>
            </a:endParaRPr>
          </a:p>
        </p:txBody>
      </p:sp>
    </p:spTree>
    <p:extLst>
      <p:ext uri="{BB962C8B-B14F-4D97-AF65-F5344CB8AC3E}">
        <p14:creationId xmlns:p14="http://schemas.microsoft.com/office/powerpoint/2010/main" val="147571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333233" y="5638800"/>
            <a:ext cx="8534400" cy="461665"/>
          </a:xfrm>
          <a:prstGeom prst="rect">
            <a:avLst/>
          </a:prstGeom>
        </p:spPr>
        <p:txBody>
          <a:bodyPr wrap="square">
            <a:spAutoFit/>
          </a:bodyPr>
          <a:lstStyle/>
          <a:p>
            <a:r>
              <a:rPr lang="en-US" sz="2400" dirty="0" err="1">
                <a:solidFill>
                  <a:srgbClr val="0000FF"/>
                </a:solidFill>
                <a:latin typeface="Times New Roman" pitchFamily="18" charset="0"/>
                <a:cs typeface="Times New Roman" pitchFamily="18" charset="0"/>
              </a:rPr>
              <a:t>Các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hình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ảnh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trong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Hình</a:t>
            </a:r>
            <a:r>
              <a:rPr lang="en-US" sz="2400" dirty="0">
                <a:solidFill>
                  <a:srgbClr val="0000FF"/>
                </a:solidFill>
                <a:latin typeface="Times New Roman" pitchFamily="18" charset="0"/>
                <a:cs typeface="Times New Roman" pitchFamily="18" charset="0"/>
              </a:rPr>
              <a:t> 7.1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liên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quan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gì</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đến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việc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mất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rừng</a:t>
            </a:r>
            <a:r>
              <a:rPr lang="en-US" sz="2400" dirty="0">
                <a:solidFill>
                  <a:srgbClr val="0000FF"/>
                </a:solidFill>
                <a:latin typeface="Times New Roman" pitchFamily="18" charset="0"/>
                <a:cs typeface="Times New Roman" pitchFamily="18" charset="0"/>
              </a:rPr>
              <a:t>?</a:t>
            </a:r>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333233" y="457200"/>
            <a:ext cx="6143767" cy="5181600"/>
          </a:xfrm>
          <a:prstGeom prst="rect">
            <a:avLst/>
          </a:prstGeom>
          <a:noFill/>
          <a:ln>
            <a:noFill/>
          </a:ln>
        </p:spPr>
      </p:pic>
    </p:spTree>
    <p:extLst>
      <p:ext uri="{BB962C8B-B14F-4D97-AF65-F5344CB8AC3E}">
        <p14:creationId xmlns:p14="http://schemas.microsoft.com/office/powerpoint/2010/main" val="371232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382000" cy="461665"/>
          </a:xfrm>
          <a:prstGeom prst="rect">
            <a:avLst/>
          </a:prstGeom>
        </p:spPr>
        <p:txBody>
          <a:bodyPr wrap="square">
            <a:spAutoFit/>
          </a:bodyPr>
          <a:lstStyle/>
          <a:p>
            <a:pPr algn="ctr"/>
            <a:r>
              <a:rPr lang="en-US" sz="2400" b="1" dirty="0">
                <a:solidFill>
                  <a:srgbClr val="FF0000"/>
                </a:solidFill>
                <a:latin typeface="Arial" pitchFamily="34" charset="0"/>
                <a:cs typeface="Arial" pitchFamily="34" charset="0"/>
              </a:rPr>
              <a:t>TIẾT 16. BÀI 7. BẢO VỆ RỪNG</a:t>
            </a:r>
            <a:endParaRPr lang="en-US" sz="2400" dirty="0">
              <a:solidFill>
                <a:srgbClr val="FF0000"/>
              </a:solidFill>
              <a:latin typeface="Arial" pitchFamily="34" charset="0"/>
              <a:cs typeface="Arial" pitchFamily="34" charset="0"/>
            </a:endParaRPr>
          </a:p>
        </p:txBody>
      </p:sp>
      <p:pic>
        <p:nvPicPr>
          <p:cNvPr id="1026" name="Picture 2" descr="C:\Users\USER\Desktop\tải xuống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90265"/>
            <a:ext cx="8534400" cy="5786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9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458200" cy="830997"/>
          </a:xfrm>
          <a:prstGeom prst="rect">
            <a:avLst/>
          </a:prstGeom>
        </p:spPr>
        <p:txBody>
          <a:bodyPr wrap="square">
            <a:spAutoFit/>
          </a:bodyPr>
          <a:lstStyle/>
          <a:p>
            <a:r>
              <a:rPr lang="en-US" sz="2400" dirty="0" err="1">
                <a:solidFill>
                  <a:srgbClr val="0000FF"/>
                </a:solidFill>
                <a:latin typeface="Arial" pitchFamily="34" charset="0"/>
                <a:cs typeface="Arial" pitchFamily="34" charset="0"/>
              </a:rPr>
              <a:t>Quan</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sát</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Hình</a:t>
            </a:r>
            <a:r>
              <a:rPr lang="en-US" sz="2400" dirty="0">
                <a:solidFill>
                  <a:srgbClr val="0000FF"/>
                </a:solidFill>
                <a:latin typeface="Arial" pitchFamily="34" charset="0"/>
                <a:cs typeface="Arial" pitchFamily="34" charset="0"/>
              </a:rPr>
              <a:t> 7.2 </a:t>
            </a:r>
            <a:r>
              <a:rPr lang="en-US" sz="2400" dirty="0" err="1">
                <a:solidFill>
                  <a:srgbClr val="0000FF"/>
                </a:solidFill>
                <a:latin typeface="Arial" pitchFamily="34" charset="0"/>
                <a:cs typeface="Arial" pitchFamily="34" charset="0"/>
              </a:rPr>
              <a:t>và</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cho</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biết</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tình</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hình</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rừng</a:t>
            </a:r>
            <a:r>
              <a:rPr lang="en-US" sz="2400" dirty="0">
                <a:solidFill>
                  <a:srgbClr val="0000FF"/>
                </a:solidFill>
                <a:latin typeface="Arial" pitchFamily="34" charset="0"/>
                <a:cs typeface="Arial" pitchFamily="34" charset="0"/>
              </a:rPr>
              <a:t> ở </a:t>
            </a:r>
            <a:r>
              <a:rPr lang="en-US" sz="2400" dirty="0" err="1">
                <a:solidFill>
                  <a:srgbClr val="0000FF"/>
                </a:solidFill>
                <a:latin typeface="Arial" pitchFamily="34" charset="0"/>
                <a:cs typeface="Arial" pitchFamily="34" charset="0"/>
              </a:rPr>
              <a:t>nước</a:t>
            </a:r>
            <a:r>
              <a:rPr lang="en-US" sz="2400" dirty="0">
                <a:solidFill>
                  <a:srgbClr val="0000FF"/>
                </a:solidFill>
                <a:latin typeface="Arial" pitchFamily="34" charset="0"/>
                <a:cs typeface="Arial" pitchFamily="34" charset="0"/>
              </a:rPr>
              <a:t> ta </a:t>
            </a:r>
            <a:r>
              <a:rPr lang="en-US" sz="2400" dirty="0" err="1">
                <a:solidFill>
                  <a:srgbClr val="0000FF"/>
                </a:solidFill>
                <a:latin typeface="Arial" pitchFamily="34" charset="0"/>
                <a:cs typeface="Arial" pitchFamily="34" charset="0"/>
              </a:rPr>
              <a:t>diễn</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biến</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như</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thế</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nào</a:t>
            </a:r>
            <a:r>
              <a:rPr lang="en-US" sz="2400" dirty="0">
                <a:solidFill>
                  <a:srgbClr val="0000FF"/>
                </a:solidFill>
                <a:latin typeface="Arial" pitchFamily="34" charset="0"/>
                <a:cs typeface="Arial" pitchFamily="34" charset="0"/>
              </a:rPr>
              <a:t>?</a:t>
            </a:r>
            <a:endParaRPr lang="vi-VN" sz="2400" dirty="0">
              <a:solidFill>
                <a:srgbClr val="0000FF"/>
              </a:solidFill>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45819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42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1000"/>
                                        <p:tgtEl>
                                          <p:spTgt spid="1027"/>
                                        </p:tgtEl>
                                      </p:cBhvr>
                                    </p:animEffect>
                                    <p:anim calcmode="lin" valueType="num">
                                      <p:cBhvr>
                                        <p:cTn id="13" dur="1000" fill="hold"/>
                                        <p:tgtEl>
                                          <p:spTgt spid="1027"/>
                                        </p:tgtEl>
                                        <p:attrNameLst>
                                          <p:attrName>ppt_x</p:attrName>
                                        </p:attrNameLst>
                                      </p:cBhvr>
                                      <p:tavLst>
                                        <p:tav tm="0">
                                          <p:val>
                                            <p:strVal val="#ppt_x"/>
                                          </p:val>
                                        </p:tav>
                                        <p:tav tm="100000">
                                          <p:val>
                                            <p:strVal val="#ppt_x"/>
                                          </p:val>
                                        </p:tav>
                                      </p:tavLst>
                                    </p:anim>
                                    <p:anim calcmode="lin" valueType="num">
                                      <p:cBhvr>
                                        <p:cTn id="14"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458200" cy="830997"/>
          </a:xfrm>
          <a:prstGeom prst="rect">
            <a:avLst/>
          </a:prstGeom>
        </p:spPr>
        <p:txBody>
          <a:bodyPr wrap="square">
            <a:spAutoFit/>
          </a:bodyPr>
          <a:lstStyle/>
          <a:p>
            <a:r>
              <a:rPr lang="en-US" sz="2400" dirty="0" err="1">
                <a:solidFill>
                  <a:srgbClr val="0000FF"/>
                </a:solidFill>
                <a:latin typeface="Arial" pitchFamily="34" charset="0"/>
                <a:cs typeface="Arial" pitchFamily="34" charset="0"/>
              </a:rPr>
              <a:t>Quan</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sát</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Hình</a:t>
            </a:r>
            <a:r>
              <a:rPr lang="en-US" sz="2400" dirty="0">
                <a:solidFill>
                  <a:srgbClr val="0000FF"/>
                </a:solidFill>
                <a:latin typeface="Arial" pitchFamily="34" charset="0"/>
                <a:cs typeface="Arial" pitchFamily="34" charset="0"/>
              </a:rPr>
              <a:t> 7.2 </a:t>
            </a:r>
            <a:r>
              <a:rPr lang="en-US" sz="2400" dirty="0" err="1">
                <a:solidFill>
                  <a:srgbClr val="0000FF"/>
                </a:solidFill>
                <a:latin typeface="Arial" pitchFamily="34" charset="0"/>
                <a:cs typeface="Arial" pitchFamily="34" charset="0"/>
              </a:rPr>
              <a:t>và</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cho</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biết</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tình</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hình</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rừng</a:t>
            </a:r>
            <a:r>
              <a:rPr lang="en-US" sz="2400" dirty="0">
                <a:solidFill>
                  <a:srgbClr val="0000FF"/>
                </a:solidFill>
                <a:latin typeface="Arial" pitchFamily="34" charset="0"/>
                <a:cs typeface="Arial" pitchFamily="34" charset="0"/>
              </a:rPr>
              <a:t> ở </a:t>
            </a:r>
            <a:r>
              <a:rPr lang="en-US" sz="2400" dirty="0" err="1">
                <a:solidFill>
                  <a:srgbClr val="0000FF"/>
                </a:solidFill>
                <a:latin typeface="Arial" pitchFamily="34" charset="0"/>
                <a:cs typeface="Arial" pitchFamily="34" charset="0"/>
              </a:rPr>
              <a:t>nước</a:t>
            </a:r>
            <a:r>
              <a:rPr lang="en-US" sz="2400" dirty="0">
                <a:solidFill>
                  <a:srgbClr val="0000FF"/>
                </a:solidFill>
                <a:latin typeface="Arial" pitchFamily="34" charset="0"/>
                <a:cs typeface="Arial" pitchFamily="34" charset="0"/>
              </a:rPr>
              <a:t> ta </a:t>
            </a:r>
            <a:r>
              <a:rPr lang="en-US" sz="2400" dirty="0" err="1">
                <a:solidFill>
                  <a:srgbClr val="0000FF"/>
                </a:solidFill>
                <a:latin typeface="Arial" pitchFamily="34" charset="0"/>
                <a:cs typeface="Arial" pitchFamily="34" charset="0"/>
              </a:rPr>
              <a:t>diễn</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biến</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như</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thế</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nào</a:t>
            </a:r>
            <a:r>
              <a:rPr lang="en-US" sz="2400" dirty="0">
                <a:solidFill>
                  <a:srgbClr val="0000FF"/>
                </a:solidFill>
                <a:latin typeface="Arial" pitchFamily="34" charset="0"/>
                <a:cs typeface="Arial" pitchFamily="34" charset="0"/>
              </a:rPr>
              <a:t>?</a:t>
            </a:r>
            <a:endParaRPr lang="vi-VN" sz="2400" dirty="0">
              <a:solidFill>
                <a:srgbClr val="0000FF"/>
              </a:solidFill>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457199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939748" y="1524000"/>
            <a:ext cx="4191000" cy="4524315"/>
          </a:xfrm>
          <a:prstGeom prst="rect">
            <a:avLst/>
          </a:prstGeom>
        </p:spPr>
        <p:txBody>
          <a:bodyPr wrap="square">
            <a:spAutoFit/>
          </a:bodyPr>
          <a:lstStyle/>
          <a:p>
            <a:r>
              <a:rPr lang="vi-VN" sz="2400" dirty="0"/>
              <a:t>Tình hình rừng ở nước ta diễn biến từ năm 1943 đến năm 2019, rừng tự nhiên có xu hướng giảm, độ che phủ rừng không ổn định.</a:t>
            </a:r>
          </a:p>
          <a:p>
            <a:r>
              <a:rPr lang="vi-VN" sz="2400" dirty="0"/>
              <a:t>=&gt; Rừng ở nước ta đang bị tàn phá nghiêm trọng, diện tích rừng tự nhiên ngày càng bị thu hẹp, diện tích độ che phủ của rừng giảm nhanh, diện tích đồi trọc, đất hoang ngày càng tăng.</a:t>
            </a:r>
          </a:p>
        </p:txBody>
      </p:sp>
    </p:spTree>
    <p:extLst>
      <p:ext uri="{BB962C8B-B14F-4D97-AF65-F5344CB8AC3E}">
        <p14:creationId xmlns:p14="http://schemas.microsoft.com/office/powerpoint/2010/main" val="257084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28600"/>
            <a:ext cx="8153400" cy="830997"/>
          </a:xfrm>
          <a:prstGeom prst="rect">
            <a:avLst/>
          </a:prstGeom>
        </p:spPr>
        <p:txBody>
          <a:bodyPr wrap="square">
            <a:spAutoFit/>
          </a:bodyPr>
          <a:lstStyle/>
          <a:p>
            <a:r>
              <a:rPr lang="vi-VN" sz="2400" dirty="0">
                <a:solidFill>
                  <a:srgbClr val="0000FF"/>
                </a:solidFill>
              </a:rPr>
              <a:t>1.Dựa vào Hình 7.3, em hãy nêu nguyên nhân, hậu quả của việc mất rừng ở nước</a:t>
            </a:r>
          </a:p>
        </p:txBody>
      </p:sp>
      <p:pic>
        <p:nvPicPr>
          <p:cNvPr id="2050" name="Picture 2" descr="C:\Users\USER\Desktop\screenshot-2022-06-28-1622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59597"/>
            <a:ext cx="8305800" cy="5569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22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28600"/>
            <a:ext cx="8153400" cy="830997"/>
          </a:xfrm>
          <a:prstGeom prst="rect">
            <a:avLst/>
          </a:prstGeom>
        </p:spPr>
        <p:txBody>
          <a:bodyPr wrap="square">
            <a:spAutoFit/>
          </a:bodyPr>
          <a:lstStyle/>
          <a:p>
            <a:r>
              <a:rPr lang="vi-VN" sz="2400" dirty="0">
                <a:solidFill>
                  <a:srgbClr val="0000FF"/>
                </a:solidFill>
              </a:rPr>
              <a:t>1.Dựa vào Hình 7.3, em hãy nêu nguyên nhân, hậu quả của việc mất rừng ở nước</a:t>
            </a:r>
          </a:p>
        </p:txBody>
      </p:sp>
      <p:pic>
        <p:nvPicPr>
          <p:cNvPr id="2050" name="Picture 2" descr="C:\Users\USER\Desktop\screenshot-2022-06-28-1622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59597"/>
            <a:ext cx="3810000" cy="55698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43400" y="1227709"/>
            <a:ext cx="4572000" cy="5509200"/>
          </a:xfrm>
          <a:prstGeom prst="rect">
            <a:avLst/>
          </a:prstGeom>
        </p:spPr>
        <p:txBody>
          <a:bodyPr>
            <a:spAutoFit/>
          </a:bodyPr>
          <a:lstStyle/>
          <a:p>
            <a:r>
              <a:rPr lang="vi-VN" sz="2200" dirty="0"/>
              <a:t>Hình a: Nạn cháy rừng</a:t>
            </a:r>
          </a:p>
          <a:p>
            <a:r>
              <a:rPr lang="vi-VN" sz="2200" dirty="0"/>
              <a:t>Hình d: Săn bắt, nuôi nhốt động vật hoang d</a:t>
            </a:r>
            <a:r>
              <a:rPr lang="en-US" sz="2200" dirty="0"/>
              <a:t>ã</a:t>
            </a:r>
            <a:endParaRPr lang="vi-VN" sz="2200" dirty="0"/>
          </a:p>
          <a:p>
            <a:r>
              <a:rPr lang="vi-VN" sz="2200" dirty="0"/>
              <a:t>Hình g: Khai thác lâm sản tự do bừa bãi</a:t>
            </a:r>
          </a:p>
          <a:p>
            <a:r>
              <a:rPr lang="vi-VN" sz="2200" dirty="0"/>
              <a:t>Hậu quả của việc mất rừng:</a:t>
            </a:r>
          </a:p>
          <a:p>
            <a:r>
              <a:rPr lang="vi-VN" sz="2200" dirty="0"/>
              <a:t>Hình b</a:t>
            </a:r>
            <a:r>
              <a:rPr lang="en-US" sz="2200" dirty="0"/>
              <a:t>.</a:t>
            </a:r>
            <a:r>
              <a:rPr lang="vi-VN" sz="2200" dirty="0"/>
              <a:t> Đất đai bị xói mòn</a:t>
            </a:r>
          </a:p>
          <a:p>
            <a:r>
              <a:rPr lang="vi-VN" sz="2200" dirty="0"/>
              <a:t>Hình c: Gây ra lũ lụt</a:t>
            </a:r>
          </a:p>
          <a:p>
            <a:r>
              <a:rPr lang="vi-VN" sz="2200" dirty="0"/>
              <a:t>Hình e: Gây ra hạn hán, thiếu nước trầm trọng </a:t>
            </a:r>
            <a:endParaRPr lang="en-US" sz="2200" dirty="0"/>
          </a:p>
          <a:p>
            <a:r>
              <a:rPr lang="vi-VN" sz="2200" dirty="0"/>
              <a:t>=&gt; Hậu quả: tình trạng biến đổi khí hậu, hiệu ứng nhà kính làm trái đất ấm dần lên, hạn hán, nước biển dâng cao, ô nhiễm môi sinh, đói kém…</a:t>
            </a:r>
            <a:br>
              <a:rPr lang="vi-VN" sz="2200" dirty="0"/>
            </a:br>
            <a:endParaRPr lang="vi-VN" sz="2200" dirty="0"/>
          </a:p>
        </p:txBody>
      </p:sp>
    </p:spTree>
    <p:extLst>
      <p:ext uri="{BB962C8B-B14F-4D97-AF65-F5344CB8AC3E}">
        <p14:creationId xmlns:p14="http://schemas.microsoft.com/office/powerpoint/2010/main" val="398291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43000"/>
            <a:ext cx="8763000" cy="830997"/>
          </a:xfrm>
          <a:prstGeom prst="rect">
            <a:avLst/>
          </a:prstGeom>
        </p:spPr>
        <p:txBody>
          <a:bodyPr wrap="square">
            <a:spAutoFit/>
          </a:bodyPr>
          <a:lstStyle/>
          <a:p>
            <a:r>
              <a:rPr lang="en-US" sz="2400" dirty="0" smtClean="0">
                <a:solidFill>
                  <a:srgbClr val="0000FF"/>
                </a:solidFill>
                <a:latin typeface="Arial" pitchFamily="34" charset="0"/>
                <a:cs typeface="Arial" pitchFamily="34" charset="0"/>
              </a:rPr>
              <a:t>? </a:t>
            </a:r>
            <a:r>
              <a:rPr lang="en-US" sz="2400" dirty="0" err="1" smtClean="0">
                <a:solidFill>
                  <a:srgbClr val="0000FF"/>
                </a:solidFill>
                <a:latin typeface="Arial" pitchFamily="34" charset="0"/>
                <a:cs typeface="Arial" pitchFamily="34" charset="0"/>
              </a:rPr>
              <a:t>Em</a:t>
            </a:r>
            <a:r>
              <a:rPr lang="en-US" sz="2400" dirty="0" smtClean="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sẽ</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làm</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gì</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để</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góp</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phần</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giảm</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thiểu</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thiên</a:t>
            </a:r>
            <a:r>
              <a:rPr lang="en-US" sz="2400" dirty="0">
                <a:solidFill>
                  <a:srgbClr val="0000FF"/>
                </a:solidFill>
                <a:latin typeface="Arial" pitchFamily="34" charset="0"/>
                <a:cs typeface="Arial" pitchFamily="34" charset="0"/>
              </a:rPr>
              <a:t> tai (</a:t>
            </a:r>
            <a:r>
              <a:rPr lang="en-US" sz="2400" dirty="0" err="1">
                <a:solidFill>
                  <a:srgbClr val="0000FF"/>
                </a:solidFill>
                <a:latin typeface="Arial" pitchFamily="34" charset="0"/>
                <a:cs typeface="Arial" pitchFamily="34" charset="0"/>
              </a:rPr>
              <a:t>lũ</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lụt</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hạn</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hán</a:t>
            </a:r>
            <a:r>
              <a:rPr lang="en-US" sz="2400" dirty="0">
                <a:solidFill>
                  <a:srgbClr val="0000FF"/>
                </a:solidFill>
                <a:latin typeface="Arial" pitchFamily="34" charset="0"/>
                <a:cs typeface="Arial" pitchFamily="34" charset="0"/>
              </a:rPr>
              <a:t>, …)</a:t>
            </a:r>
          </a:p>
        </p:txBody>
      </p:sp>
      <p:sp>
        <p:nvSpPr>
          <p:cNvPr id="2" name="Rectangle 1"/>
          <p:cNvSpPr/>
          <p:nvPr/>
        </p:nvSpPr>
        <p:spPr>
          <a:xfrm>
            <a:off x="228600" y="1905000"/>
            <a:ext cx="8534400" cy="1938992"/>
          </a:xfrm>
          <a:prstGeom prst="rect">
            <a:avLst/>
          </a:prstGeom>
        </p:spPr>
        <p:txBody>
          <a:bodyPr wrap="square">
            <a:spAutoFit/>
          </a:bodyPr>
          <a:lstStyle/>
          <a:p>
            <a:r>
              <a:rPr lang="vi-VN" sz="2400" dirty="0"/>
              <a:t>- Dọn vệ sinh, bảo vệ môi trường sống.</a:t>
            </a:r>
          </a:p>
          <a:p>
            <a:r>
              <a:rPr lang="vi-VN" sz="2400" dirty="0"/>
              <a:t>- Ngăn chặn các hành vi chặt phá rừng và báo cáo các cơ quan chức năng nếu phát hiện ra hành vi phá hoại.</a:t>
            </a:r>
          </a:p>
          <a:p>
            <a:r>
              <a:rPr lang="vi-VN" sz="2400" dirty="0"/>
              <a:t>- Tuyên truyền để mọi người có ý thức bảo vệ rừng nói riêng và bảo vệ môi trường nói chung.</a:t>
            </a:r>
          </a:p>
        </p:txBody>
      </p:sp>
    </p:spTree>
    <p:extLst>
      <p:ext uri="{BB962C8B-B14F-4D97-AF65-F5344CB8AC3E}">
        <p14:creationId xmlns:p14="http://schemas.microsoft.com/office/powerpoint/2010/main" val="287852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17693"/>
            <a:ext cx="8305800" cy="830997"/>
          </a:xfrm>
          <a:prstGeom prst="rect">
            <a:avLst/>
          </a:prstGeom>
        </p:spPr>
        <p:txBody>
          <a:bodyPr wrap="square">
            <a:spAutoFit/>
          </a:bodyPr>
          <a:lstStyle/>
          <a:p>
            <a:r>
              <a:rPr lang="en-US" sz="2400" dirty="0" smtClean="0">
                <a:solidFill>
                  <a:srgbClr val="0000FF"/>
                </a:solidFill>
                <a:latin typeface="Arial" pitchFamily="34" charset="0"/>
                <a:cs typeface="Arial" pitchFamily="34" charset="0"/>
              </a:rPr>
              <a:t>? </a:t>
            </a:r>
            <a:r>
              <a:rPr lang="en-US" sz="2400" dirty="0" err="1" smtClean="0">
                <a:solidFill>
                  <a:srgbClr val="0000FF"/>
                </a:solidFill>
                <a:latin typeface="Arial" pitchFamily="34" charset="0"/>
                <a:cs typeface="Arial" pitchFamily="34" charset="0"/>
              </a:rPr>
              <a:t>Quan</a:t>
            </a:r>
            <a:r>
              <a:rPr lang="en-US" sz="2400" dirty="0" smtClean="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sát</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Hình</a:t>
            </a:r>
            <a:r>
              <a:rPr lang="en-US" sz="2400" dirty="0">
                <a:solidFill>
                  <a:srgbClr val="0000FF"/>
                </a:solidFill>
                <a:latin typeface="Arial" pitchFamily="34" charset="0"/>
                <a:cs typeface="Arial" pitchFamily="34" charset="0"/>
              </a:rPr>
              <a:t> 7.4 </a:t>
            </a:r>
            <a:r>
              <a:rPr lang="en-US" sz="2400" dirty="0" err="1">
                <a:solidFill>
                  <a:srgbClr val="0000FF"/>
                </a:solidFill>
                <a:latin typeface="Arial" pitchFamily="34" charset="0"/>
                <a:cs typeface="Arial" pitchFamily="34" charset="0"/>
              </a:rPr>
              <a:t>và</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cho</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biết</a:t>
            </a:r>
            <a:r>
              <a:rPr lang="en-US" sz="2400" dirty="0">
                <a:solidFill>
                  <a:srgbClr val="0000FF"/>
                </a:solidFill>
                <a:latin typeface="Arial" pitchFamily="34" charset="0"/>
                <a:cs typeface="Arial" pitchFamily="34" charset="0"/>
              </a:rPr>
              <a:t> ý </a:t>
            </a:r>
            <a:r>
              <a:rPr lang="en-US" sz="2400" dirty="0" err="1">
                <a:solidFill>
                  <a:srgbClr val="0000FF"/>
                </a:solidFill>
                <a:latin typeface="Arial" pitchFamily="34" charset="0"/>
                <a:cs typeface="Arial" pitchFamily="34" charset="0"/>
              </a:rPr>
              <a:t>nghĩa</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của</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việc</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bảo</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vệ</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rừng</a:t>
            </a:r>
            <a:r>
              <a:rPr lang="en-US" sz="2400" dirty="0">
                <a:solidFill>
                  <a:srgbClr val="0000FF"/>
                </a:solidFill>
                <a:latin typeface="Arial" pitchFamily="34" charset="0"/>
                <a:cs typeface="Arial" pitchFamily="34" charset="0"/>
              </a:rPr>
              <a:t>.</a:t>
            </a:r>
          </a:p>
        </p:txBody>
      </p:sp>
      <p:pic>
        <p:nvPicPr>
          <p:cNvPr id="3074" name="Picture 2" descr="C:\Users\USER\Desktop\screenshot-2022-06-28-1622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8153400" cy="563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48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2913</TotalTime>
  <Words>769</Words>
  <Application>Microsoft Office PowerPoint</Application>
  <PresentationFormat>On-screen Show (4:3)</PresentationFormat>
  <Paragraphs>52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LUYỆN TẬP</vt:lpstr>
      <vt:lpstr>VẬN DỤNG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Administrator</cp:lastModifiedBy>
  <cp:revision>30</cp:revision>
  <dcterms:created xsi:type="dcterms:W3CDTF">2022-07-15T07:39:46Z</dcterms:created>
  <dcterms:modified xsi:type="dcterms:W3CDTF">2024-04-11T00:42:10Z</dcterms:modified>
</cp:coreProperties>
</file>