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57" r:id="rId3"/>
    <p:sldId id="256" r:id="rId4"/>
    <p:sldId id="258" r:id="rId5"/>
    <p:sldId id="259" r:id="rId6"/>
    <p:sldId id="260" r:id="rId7"/>
    <p:sldId id="262" r:id="rId8"/>
    <p:sldId id="261" r:id="rId9"/>
    <p:sldId id="266" r:id="rId10"/>
    <p:sldId id="267" r:id="rId11"/>
    <p:sldId id="265" r:id="rId12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98EF4-B1DC-8256-3454-42F1CED7D5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15846D-50AA-9174-A358-26B9A4161D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69716A-06ED-CF4A-9C68-BE01BA898C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DFCC2F-4FA4-86C8-0293-D634DD70A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84571F-EF9E-4884-4E92-BCBB23794F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17122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FAE9A5-2C5C-2956-DCD8-F840A2F7F8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B52FD71-DFD3-F8DA-E736-C6FB4DDE4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44A5AB-A82E-C387-63E6-7FE26B41C6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BBE17-FD67-D1B7-3651-963922DB3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E68B35-666E-EC59-52B9-B18D62E469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557601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53D43F7-E897-DDBB-24C6-CBC2FCE1B6B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0D17A1-2B0A-2820-7AA5-BA0EA1E0B0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1C108A-41DB-22F5-8286-A239FF857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B8CDCC-D41E-67BD-CB0B-48A649B007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4E2DE1-5596-14CA-9E0D-C14383DB7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737298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F4D96-29E4-ED34-F116-8E2BB4DBDD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E1BB9-6CCB-CBF5-D34D-8403234560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C8E9C5-5269-C6BD-0E2B-FB327ED23A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F25EB6-EF9D-7BEA-B2B9-ECDC9B4A8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3B95F-978D-2407-F99D-C341591B3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073863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B511E-2332-20E2-9CCD-354F74F44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7D3A20-DD50-4ACA-98E0-4405CA6C2E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F14DDF-EB2C-3E17-7C13-465CC15D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18A4A-9C36-13CC-6806-FAA24BB7D6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3FE8DA-778A-410A-F9A8-C1B3E11E4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28197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25008-3F52-2F2C-957A-A8C10E301D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ABE76D-9C66-1EC5-28D6-13A3CB034A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A7E376-B40A-CCA2-4DB2-110DEC0C9D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7792A5-F1B8-CBFB-C426-226CD315C0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AA749A-459D-8C53-5AEA-7657F0046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4183860-703D-B83F-8B71-CBD85C023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585802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9D3008-6AF2-AF70-039E-1D0C62CC6B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7C31D0-C623-83CF-4BD6-F0508E8045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0FB340-0B1C-8729-EF23-204C7743A0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C3BAC11-EEAE-9564-FA58-D415B220E1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87A7CE5-2EDD-4DF0-31FF-62A51BF0D5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7C96534-1444-A9AF-DE45-EF966B95D8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BD0546-725A-095C-6D4B-AF33EF6F07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19B0CA0-01E7-ABCF-4BE1-8C1467BCA8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34337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EC728B-F9CF-90DC-28C7-D9C1D40FA6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757D300-1CCB-CD2A-D9E6-6BAD2CCB18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0408EA2-6F8E-E2DD-AA18-DC124EEF9A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4D370B-9163-6B16-88CA-A65730E5FB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20570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D6F946C-3065-5481-4DFA-35429BE4A2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7AFD37-2B10-F34E-A360-9D5F8D3405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D2B40D-8409-4C3B-D80C-F4A0203280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728765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B926D-651D-78AA-E52A-C64FECB567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C96CA-5F79-82CC-A8C2-A5AD1D948B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D23A93-3C57-15FA-7F42-BA41F63579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53B068-F110-06A8-8B04-C4942930C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DACE4F-C643-D67A-FB05-8AA2048D2C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F42DB6-421B-A46D-FAAD-5A3036513D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09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E1050D-959F-F226-E341-FBB7DCF33C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46F8F-6AD7-AD35-4F20-D8A7BDB33F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5A0A35-FDDA-F3E7-DD27-3FF94DB11E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8DEA269-BA3E-DF15-6AEC-ADF7760C3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F8D72-98E9-E59E-19E2-D6293E3F7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D83E67-871E-5614-72E0-ED936B43CE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041756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62AAFDF-1005-4D76-4453-93C2676B1F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4F76E5-436D-4A92-9F45-3410FE6440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688FE-028C-8171-0AA3-9F860E4A59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EF10C9-5D39-41B0-BB35-DAEB3AFFF4D5}" type="datetimeFigureOut">
              <a:rPr lang="vi-VN" smtClean="0"/>
              <a:t>12/04/2024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763FDE-E453-01F5-8042-2F75809255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634C6-7833-753F-F093-480B220A03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8D859-B909-4ED4-B60F-A10EE0E9FABA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706715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C40A68-57BE-548B-B500-02E9743744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376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10808B-4D6B-FF35-675F-039855681F87}"/>
              </a:ext>
            </a:extLst>
          </p:cNvPr>
          <p:cNvSpPr txBox="1"/>
          <p:nvPr/>
        </p:nvSpPr>
        <p:spPr>
          <a:xfrm>
            <a:off x="0" y="1534160"/>
            <a:ext cx="12120880" cy="25237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</a:t>
            </a:r>
          </a:p>
          <a:p>
            <a:r>
              <a:rPr lang="en-US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PHÉP CỘNG VÀ PHÉP TRỪ SỐ TỰ NHIÊN</a:t>
            </a:r>
          </a:p>
          <a:p>
            <a:endParaRPr lang="en-US" dirty="0"/>
          </a:p>
          <a:p>
            <a:pPr algn="ctr"/>
            <a:endParaRPr lang="en-US" dirty="0"/>
          </a:p>
          <a:p>
            <a:pPr algn="ctr"/>
            <a:endParaRPr lang="en-US" sz="2400" dirty="0">
              <a:solidFill>
                <a:schemeClr val="bg1"/>
              </a:solidFill>
            </a:endParaRP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30616305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6796A-1D9B-5BF8-D0A0-6658BA572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ontent Placeholder 4" descr="Shape, square&#10;&#10;Description automatically generated">
            <a:extLst>
              <a:ext uri="{FF2B5EF4-FFF2-40B4-BE49-F238E27FC236}">
                <a16:creationId xmlns:a16="http://schemas.microsoft.com/office/drawing/2014/main" id="{D8E8FF84-B682-8A02-65BC-7EDBE85D90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3561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0E4BAB-AA20-E494-B0CA-FE8EB8362A63}"/>
              </a:ext>
            </a:extLst>
          </p:cNvPr>
          <p:cNvSpPr txBox="1"/>
          <p:nvPr/>
        </p:nvSpPr>
        <p:spPr>
          <a:xfrm>
            <a:off x="2479040" y="599440"/>
            <a:ext cx="96012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vi-VN" sz="28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vi-VN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</a:p>
          <a:p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</a:p>
          <a:p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nhiên a , b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cho,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nhiên c sao cho </a:t>
            </a: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= b + c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cho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– b = c </a:t>
            </a: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Minh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– 4 = 2</a:t>
            </a:r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F09C26B8-2328-364B-9892-9866B5E7A0F8}"/>
              </a:ext>
            </a:extLst>
          </p:cNvPr>
          <p:cNvSpPr/>
          <p:nvPr/>
        </p:nvSpPr>
        <p:spPr>
          <a:xfrm>
            <a:off x="2712720" y="2529840"/>
            <a:ext cx="162560" cy="101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A1276315-3A07-C36D-81BD-4BC1C302BB9C}"/>
              </a:ext>
            </a:extLst>
          </p:cNvPr>
          <p:cNvSpPr/>
          <p:nvPr/>
        </p:nvSpPr>
        <p:spPr>
          <a:xfrm>
            <a:off x="2794000" y="3429000"/>
            <a:ext cx="162560" cy="101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4" name="Picture 3" descr="A picture containing text, antenna&#10;&#10;Description automatically generated">
            <a:extLst>
              <a:ext uri="{FF2B5EF4-FFF2-40B4-BE49-F238E27FC236}">
                <a16:creationId xmlns:a16="http://schemas.microsoft.com/office/drawing/2014/main" id="{98F32706-FD42-E251-C8AD-748C3271DA2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17107" y="3942298"/>
            <a:ext cx="6157785" cy="18514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36657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square&#10;&#10;Description automatically generated">
            <a:extLst>
              <a:ext uri="{FF2B5EF4-FFF2-40B4-BE49-F238E27FC236}">
                <a16:creationId xmlns:a16="http://schemas.microsoft.com/office/drawing/2014/main" id="{09B19F62-10CE-6EF4-36C9-34E4FEF554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E448FC1-93BE-726A-4ED3-9E2B7BCB38CD}"/>
              </a:ext>
            </a:extLst>
          </p:cNvPr>
          <p:cNvSpPr txBox="1"/>
          <p:nvPr/>
        </p:nvSpPr>
        <p:spPr>
          <a:xfrm>
            <a:off x="3149600" y="965200"/>
            <a:ext cx="6055360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2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vi-VN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</a:p>
          <a:p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</a:p>
          <a:p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dirty="0"/>
          </a:p>
        </p:txBody>
      </p:sp>
      <p:pic>
        <p:nvPicPr>
          <p:cNvPr id="8" name="Picture 7" descr="Diagram&#10;&#10;Description automatically generated">
            <a:extLst>
              <a:ext uri="{FF2B5EF4-FFF2-40B4-BE49-F238E27FC236}">
                <a16:creationId xmlns:a16="http://schemas.microsoft.com/office/drawing/2014/main" id="{3DA459F0-5C46-31AB-7C67-F9F5948F6F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8950" y="3062262"/>
            <a:ext cx="6749770" cy="20928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504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2B8883-A121-AD4C-78F5-0DF555AC2DC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BBC86F-16C7-F2DC-6A12-08C7466E61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Picture 4" descr="Shape&#10;&#10;Description automatically generated with low confidence">
            <a:extLst>
              <a:ext uri="{FF2B5EF4-FFF2-40B4-BE49-F238E27FC236}">
                <a16:creationId xmlns:a16="http://schemas.microsoft.com/office/drawing/2014/main" id="{3A429C9B-A663-9C66-D4DE-9D222C54EF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12192000" cy="7031421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8C80902-64DA-7C61-02BB-1FB7E448DB0F}"/>
              </a:ext>
            </a:extLst>
          </p:cNvPr>
          <p:cNvSpPr txBox="1"/>
          <p:nvPr/>
        </p:nvSpPr>
        <p:spPr>
          <a:xfrm>
            <a:off x="273269" y="409903"/>
            <a:ext cx="1104637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BÀI TOÁN:</a:t>
            </a:r>
            <a:endParaRPr lang="vi-VN" sz="2400" dirty="0">
              <a:highlight>
                <a:srgbClr val="FF0000"/>
              </a:highligh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 đi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chợ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mua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tím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18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cà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chua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21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rau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cải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hết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Mai đưa cho cô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hàng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tờ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100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nghìn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trả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bao nhiêu </a:t>
            </a:r>
            <a:r>
              <a:rPr lang="vi-VN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tiền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6828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EDC40A68-57BE-548B-B500-02E9743744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303760" cy="6858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210808B-4D6B-FF35-675F-039855681F87}"/>
              </a:ext>
            </a:extLst>
          </p:cNvPr>
          <p:cNvSpPr txBox="1"/>
          <p:nvPr/>
        </p:nvSpPr>
        <p:spPr>
          <a:xfrm>
            <a:off x="0" y="1534160"/>
            <a:ext cx="12120880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4: </a:t>
            </a:r>
          </a:p>
          <a:p>
            <a:r>
              <a:rPr lang="en-US" sz="44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PHÉP CỘNG VÀ PHÉP TRỪ SỐ TỰ NHIÊN</a:t>
            </a:r>
          </a:p>
          <a:p>
            <a:endParaRPr lang="en-US" sz="4400" dirty="0"/>
          </a:p>
          <a:p>
            <a:pPr algn="ctr"/>
            <a:endParaRPr lang="en-US" sz="4400" dirty="0"/>
          </a:p>
          <a:p>
            <a:pPr algn="ctr"/>
            <a:endParaRPr lang="en-US" sz="4400" dirty="0">
              <a:solidFill>
                <a:schemeClr val="bg1"/>
              </a:solidFill>
            </a:endParaRPr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6645155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6796A-1D9B-5BF8-D0A0-6658BA572A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/>
          </a:p>
        </p:txBody>
      </p:sp>
      <p:pic>
        <p:nvPicPr>
          <p:cNvPr id="5" name="Content Placeholder 4" descr="Shape, square&#10;&#10;Description automatically generated">
            <a:extLst>
              <a:ext uri="{FF2B5EF4-FFF2-40B4-BE49-F238E27FC236}">
                <a16:creationId xmlns:a16="http://schemas.microsoft.com/office/drawing/2014/main" id="{D8E8FF84-B682-8A02-65BC-7EDBE85D90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7735614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60E4BAB-AA20-E494-B0CA-FE8EB8362A63}"/>
              </a:ext>
            </a:extLst>
          </p:cNvPr>
          <p:cNvSpPr txBox="1"/>
          <p:nvPr/>
        </p:nvSpPr>
        <p:spPr>
          <a:xfrm>
            <a:off x="2479040" y="599440"/>
            <a:ext cx="960120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vi-VN" sz="28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</a:p>
          <a:p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</a:p>
          <a:p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nhiên a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cho ta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chúng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ký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hiệu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a+ b </a:t>
            </a: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nhờ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tia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chẳng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hạn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+ 4= 6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minh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họa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như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bên </a:t>
            </a:r>
          </a:p>
        </p:txBody>
      </p:sp>
      <p:sp>
        <p:nvSpPr>
          <p:cNvPr id="7" name="Star: 5 Points 6">
            <a:extLst>
              <a:ext uri="{FF2B5EF4-FFF2-40B4-BE49-F238E27FC236}">
                <a16:creationId xmlns:a16="http://schemas.microsoft.com/office/drawing/2014/main" id="{F09C26B8-2328-364B-9892-9866B5E7A0F8}"/>
              </a:ext>
            </a:extLst>
          </p:cNvPr>
          <p:cNvSpPr/>
          <p:nvPr/>
        </p:nvSpPr>
        <p:spPr>
          <a:xfrm>
            <a:off x="2712720" y="2529840"/>
            <a:ext cx="162560" cy="101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8" name="Star: 5 Points 7">
            <a:extLst>
              <a:ext uri="{FF2B5EF4-FFF2-40B4-BE49-F238E27FC236}">
                <a16:creationId xmlns:a16="http://schemas.microsoft.com/office/drawing/2014/main" id="{A1276315-3A07-C36D-81BD-4BC1C302BB9C}"/>
              </a:ext>
            </a:extLst>
          </p:cNvPr>
          <p:cNvSpPr/>
          <p:nvPr/>
        </p:nvSpPr>
        <p:spPr>
          <a:xfrm>
            <a:off x="2794000" y="3429000"/>
            <a:ext cx="162560" cy="101600"/>
          </a:xfrm>
          <a:prstGeom prst="star5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pic>
        <p:nvPicPr>
          <p:cNvPr id="12" name="Picture 11" descr="A picture containing text, antenna&#10;&#10;Description automatically generated">
            <a:extLst>
              <a:ext uri="{FF2B5EF4-FFF2-40B4-BE49-F238E27FC236}">
                <a16:creationId xmlns:a16="http://schemas.microsoft.com/office/drawing/2014/main" id="{9FFFAF93-A0ED-9EFA-B0CE-78188D5544E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6560" y="4373185"/>
            <a:ext cx="7101841" cy="1896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453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hape, square&#10;&#10;Description automatically generated">
            <a:extLst>
              <a:ext uri="{FF2B5EF4-FFF2-40B4-BE49-F238E27FC236}">
                <a16:creationId xmlns:a16="http://schemas.microsoft.com/office/drawing/2014/main" id="{7B0DFC53-04AD-EA37-C9B5-17A7D2D50A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C49C4F6-6596-EDE0-6A75-E0A8AC8CCEA0}"/>
              </a:ext>
            </a:extLst>
          </p:cNvPr>
          <p:cNvSpPr txBox="1"/>
          <p:nvPr/>
        </p:nvSpPr>
        <p:spPr>
          <a:xfrm>
            <a:off x="2459421" y="620110"/>
            <a:ext cx="5654565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vi-VN" sz="32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err="1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3200" dirty="0">
                <a:highlight>
                  <a:srgbClr val="FF0000"/>
                </a:highlight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</a:p>
          <a:p>
            <a:endParaRPr lang="vi-V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hai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</a:p>
          <a:p>
            <a:endParaRPr lang="vi-VN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7" descr="A picture containing text, clock&#10;&#10;Description automatically generated">
            <a:extLst>
              <a:ext uri="{FF2B5EF4-FFF2-40B4-BE49-F238E27FC236}">
                <a16:creationId xmlns:a16="http://schemas.microsoft.com/office/drawing/2014/main" id="{E4A6BF2D-0322-AF0A-851C-E5359CBF3E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261" y="2983143"/>
            <a:ext cx="6549361" cy="2577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3950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6F27E-1CDD-02E6-290A-222B61E3D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5" name="Content Placeholder 4" descr="Shape&#10;&#10;Description automatically generated with low confidence">
            <a:extLst>
              <a:ext uri="{FF2B5EF4-FFF2-40B4-BE49-F238E27FC236}">
                <a16:creationId xmlns:a16="http://schemas.microsoft.com/office/drawing/2014/main" id="{A9F03DD4-3A64-3965-5DBB-ED5B614773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14" y="0"/>
            <a:ext cx="12307614" cy="70104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527084-F92A-B1FF-B1E5-DCDEC45CAF67}"/>
              </a:ext>
            </a:extLst>
          </p:cNvPr>
          <p:cNvSpPr txBox="1"/>
          <p:nvPr/>
        </p:nvSpPr>
        <p:spPr>
          <a:xfrm>
            <a:off x="838200" y="741680"/>
            <a:ext cx="10957560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err="1">
                <a:highlight>
                  <a:srgbClr val="FF0000"/>
                </a:highlight>
                <a:latin typeface="+mj-lt"/>
              </a:rPr>
              <a:t>Vận</a:t>
            </a:r>
            <a:r>
              <a:rPr lang="vi-VN" sz="2800" dirty="0">
                <a:highlight>
                  <a:srgbClr val="FF0000"/>
                </a:highlight>
                <a:latin typeface="+mj-lt"/>
              </a:rPr>
              <a:t> </a:t>
            </a:r>
            <a:r>
              <a:rPr lang="vi-VN" sz="2800" dirty="0" err="1">
                <a:highlight>
                  <a:srgbClr val="FF0000"/>
                </a:highlight>
                <a:latin typeface="+mj-lt"/>
              </a:rPr>
              <a:t>dụng</a:t>
            </a:r>
            <a:r>
              <a:rPr lang="vi-VN" sz="2800" dirty="0">
                <a:highlight>
                  <a:srgbClr val="FF0000"/>
                </a:highlight>
                <a:latin typeface="+mj-lt"/>
              </a:rPr>
              <a:t> 1 </a:t>
            </a:r>
            <a:endParaRPr lang="en-US" sz="2800" dirty="0">
              <a:highlight>
                <a:srgbClr val="FF0000"/>
              </a:highlight>
              <a:latin typeface="+mj-lt"/>
            </a:endParaRPr>
          </a:p>
          <a:p>
            <a:endParaRPr lang="vi-VN" sz="2800" dirty="0">
              <a:latin typeface="+mj-lt"/>
            </a:endParaRPr>
          </a:p>
          <a:p>
            <a:r>
              <a:rPr lang="vi-VN" sz="2800" dirty="0" err="1">
                <a:latin typeface="+mj-lt"/>
              </a:rPr>
              <a:t>Diện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tích</a:t>
            </a:r>
            <a:r>
              <a:rPr lang="vi-VN" sz="2800" dirty="0">
                <a:latin typeface="+mj-lt"/>
              </a:rPr>
              <a:t> gieo </a:t>
            </a:r>
            <a:r>
              <a:rPr lang="vi-VN" sz="2800" dirty="0" err="1">
                <a:latin typeface="+mj-lt"/>
              </a:rPr>
              <a:t>trồng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lúa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vụ</a:t>
            </a:r>
            <a:r>
              <a:rPr lang="vi-VN" sz="2800" dirty="0">
                <a:latin typeface="+mj-lt"/>
              </a:rPr>
              <a:t> thu đông năm  2019 </a:t>
            </a:r>
            <a:r>
              <a:rPr lang="vi-VN" sz="2800" dirty="0" err="1">
                <a:latin typeface="+mj-lt"/>
              </a:rPr>
              <a:t>vùng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đồng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bằng</a:t>
            </a:r>
            <a:r>
              <a:rPr lang="vi-VN" sz="2800" dirty="0">
                <a:latin typeface="+mj-lt"/>
              </a:rPr>
              <a:t> sông </a:t>
            </a:r>
            <a:r>
              <a:rPr lang="vi-VN" sz="2800" dirty="0" err="1">
                <a:latin typeface="+mj-lt"/>
              </a:rPr>
              <a:t>Cửu</a:t>
            </a:r>
            <a:r>
              <a:rPr lang="vi-VN" sz="2800" dirty="0">
                <a:latin typeface="+mj-lt"/>
              </a:rPr>
              <a:t> Long </a:t>
            </a:r>
            <a:r>
              <a:rPr lang="vi-VN" sz="2800" dirty="0" err="1">
                <a:latin typeface="+mj-lt"/>
              </a:rPr>
              <a:t>ước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tính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đạt</a:t>
            </a:r>
            <a:r>
              <a:rPr lang="vi-VN" sz="2800" dirty="0">
                <a:latin typeface="+mj-lt"/>
              </a:rPr>
              <a:t> 713.200 ha ,</a:t>
            </a:r>
            <a:r>
              <a:rPr lang="vi-VN" sz="2800" dirty="0" err="1">
                <a:latin typeface="+mj-lt"/>
              </a:rPr>
              <a:t>giảm</a:t>
            </a:r>
            <a:r>
              <a:rPr lang="vi-VN" sz="2800" dirty="0">
                <a:latin typeface="+mj-lt"/>
              </a:rPr>
              <a:t> 14.500 ha so </a:t>
            </a:r>
            <a:r>
              <a:rPr lang="vi-VN" sz="2800" dirty="0" err="1">
                <a:latin typeface="+mj-lt"/>
              </a:rPr>
              <a:t>với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vụ</a:t>
            </a:r>
            <a:r>
              <a:rPr lang="vi-VN" sz="2800" dirty="0">
                <a:latin typeface="+mj-lt"/>
              </a:rPr>
              <a:t> thu đông năm 2018 (Theo </a:t>
            </a:r>
            <a:r>
              <a:rPr lang="vi-VN" sz="2800" dirty="0" err="1">
                <a:latin typeface="+mj-lt"/>
              </a:rPr>
              <a:t>tổng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cục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thống</a:t>
            </a:r>
            <a:r>
              <a:rPr lang="vi-VN" sz="2800" dirty="0">
                <a:latin typeface="+mj-lt"/>
              </a:rPr>
              <a:t> kê 10–2019)</a:t>
            </a:r>
          </a:p>
          <a:p>
            <a:endParaRPr lang="vi-VN" sz="2800" dirty="0">
              <a:latin typeface="+mj-lt"/>
            </a:endParaRPr>
          </a:p>
          <a:p>
            <a:r>
              <a:rPr lang="vi-VN" sz="2800" dirty="0" err="1">
                <a:latin typeface="+mj-lt"/>
              </a:rPr>
              <a:t>Hãy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tính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diện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tích</a:t>
            </a:r>
            <a:r>
              <a:rPr lang="vi-VN" sz="2800" dirty="0">
                <a:latin typeface="+mj-lt"/>
              </a:rPr>
              <a:t> gieo </a:t>
            </a:r>
            <a:r>
              <a:rPr lang="vi-VN" sz="2800" dirty="0" err="1">
                <a:latin typeface="+mj-lt"/>
              </a:rPr>
              <a:t>trồng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lúa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vụ</a:t>
            </a:r>
            <a:r>
              <a:rPr lang="vi-VN" sz="2800" dirty="0">
                <a:latin typeface="+mj-lt"/>
              </a:rPr>
              <a:t> thu đông năm 2018 </a:t>
            </a:r>
            <a:r>
              <a:rPr lang="vi-VN" sz="2800" dirty="0" err="1">
                <a:latin typeface="+mj-lt"/>
              </a:rPr>
              <a:t>của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đồng</a:t>
            </a:r>
            <a:r>
              <a:rPr lang="vi-VN" sz="2800" dirty="0">
                <a:latin typeface="+mj-lt"/>
              </a:rPr>
              <a:t> </a:t>
            </a:r>
            <a:r>
              <a:rPr lang="vi-VN" sz="2800" dirty="0" err="1">
                <a:latin typeface="+mj-lt"/>
              </a:rPr>
              <a:t>bằng</a:t>
            </a:r>
            <a:r>
              <a:rPr lang="vi-VN" sz="2800" dirty="0">
                <a:latin typeface="+mj-lt"/>
              </a:rPr>
              <a:t> sông </a:t>
            </a:r>
            <a:r>
              <a:rPr lang="vi-VN" sz="2800" dirty="0" err="1">
                <a:latin typeface="+mj-lt"/>
              </a:rPr>
              <a:t>Cửu</a:t>
            </a:r>
            <a:r>
              <a:rPr lang="vi-VN" sz="2800" dirty="0">
                <a:latin typeface="+mj-lt"/>
              </a:rPr>
              <a:t> Long  ?</a:t>
            </a:r>
          </a:p>
        </p:txBody>
      </p:sp>
    </p:spTree>
    <p:extLst>
      <p:ext uri="{BB962C8B-B14F-4D97-AF65-F5344CB8AC3E}">
        <p14:creationId xmlns:p14="http://schemas.microsoft.com/office/powerpoint/2010/main" val="22199819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6F27E-1CDD-02E6-290A-222B61E3D2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dirty="0"/>
          </a:p>
        </p:txBody>
      </p:sp>
      <p:pic>
        <p:nvPicPr>
          <p:cNvPr id="5" name="Content Placeholder 4" descr="Shape&#10;&#10;Description automatically generated with low confidence">
            <a:extLst>
              <a:ext uri="{FF2B5EF4-FFF2-40B4-BE49-F238E27FC236}">
                <a16:creationId xmlns:a16="http://schemas.microsoft.com/office/drawing/2014/main" id="{A9F03DD4-3A64-3965-5DBB-ED5B6147738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5614" y="-76200"/>
            <a:ext cx="12307614" cy="7010400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1A527084-F92A-B1FF-B1E5-DCDEC45CAF67}"/>
              </a:ext>
            </a:extLst>
          </p:cNvPr>
          <p:cNvSpPr txBox="1"/>
          <p:nvPr/>
        </p:nvSpPr>
        <p:spPr>
          <a:xfrm>
            <a:off x="838200" y="741680"/>
            <a:ext cx="1095756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400" dirty="0" err="1">
                <a:highlight>
                  <a:srgbClr val="FF0000"/>
                </a:highlight>
                <a:latin typeface="+mj-lt"/>
              </a:rPr>
              <a:t>Vận</a:t>
            </a:r>
            <a:r>
              <a:rPr lang="vi-VN" sz="2400" dirty="0">
                <a:highlight>
                  <a:srgbClr val="FF0000"/>
                </a:highlight>
                <a:latin typeface="+mj-lt"/>
              </a:rPr>
              <a:t> </a:t>
            </a:r>
            <a:r>
              <a:rPr lang="vi-VN" sz="2400" dirty="0" err="1">
                <a:highlight>
                  <a:srgbClr val="FF0000"/>
                </a:highlight>
                <a:latin typeface="+mj-lt"/>
              </a:rPr>
              <a:t>dụng</a:t>
            </a:r>
            <a:r>
              <a:rPr lang="vi-VN" sz="2400" dirty="0">
                <a:highlight>
                  <a:srgbClr val="FF0000"/>
                </a:highlight>
                <a:latin typeface="+mj-lt"/>
              </a:rPr>
              <a:t> 1 </a:t>
            </a:r>
            <a:endParaRPr lang="en-US" sz="2400" dirty="0">
              <a:highlight>
                <a:srgbClr val="FF0000"/>
              </a:highlight>
              <a:latin typeface="+mj-lt"/>
            </a:endParaRPr>
          </a:p>
          <a:p>
            <a:r>
              <a:rPr lang="vi-VN" sz="2400" dirty="0" err="1">
                <a:latin typeface="+mj-lt"/>
              </a:rPr>
              <a:t>Diện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tích</a:t>
            </a:r>
            <a:r>
              <a:rPr lang="vi-VN" sz="2400" dirty="0">
                <a:latin typeface="+mj-lt"/>
              </a:rPr>
              <a:t> gieo </a:t>
            </a:r>
            <a:r>
              <a:rPr lang="vi-VN" sz="2400" dirty="0" err="1">
                <a:latin typeface="+mj-lt"/>
              </a:rPr>
              <a:t>trồng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lúa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vụ</a:t>
            </a:r>
            <a:r>
              <a:rPr lang="vi-VN" sz="2400" dirty="0">
                <a:latin typeface="+mj-lt"/>
              </a:rPr>
              <a:t> thu đông năm  2019 </a:t>
            </a:r>
            <a:r>
              <a:rPr lang="vi-VN" sz="2400" dirty="0" err="1">
                <a:latin typeface="+mj-lt"/>
              </a:rPr>
              <a:t>vùng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đồng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bằng</a:t>
            </a:r>
            <a:r>
              <a:rPr lang="vi-VN" sz="2400" dirty="0">
                <a:latin typeface="+mj-lt"/>
              </a:rPr>
              <a:t> sông </a:t>
            </a:r>
            <a:r>
              <a:rPr lang="vi-VN" sz="2400" dirty="0" err="1">
                <a:latin typeface="+mj-lt"/>
              </a:rPr>
              <a:t>Cửu</a:t>
            </a:r>
            <a:r>
              <a:rPr lang="vi-VN" sz="2400" dirty="0">
                <a:latin typeface="+mj-lt"/>
              </a:rPr>
              <a:t> Long </a:t>
            </a:r>
            <a:r>
              <a:rPr lang="vi-VN" sz="2400" dirty="0" err="1">
                <a:latin typeface="+mj-lt"/>
              </a:rPr>
              <a:t>ước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tính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đạt</a:t>
            </a:r>
            <a:r>
              <a:rPr lang="vi-VN" sz="2400" dirty="0">
                <a:latin typeface="+mj-lt"/>
              </a:rPr>
              <a:t> 713 200 ha ,</a:t>
            </a:r>
            <a:r>
              <a:rPr lang="vi-VN" sz="2400" dirty="0" err="1">
                <a:latin typeface="+mj-lt"/>
              </a:rPr>
              <a:t>giảm</a:t>
            </a:r>
            <a:r>
              <a:rPr lang="vi-VN" sz="2400" dirty="0">
                <a:latin typeface="+mj-lt"/>
              </a:rPr>
              <a:t> 14 500 ha so </a:t>
            </a:r>
            <a:r>
              <a:rPr lang="vi-VN" sz="2400" dirty="0" err="1">
                <a:latin typeface="+mj-lt"/>
              </a:rPr>
              <a:t>với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vụ</a:t>
            </a:r>
            <a:r>
              <a:rPr lang="vi-VN" sz="2400" dirty="0">
                <a:latin typeface="+mj-lt"/>
              </a:rPr>
              <a:t> thu đông năm 2018 (Theo </a:t>
            </a:r>
            <a:r>
              <a:rPr lang="vi-VN" sz="2400" dirty="0" err="1">
                <a:latin typeface="+mj-lt"/>
              </a:rPr>
              <a:t>tổng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cục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thống</a:t>
            </a:r>
            <a:r>
              <a:rPr lang="vi-VN" sz="2400" dirty="0">
                <a:latin typeface="+mj-lt"/>
              </a:rPr>
              <a:t> kê 10–2019)</a:t>
            </a:r>
          </a:p>
          <a:p>
            <a:r>
              <a:rPr lang="vi-VN" sz="2400" dirty="0" err="1">
                <a:latin typeface="+mj-lt"/>
              </a:rPr>
              <a:t>Hãy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tính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diện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tích</a:t>
            </a:r>
            <a:r>
              <a:rPr lang="vi-VN" sz="2400" dirty="0">
                <a:latin typeface="+mj-lt"/>
              </a:rPr>
              <a:t> gieo </a:t>
            </a:r>
            <a:r>
              <a:rPr lang="vi-VN" sz="2400" dirty="0" err="1">
                <a:latin typeface="+mj-lt"/>
              </a:rPr>
              <a:t>trồng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lúa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vụ</a:t>
            </a:r>
            <a:r>
              <a:rPr lang="vi-VN" sz="2400" dirty="0">
                <a:latin typeface="+mj-lt"/>
              </a:rPr>
              <a:t> thu đông năm 2018 </a:t>
            </a:r>
            <a:r>
              <a:rPr lang="vi-VN" sz="2400" dirty="0" err="1">
                <a:latin typeface="+mj-lt"/>
              </a:rPr>
              <a:t>của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đồng</a:t>
            </a:r>
            <a:r>
              <a:rPr lang="vi-VN" sz="2400" dirty="0">
                <a:latin typeface="+mj-lt"/>
              </a:rPr>
              <a:t> </a:t>
            </a:r>
            <a:r>
              <a:rPr lang="vi-VN" sz="2400" dirty="0" err="1">
                <a:latin typeface="+mj-lt"/>
              </a:rPr>
              <a:t>bằng</a:t>
            </a:r>
            <a:r>
              <a:rPr lang="vi-VN" sz="2400" dirty="0">
                <a:latin typeface="+mj-lt"/>
              </a:rPr>
              <a:t> sông </a:t>
            </a:r>
            <a:r>
              <a:rPr lang="vi-VN" sz="2400" dirty="0" err="1">
                <a:latin typeface="+mj-lt"/>
              </a:rPr>
              <a:t>Cửu</a:t>
            </a:r>
            <a:r>
              <a:rPr lang="vi-VN" sz="2400" dirty="0">
                <a:latin typeface="+mj-lt"/>
              </a:rPr>
              <a:t> Long  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4E9A778-C6E2-6E9D-60B8-792BB0314E60}"/>
              </a:ext>
            </a:extLst>
          </p:cNvPr>
          <p:cNvSpPr txBox="1"/>
          <p:nvPr/>
        </p:nvSpPr>
        <p:spPr>
          <a:xfrm>
            <a:off x="2397760" y="3035956"/>
            <a:ext cx="906272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dirty="0">
                <a:latin typeface="+mj-lt"/>
              </a:rPr>
              <a:t>                             </a:t>
            </a:r>
            <a:r>
              <a:rPr lang="vi-VN" sz="3600" dirty="0" err="1">
                <a:latin typeface="+mj-lt"/>
              </a:rPr>
              <a:t>Bài</a:t>
            </a:r>
            <a:r>
              <a:rPr lang="vi-VN" sz="3600" dirty="0">
                <a:latin typeface="+mj-lt"/>
              </a:rPr>
              <a:t> </a:t>
            </a:r>
            <a:r>
              <a:rPr lang="vi-VN" sz="3600" dirty="0" err="1">
                <a:latin typeface="+mj-lt"/>
              </a:rPr>
              <a:t>giải</a:t>
            </a:r>
            <a:r>
              <a:rPr lang="vi-VN" sz="3600" dirty="0">
                <a:latin typeface="+mj-lt"/>
              </a:rPr>
              <a:t>:</a:t>
            </a:r>
          </a:p>
          <a:p>
            <a:r>
              <a:rPr lang="vi-VN" sz="3600" dirty="0" err="1">
                <a:latin typeface="+mj-lt"/>
              </a:rPr>
              <a:t>Diện</a:t>
            </a:r>
            <a:r>
              <a:rPr lang="vi-VN" sz="3600" dirty="0">
                <a:latin typeface="+mj-lt"/>
              </a:rPr>
              <a:t> </a:t>
            </a:r>
            <a:r>
              <a:rPr lang="vi-VN" sz="3600" dirty="0" err="1">
                <a:latin typeface="+mj-lt"/>
              </a:rPr>
              <a:t>tích</a:t>
            </a:r>
            <a:r>
              <a:rPr lang="vi-VN" sz="3600" dirty="0">
                <a:latin typeface="+mj-lt"/>
              </a:rPr>
              <a:t> gieo </a:t>
            </a:r>
            <a:r>
              <a:rPr lang="vi-VN" sz="3600" dirty="0" err="1">
                <a:latin typeface="+mj-lt"/>
              </a:rPr>
              <a:t>trồng</a:t>
            </a:r>
            <a:r>
              <a:rPr lang="vi-VN" sz="3600" dirty="0">
                <a:latin typeface="+mj-lt"/>
              </a:rPr>
              <a:t> </a:t>
            </a:r>
            <a:r>
              <a:rPr lang="vi-VN" sz="3600" dirty="0" err="1">
                <a:latin typeface="+mj-lt"/>
              </a:rPr>
              <a:t>lúa</a:t>
            </a:r>
            <a:r>
              <a:rPr lang="vi-VN" sz="3600" dirty="0">
                <a:latin typeface="+mj-lt"/>
              </a:rPr>
              <a:t> </a:t>
            </a:r>
            <a:r>
              <a:rPr lang="vi-VN" sz="3600" dirty="0" err="1">
                <a:latin typeface="+mj-lt"/>
              </a:rPr>
              <a:t>vụ</a:t>
            </a:r>
            <a:r>
              <a:rPr lang="vi-VN" sz="3600" dirty="0">
                <a:latin typeface="+mj-lt"/>
              </a:rPr>
              <a:t> thu đông năm 2018 </a:t>
            </a:r>
            <a:r>
              <a:rPr lang="vi-VN" sz="3600" dirty="0" err="1">
                <a:latin typeface="+mj-lt"/>
              </a:rPr>
              <a:t>của</a:t>
            </a:r>
            <a:r>
              <a:rPr lang="vi-VN" sz="3600" dirty="0">
                <a:latin typeface="+mj-lt"/>
              </a:rPr>
              <a:t> </a:t>
            </a:r>
            <a:r>
              <a:rPr lang="vi-VN" sz="3600" dirty="0" err="1">
                <a:latin typeface="+mj-lt"/>
              </a:rPr>
              <a:t>đồng</a:t>
            </a:r>
            <a:r>
              <a:rPr lang="vi-VN" sz="3600" dirty="0">
                <a:latin typeface="+mj-lt"/>
              </a:rPr>
              <a:t> </a:t>
            </a:r>
            <a:r>
              <a:rPr lang="vi-VN" sz="3600" dirty="0" err="1">
                <a:latin typeface="+mj-lt"/>
              </a:rPr>
              <a:t>bằng</a:t>
            </a:r>
            <a:r>
              <a:rPr lang="vi-VN" sz="3600" dirty="0">
                <a:latin typeface="+mj-lt"/>
              </a:rPr>
              <a:t> sông </a:t>
            </a:r>
            <a:r>
              <a:rPr lang="vi-VN" sz="3600" dirty="0" err="1">
                <a:latin typeface="+mj-lt"/>
              </a:rPr>
              <a:t>Cửu</a:t>
            </a:r>
            <a:r>
              <a:rPr lang="vi-VN" sz="3600" dirty="0">
                <a:latin typeface="+mj-lt"/>
              </a:rPr>
              <a:t> Long </a:t>
            </a:r>
            <a:r>
              <a:rPr lang="vi-VN" sz="3600" dirty="0" err="1">
                <a:latin typeface="+mj-lt"/>
              </a:rPr>
              <a:t>là</a:t>
            </a:r>
            <a:r>
              <a:rPr lang="vi-VN" sz="3600" dirty="0">
                <a:latin typeface="+mj-lt"/>
              </a:rPr>
              <a:t>:</a:t>
            </a:r>
          </a:p>
          <a:p>
            <a:r>
              <a:rPr lang="vi-VN" sz="3600" dirty="0">
                <a:latin typeface="+mj-lt"/>
              </a:rPr>
              <a:t>             713 200+ 14 500 = 727 700 (ha)</a:t>
            </a:r>
          </a:p>
          <a:p>
            <a:endParaRPr lang="vi-VN" sz="3600" dirty="0">
              <a:latin typeface="+mj-lt"/>
            </a:endParaRPr>
          </a:p>
          <a:p>
            <a:pPr algn="r"/>
            <a:r>
              <a:rPr lang="vi-VN" sz="3600" dirty="0">
                <a:latin typeface="+mj-lt"/>
              </a:rPr>
              <a:t> </a:t>
            </a:r>
            <a:r>
              <a:rPr lang="vi-VN" sz="3600" dirty="0" err="1">
                <a:latin typeface="+mj-lt"/>
              </a:rPr>
              <a:t>Đáp</a:t>
            </a:r>
            <a:r>
              <a:rPr lang="vi-VN" sz="3600" dirty="0">
                <a:latin typeface="+mj-lt"/>
              </a:rPr>
              <a:t> số:727 700 (ha)</a:t>
            </a:r>
          </a:p>
          <a:p>
            <a:endParaRPr lang="vi-VN" sz="3600" dirty="0">
              <a:latin typeface="+mj-lt"/>
            </a:endParaRPr>
          </a:p>
          <a:p>
            <a:endParaRPr lang="vi-VN" sz="1800" dirty="0">
              <a:latin typeface="+mj-lt"/>
            </a:endParaRPr>
          </a:p>
          <a:p>
            <a:endParaRPr lang="vi-VN" dirty="0"/>
          </a:p>
          <a:p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4221116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hart, histogram&#10;&#10;Description automatically generated">
            <a:extLst>
              <a:ext uri="{FF2B5EF4-FFF2-40B4-BE49-F238E27FC236}">
                <a16:creationId xmlns:a16="http://schemas.microsoft.com/office/drawing/2014/main" id="{033A9FDE-5896-6865-50FF-3C184EF56A2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93682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F2A3760D-C5FE-E7D9-F265-F3ABBC464B46}"/>
              </a:ext>
            </a:extLst>
          </p:cNvPr>
          <p:cNvSpPr txBox="1"/>
          <p:nvPr/>
        </p:nvSpPr>
        <p:spPr>
          <a:xfrm>
            <a:off x="345440" y="558800"/>
            <a:ext cx="116332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HĐ1</a:t>
            </a:r>
            <a:r>
              <a:rPr lang="en-US" sz="28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a=28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b=34</a:t>
            </a:r>
          </a:p>
          <a:p>
            <a:pPr marL="514350" indent="-514350">
              <a:buAutoNum type="alphaLcParenR"/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b+a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arenR"/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a)</a:t>
            </a:r>
            <a:endParaRPr lang="vi-V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B710723-DAE7-C2FF-50BF-475084BB8633}"/>
              </a:ext>
            </a:extLst>
          </p:cNvPr>
          <p:cNvSpPr txBox="1"/>
          <p:nvPr/>
        </p:nvSpPr>
        <p:spPr>
          <a:xfrm>
            <a:off x="345440" y="2509520"/>
            <a:ext cx="69799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u="sng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HĐ2</a:t>
            </a:r>
            <a:r>
              <a:rPr lang="en-US" sz="280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Cho a = 17 ,b= 21, c= 35</a:t>
            </a:r>
          </a:p>
          <a:p>
            <a:pPr marL="342900" indent="-342900">
              <a:buAutoNum type="alphaLcParenR"/>
            </a:pP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)+c 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a+(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b+c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342900" indent="-342900">
              <a:buAutoNum type="alphaLcParenR"/>
            </a:pP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câu a)</a:t>
            </a:r>
          </a:p>
        </p:txBody>
      </p:sp>
    </p:spTree>
    <p:extLst>
      <p:ext uri="{BB962C8B-B14F-4D97-AF65-F5344CB8AC3E}">
        <p14:creationId xmlns:p14="http://schemas.microsoft.com/office/powerpoint/2010/main" val="2819665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8162D8A3-9155-D8BF-F1C2-74EF5EBCE747}"/>
              </a:ext>
            </a:extLst>
          </p:cNvPr>
          <p:cNvSpPr/>
          <p:nvPr/>
        </p:nvSpPr>
        <p:spPr>
          <a:xfrm>
            <a:off x="518160" y="195044"/>
            <a:ext cx="8778240" cy="254815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5F0A2C2-68B5-27B0-FBAE-2576600E06A5}"/>
              </a:ext>
            </a:extLst>
          </p:cNvPr>
          <p:cNvSpPr txBox="1"/>
          <p:nvPr/>
        </p:nvSpPr>
        <p:spPr>
          <a:xfrm>
            <a:off x="914400" y="548640"/>
            <a:ext cx="8382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cộng</a:t>
            </a:r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nhiên </a:t>
            </a:r>
            <a:r>
              <a:rPr lang="vi-VN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tinh </a:t>
            </a:r>
            <a:r>
              <a:rPr lang="vi-VN" sz="3600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vi-VN" sz="36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Giao </a:t>
            </a:r>
            <a:r>
              <a:rPr 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hoán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b+a</a:t>
            </a:r>
            <a:endParaRPr lang="vi-VN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vi-VN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(</a:t>
            </a:r>
            <a:r>
              <a:rPr 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)+c = a+(</a:t>
            </a:r>
            <a:r>
              <a:rPr lang="vi-VN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b+c</a:t>
            </a:r>
            <a:r>
              <a:rPr lang="vi-VN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BEDE496-39DB-A26E-A1F1-A9CDEC53B7E0}"/>
              </a:ext>
            </a:extLst>
          </p:cNvPr>
          <p:cNvSpPr txBox="1"/>
          <p:nvPr/>
        </p:nvSpPr>
        <p:spPr>
          <a:xfrm>
            <a:off x="985520" y="3096796"/>
            <a:ext cx="1072896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ý: </a:t>
            </a:r>
          </a:p>
          <a:p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a+0 = 0+a =a</a:t>
            </a:r>
          </a:p>
          <a:p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a+b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)+c hay a+(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b+c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tổng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a.b.c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vi-VN" sz="28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a+b+c</a:t>
            </a:r>
            <a:endParaRPr lang="vi-VN" sz="28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Star: 4 Points 7">
            <a:extLst>
              <a:ext uri="{FF2B5EF4-FFF2-40B4-BE49-F238E27FC236}">
                <a16:creationId xmlns:a16="http://schemas.microsoft.com/office/drawing/2014/main" id="{2AF9B013-2EDD-7A6F-C4A0-E6D1F9E310B8}"/>
              </a:ext>
            </a:extLst>
          </p:cNvPr>
          <p:cNvSpPr/>
          <p:nvPr/>
        </p:nvSpPr>
        <p:spPr>
          <a:xfrm>
            <a:off x="767080" y="3252550"/>
            <a:ext cx="294640" cy="284480"/>
          </a:xfrm>
          <a:prstGeom prst="star4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17442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542</Words>
  <Application>Microsoft Office PowerPoint</Application>
  <PresentationFormat>Widescreen</PresentationFormat>
  <Paragraphs>57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phanngoc1096@outlook.com.vn</dc:creator>
  <cp:lastModifiedBy>Admin</cp:lastModifiedBy>
  <cp:revision>10</cp:revision>
  <dcterms:created xsi:type="dcterms:W3CDTF">2022-09-11T10:57:29Z</dcterms:created>
  <dcterms:modified xsi:type="dcterms:W3CDTF">2024-04-12T08:13:17Z</dcterms:modified>
</cp:coreProperties>
</file>