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7" r:id="rId3"/>
  </p:sldMasterIdLst>
  <p:notesMasterIdLst>
    <p:notesMasterId r:id="rId37"/>
  </p:notesMasterIdLst>
  <p:sldIdLst>
    <p:sldId id="259" r:id="rId4"/>
    <p:sldId id="376" r:id="rId5"/>
    <p:sldId id="257" r:id="rId6"/>
    <p:sldId id="318" r:id="rId7"/>
    <p:sldId id="263" r:id="rId8"/>
    <p:sldId id="342" r:id="rId9"/>
    <p:sldId id="267" r:id="rId10"/>
    <p:sldId id="322" r:id="rId11"/>
    <p:sldId id="307" r:id="rId12"/>
    <p:sldId id="292" r:id="rId13"/>
    <p:sldId id="276" r:id="rId14"/>
    <p:sldId id="333" r:id="rId15"/>
    <p:sldId id="277" r:id="rId16"/>
    <p:sldId id="377" r:id="rId17"/>
    <p:sldId id="352" r:id="rId18"/>
    <p:sldId id="378" r:id="rId19"/>
    <p:sldId id="379" r:id="rId20"/>
    <p:sldId id="380" r:id="rId21"/>
    <p:sldId id="381" r:id="rId22"/>
    <p:sldId id="382" r:id="rId23"/>
    <p:sldId id="383" r:id="rId24"/>
    <p:sldId id="385" r:id="rId25"/>
    <p:sldId id="386" r:id="rId26"/>
    <p:sldId id="387" r:id="rId27"/>
    <p:sldId id="388" r:id="rId28"/>
    <p:sldId id="389" r:id="rId29"/>
    <p:sldId id="384" r:id="rId30"/>
    <p:sldId id="337" r:id="rId31"/>
    <p:sldId id="273" r:id="rId32"/>
    <p:sldId id="349" r:id="rId33"/>
    <p:sldId id="354" r:id="rId34"/>
    <p:sldId id="278" r:id="rId35"/>
    <p:sldId id="303" r:id="rId36"/>
  </p:sldIdLst>
  <p:sldSz cx="18288000" cy="10287000"/>
  <p:notesSz cx="6858000" cy="9144000"/>
  <p:embeddedFontLst>
    <p:embeddedFont>
      <p:font typeface="Anton" panose="020B0604020202020204" charset="0"/>
      <p:regular r:id="rId38"/>
    </p:embeddedFont>
    <p:embeddedFont>
      <p:font typeface="Autour One" panose="020B0604020202020204" charset="0"/>
      <p:regular r:id="rId39"/>
    </p:embeddedFont>
    <p:embeddedFont>
      <p:font typeface=".VnTime" panose="020B720000000000000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5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6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D375349-AD3D-4BC8-B889-6F795183A3FE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6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73347B8F-25C4-46F8-940A-358F34E8737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A135AD1-E268-49EC-8DA1-71EA43339FA3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0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EC9E9D55-966B-4B6F-B2EF-648ED2027DE5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F8CE90E-90AC-43EB-AE15-0C82EB83C13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CF71C8A-3407-4C66-85C3-180B2713F61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4162540-46B4-4549-AE76-36E471FDA5A1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09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1C56143-1852-4398-9C51-D9FEA836BC8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79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6A60D6B9-F9A1-4393-BEEA-F35C6C0731EA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35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2829D917-4370-4BD6-9B28-DA04F247E222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4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BA3FD0B-B299-4DAD-86F8-5537A61AF72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9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71" r:id="rId5"/>
    <p:sldLayoutId id="2147483672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8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100" b="0">
                <a:latin typeface="Arial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latin typeface="Arial" pitchFamily="34" charset="0"/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 b="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DC9656E-166C-4B05-AD9D-7595330942B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1" Type="http://schemas.openxmlformats.org/officeDocument/2006/relationships/image" Target="NUL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0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47.png"/><Relationship Id="rId3" Type="http://schemas.openxmlformats.org/officeDocument/2006/relationships/audio" Target="../media/media1.WAV"/><Relationship Id="rId7" Type="http://schemas.openxmlformats.org/officeDocument/2006/relationships/slide" Target="slide1.xml"/><Relationship Id="rId12" Type="http://schemas.openxmlformats.org/officeDocument/2006/relationships/image" Target="../media/image27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6.gi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5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3.png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4.png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5.png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6.png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7.png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8.png"/><Relationship Id="rId4" Type="http://schemas.openxmlformats.org/officeDocument/2006/relationships/audio" Target="../media/audio5.wav"/><Relationship Id="rId9" Type="http://schemas.openxmlformats.org/officeDocument/2006/relationships/image" Target="../media/image4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7.gif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54.svg"/><Relationship Id="rId1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10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2613038"/>
            <a:ext cx="3124202" cy="2996263"/>
          </a:xfrm>
          <a:prstGeom prst="bentConnector3">
            <a:avLst>
              <a:gd name="adj1" fmla="val -36317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384547" y="1312564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4935200" y="9106996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838200" y="5828204"/>
            <a:ext cx="2111972" cy="2287096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4268077"/>
            <a:ext cx="10768738" cy="1485571"/>
            <a:chOff x="3633062" y="4841384"/>
            <a:chExt cx="10768738" cy="148557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633062" y="4841384"/>
              <a:ext cx="10744199" cy="1485571"/>
            </a:xfrm>
            <a:prstGeom prst="wedgeRoundRect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145" y="5196239"/>
              <a:ext cx="10293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/>
                <a:t>Hoạt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động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nhóm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đôi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để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hoàn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thành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bài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tập</a:t>
              </a:r>
              <a:endParaRPr lang="en-US" sz="4000" dirty="0"/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99484" y="6226990"/>
            <a:ext cx="3691020" cy="32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730654" y="9254753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7270890" y="8801100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0" y="8201763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536474"/>
            <a:ext cx="17953876" cy="840762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274944"/>
            <a:ext cx="916814" cy="897756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467600" y="8600589"/>
            <a:ext cx="3721560" cy="13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x 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y,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891659" y="6023164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659" y="4516739"/>
            <a:ext cx="2725288" cy="1354025"/>
            <a:chOff x="3290909" y="4440258"/>
            <a:chExt cx="2725288" cy="1354025"/>
          </a:xfrm>
        </p:grpSpPr>
        <p:sp>
          <p:nvSpPr>
            <p:cNvPr id="16" name="Rectangle 15"/>
            <p:cNvSpPr/>
            <p:nvPr/>
          </p:nvSpPr>
          <p:spPr>
            <a:xfrm>
              <a:off x="3290909" y="4763328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333333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  <a:blipFill>
                  <a:blip r:embed="rId8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9=−27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4=−12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  <a:blipFill>
                <a:blip r:embed="rId9"/>
                <a:stretch>
                  <a:fillRect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53950" y="4651564"/>
            <a:ext cx="3179350" cy="1146596"/>
            <a:chOff x="6553200" y="4610100"/>
            <a:chExt cx="3179350" cy="1146596"/>
          </a:xfrm>
        </p:grpSpPr>
        <p:sp>
          <p:nvSpPr>
            <p:cNvPr id="18" name="Rectangle 17"/>
            <p:cNvSpPr/>
            <p:nvPr/>
          </p:nvSpPr>
          <p:spPr>
            <a:xfrm>
              <a:off x="6553200" y="4800361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7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</a:t>
                  </a:r>
                  <a:r>
                    <a:rPr lang="en-US" sz="4000" dirty="0" smtClean="0">
                      <a:latin typeface="+mj-lt"/>
                      <a:ea typeface="Calibri" panose="020F0502020204030204" pitchFamily="34" charset="0"/>
                    </a:rPr>
                    <a:t>                   </a:t>
                  </a:r>
                  <a:r>
                    <a:rPr lang="en-US" sz="4000" dirty="0" err="1" smtClean="0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64" y="9782175"/>
            <a:ext cx="127158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740821" y="457200"/>
            <a:ext cx="12751594" cy="2857500"/>
            <a:chOff x="191" y="192"/>
            <a:chExt cx="5355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043362" y="5985506"/>
            <a:ext cx="106299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Rung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chuông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vàng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043362" y="3937445"/>
            <a:ext cx="10401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Trò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chơi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583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</p:transition>
    </mc:Choice>
    <mc:Fallback xmlns="">
      <p:transition spd="med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64901" y="21196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331644" y="3162300"/>
            <a:ext cx="12310512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dirty="0" smtClean="0">
                <a:solidFill>
                  <a:srgbClr val="FF0000"/>
                </a:solidFill>
                <a:cs typeface="Arial"/>
                <a:sym typeface="Arial"/>
              </a:rPr>
              <a:t>Chọn </a:t>
            </a:r>
            <a:r>
              <a:rPr lang="vi-VN" altLang="en-US" sz="4000" dirty="0">
                <a:solidFill>
                  <a:srgbClr val="FF0000"/>
                </a:solidFill>
                <a:cs typeface="Arial"/>
                <a:sym typeface="Arial"/>
              </a:rPr>
              <a:t>câu sai. Nếu a.d = b.c và a, b, c, d ≠ 0 thì:</a:t>
            </a:r>
            <a:endParaRPr lang="en-US" altLang="en-US" sz="40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285661" y="6667500"/>
            <a:ext cx="3096339" cy="14774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5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  <a:blipFill>
                <a:blip r:embed="rId10"/>
                <a:stretch>
                  <a:fillRect l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87769" y="220380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5842" y="2086878"/>
            <a:ext cx="516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4000" b="1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33" y="3137237"/>
            <a:ext cx="1117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kiện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590800" y="4457700"/>
            <a:ext cx="5730843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  <a:blipFill>
                <a:blip r:embed="rId10"/>
                <a:stretch>
                  <a:fillRect l="-1689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33190" y="234073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3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=−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blipFill>
                <a:blip r:embed="rId10"/>
                <a:stretch>
                  <a:fillRect l="-1494" b="-4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79722" y="5524500"/>
            <a:ext cx="5307078" cy="10018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905095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-150; y = 100			B. x = 100; y = 150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x = 100; y = -150			D. x = -100; y = 150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Autour One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3695700"/>
            <a:ext cx="1759892" cy="1524000"/>
          </a:xfrm>
          <a:prstGeom prst="bentConnector3">
            <a:avLst>
              <a:gd name="adj1" fmla="val -3278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03418" y="6972300"/>
            <a:ext cx="1716992" cy="2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81449" y="258436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4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141432" y="2552700"/>
            <a:ext cx="12573000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Cho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7x = 4y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 – x = 24.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Tìm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x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y.</a:t>
            </a:r>
            <a:endParaRPr lang="en-US" altLang="en-US" sz="36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9711302" y="4456652"/>
            <a:ext cx="5376298" cy="9154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997" y="4153095"/>
            <a:ext cx="1110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y = 4;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	     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32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56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x = 56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4; x = 7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685725" y="226882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5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439400" y="6057900"/>
            <a:ext cx="4697478" cy="8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153" y="2179633"/>
            <a:ext cx="11176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3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5; 7; 9.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328649"/>
            <a:ext cx="10210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6; 12; 14; 18			B. 18; 14; 10; 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6; 14; 10; 18			D. 6; 10; 14; 18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0477" y="229313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𝒛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+ y + z = -108.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x; y; z là: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blipFill>
                <a:blip r:embed="rId10"/>
                <a:stretch>
                  <a:fillRect l="-1818" r="-1768" b="-5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019800" y="5981700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367509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200000"/>
              </a:lnSpc>
              <a:spcAft>
                <a:spcPts val="600"/>
              </a:spcAft>
              <a:buAutoNum type="alphaUcPeriod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-32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B. -28				</a:t>
            </a:r>
            <a:endParaRPr lang="en-US" sz="4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-48	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28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8256" y="28589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7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x; y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y</a:t>
                </a:r>
                <a:r>
                  <a:rPr lang="fr-FR" sz="4000" baseline="30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blipFill>
                <a:blip r:embed="rId10"/>
                <a:stretch>
                  <a:fillRect l="-1699" b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668099" y="4816315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533900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B. 3				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19289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8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109233"/>
            <a:ext cx="12556192" cy="36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 tổ trồng được 108 cây. Biết rằng số cây của ba tổ trồng tỉ lệ với số  học sinh của mỗi tổ  và tổ 1 có 7 bạn, tổ 2 có 8 bạn và tổ 3 có 12 bạn. Tính số cây tổ 2 trồng.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161953" y="6098020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829300"/>
            <a:ext cx="1394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B. 32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C. 36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483959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9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400300"/>
            <a:ext cx="12556192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các cạnh của 1 tam giác tỉ lệ 4 ; 5 ;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 vi của nó bằng 120m. Tính cạnh nhỏ nhất của 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giác đó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3290444" y="5844079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524500"/>
            <a:ext cx="13944600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20m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	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B. 50m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40m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30m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6210300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74" y="571500"/>
            <a:ext cx="790930" cy="6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317055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7895" y="1610414"/>
            <a:ext cx="1981072" cy="966456"/>
            <a:chOff x="3829050" y="1273590"/>
            <a:chExt cx="1260620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79995" y="1344743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10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66" y="583726"/>
            <a:ext cx="673574" cy="6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808848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7A,7B,7C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153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7A.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blipFill>
                <a:blip r:embed="rId10"/>
                <a:stretch>
                  <a:fillRect l="-1858" r="-1806" b="-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91059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694003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9210473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172700" y="6210300"/>
            <a:ext cx="40767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92" y="5927699"/>
            <a:ext cx="1032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54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51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D. 45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11087100" y="182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971800" y="1828800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7" y="1764669"/>
            <a:ext cx="3441322" cy="26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5162" y="5285861"/>
            <a:ext cx="9229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CHÚC MỪNG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ĐÃ HOÀN THÀNH TRÒ CHƠI</a:t>
            </a:r>
          </a:p>
        </p:txBody>
      </p:sp>
    </p:spTree>
    <p:extLst>
      <p:ext uri="{BB962C8B-B14F-4D97-AF65-F5344CB8AC3E}">
        <p14:creationId xmlns:p14="http://schemas.microsoft.com/office/powerpoint/2010/main" val="6709332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228600" y="342510"/>
            <a:ext cx="948532" cy="89259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6.14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59227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90183">
            <a:off x="14670518" y="7066176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1045071" y="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439" y="581806"/>
            <a:ext cx="1299018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19=38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20=40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  <a:blipFill>
                <a:blip r:embed="rId3"/>
                <a:stretch>
                  <a:fillRect l="-1935" r="-1106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20−19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1051" y="6470690"/>
            <a:ext cx="13750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3789782" y="6377037"/>
            <a:ext cx="3344016" cy="3203516"/>
            <a:chOff x="1339725" y="238075"/>
            <a:chExt cx="2758000" cy="2769525"/>
          </a:xfrm>
        </p:grpSpPr>
        <p:sp>
          <p:nvSpPr>
            <p:cNvPr id="33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12809" y="925583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6.15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200" y="1738848"/>
            <a:ext cx="1613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8594"/>
            <a:ext cx="5987098" cy="3780640"/>
          </a:xfrm>
          <a:prstGeom prst="rect">
            <a:avLst/>
          </a:prstGeom>
        </p:spPr>
      </p:pic>
      <p:grpSp>
        <p:nvGrpSpPr>
          <p:cNvPr id="33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4301239" y="6971040"/>
            <a:ext cx="2976098" cy="2965430"/>
            <a:chOff x="6292350" y="1776075"/>
            <a:chExt cx="2430925" cy="2404675"/>
          </a:xfrm>
        </p:grpSpPr>
        <p:sp>
          <p:nvSpPr>
            <p:cNvPr id="34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728;p28">
            <a:extLst>
              <a:ext uri="{FF2B5EF4-FFF2-40B4-BE49-F238E27FC236}">
                <a16:creationId xmlns:a16="http://schemas.microsoft.com/office/drawing/2014/main" id="{075DB17A-7353-4D2F-A650-B4CE0C7E9E57}"/>
              </a:ext>
            </a:extLst>
          </p:cNvPr>
          <p:cNvGrpSpPr/>
          <p:nvPr/>
        </p:nvGrpSpPr>
        <p:grpSpPr>
          <a:xfrm flipH="1">
            <a:off x="1929205" y="7610411"/>
            <a:ext cx="1759867" cy="2359386"/>
            <a:chOff x="797124" y="1924250"/>
            <a:chExt cx="1819110" cy="2485557"/>
          </a:xfrm>
        </p:grpSpPr>
        <p:sp>
          <p:nvSpPr>
            <p:cNvPr id="98" name="Google Shape;729;p28">
              <a:extLst>
                <a:ext uri="{FF2B5EF4-FFF2-40B4-BE49-F238E27FC236}">
                  <a16:creationId xmlns:a16="http://schemas.microsoft.com/office/drawing/2014/main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0;p28">
              <a:extLst>
                <a:ext uri="{FF2B5EF4-FFF2-40B4-BE49-F238E27FC236}">
                  <a16:creationId xmlns:a16="http://schemas.microsoft.com/office/drawing/2014/main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1;p28">
              <a:extLst>
                <a:ext uri="{FF2B5EF4-FFF2-40B4-BE49-F238E27FC236}">
                  <a16:creationId xmlns:a16="http://schemas.microsoft.com/office/drawing/2014/main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2;p28">
              <a:extLst>
                <a:ext uri="{FF2B5EF4-FFF2-40B4-BE49-F238E27FC236}">
                  <a16:creationId xmlns:a16="http://schemas.microsoft.com/office/drawing/2014/main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3;p28">
              <a:extLst>
                <a:ext uri="{FF2B5EF4-FFF2-40B4-BE49-F238E27FC236}">
                  <a16:creationId xmlns:a16="http://schemas.microsoft.com/office/drawing/2014/main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4;p28">
              <a:extLst>
                <a:ext uri="{FF2B5EF4-FFF2-40B4-BE49-F238E27FC236}">
                  <a16:creationId xmlns:a16="http://schemas.microsoft.com/office/drawing/2014/main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5;p28">
              <a:extLst>
                <a:ext uri="{FF2B5EF4-FFF2-40B4-BE49-F238E27FC236}">
                  <a16:creationId xmlns:a16="http://schemas.microsoft.com/office/drawing/2014/main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6;p28">
              <a:extLst>
                <a:ext uri="{FF2B5EF4-FFF2-40B4-BE49-F238E27FC236}">
                  <a16:creationId xmlns:a16="http://schemas.microsoft.com/office/drawing/2014/main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7;p28">
              <a:extLst>
                <a:ext uri="{FF2B5EF4-FFF2-40B4-BE49-F238E27FC236}">
                  <a16:creationId xmlns:a16="http://schemas.microsoft.com/office/drawing/2014/main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8;p28">
              <a:extLst>
                <a:ext uri="{FF2B5EF4-FFF2-40B4-BE49-F238E27FC236}">
                  <a16:creationId xmlns:a16="http://schemas.microsoft.com/office/drawing/2014/main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9;p28">
              <a:extLst>
                <a:ext uri="{FF2B5EF4-FFF2-40B4-BE49-F238E27FC236}">
                  <a16:creationId xmlns:a16="http://schemas.microsoft.com/office/drawing/2014/main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0;p28">
              <a:extLst>
                <a:ext uri="{FF2B5EF4-FFF2-40B4-BE49-F238E27FC236}">
                  <a16:creationId xmlns:a16="http://schemas.microsoft.com/office/drawing/2014/main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1;p28">
              <a:extLst>
                <a:ext uri="{FF2B5EF4-FFF2-40B4-BE49-F238E27FC236}">
                  <a16:creationId xmlns:a16="http://schemas.microsoft.com/office/drawing/2014/main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2;p28">
              <a:extLst>
                <a:ext uri="{FF2B5EF4-FFF2-40B4-BE49-F238E27FC236}">
                  <a16:creationId xmlns:a16="http://schemas.microsoft.com/office/drawing/2014/main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3;p28">
              <a:extLst>
                <a:ext uri="{FF2B5EF4-FFF2-40B4-BE49-F238E27FC236}">
                  <a16:creationId xmlns:a16="http://schemas.microsoft.com/office/drawing/2014/main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44;p28">
              <a:extLst>
                <a:ext uri="{FF2B5EF4-FFF2-40B4-BE49-F238E27FC236}">
                  <a16:creationId xmlns:a16="http://schemas.microsoft.com/office/drawing/2014/main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45;p28">
              <a:extLst>
                <a:ext uri="{FF2B5EF4-FFF2-40B4-BE49-F238E27FC236}">
                  <a16:creationId xmlns:a16="http://schemas.microsoft.com/office/drawing/2014/main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6;p28">
              <a:extLst>
                <a:ext uri="{FF2B5EF4-FFF2-40B4-BE49-F238E27FC236}">
                  <a16:creationId xmlns:a16="http://schemas.microsoft.com/office/drawing/2014/main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7;p28">
              <a:extLst>
                <a:ext uri="{FF2B5EF4-FFF2-40B4-BE49-F238E27FC236}">
                  <a16:creationId xmlns:a16="http://schemas.microsoft.com/office/drawing/2014/main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8;p28">
              <a:extLst>
                <a:ext uri="{FF2B5EF4-FFF2-40B4-BE49-F238E27FC236}">
                  <a16:creationId xmlns:a16="http://schemas.microsoft.com/office/drawing/2014/main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9;p28">
              <a:extLst>
                <a:ext uri="{FF2B5EF4-FFF2-40B4-BE49-F238E27FC236}">
                  <a16:creationId xmlns:a16="http://schemas.microsoft.com/office/drawing/2014/main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0;p28">
              <a:extLst>
                <a:ext uri="{FF2B5EF4-FFF2-40B4-BE49-F238E27FC236}">
                  <a16:creationId xmlns:a16="http://schemas.microsoft.com/office/drawing/2014/main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1;p28">
              <a:extLst>
                <a:ext uri="{FF2B5EF4-FFF2-40B4-BE49-F238E27FC236}">
                  <a16:creationId xmlns:a16="http://schemas.microsoft.com/office/drawing/2014/main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34500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382386" y="58914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 – 10 = 5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5=45.10 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sung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90 - 45 = 45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  <a:blipFill>
                <a:blip r:embed="rId3"/>
                <a:stretch>
                  <a:fillRect l="-1332" r="-1258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6797079" y="4732972"/>
            <a:ext cx="2184271" cy="2412863"/>
            <a:chOff x="6292350" y="1776075"/>
            <a:chExt cx="2430925" cy="2404675"/>
          </a:xfrm>
        </p:grpSpPr>
        <p:sp>
          <p:nvSpPr>
            <p:cNvPr id="31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22: Đại lượng tỉ lệ thuận</a:t>
            </a:r>
            <a:r>
              <a:rPr lang="vi-VN" sz="4000" b="1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381000" y="876300"/>
            <a:ext cx="17585564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5105400" y="228251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73712" y="3395897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thức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313182">
            <a:off x="13338511" y="4828500"/>
            <a:ext cx="4036332" cy="4001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1533" y="3544014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604" y="1870645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5030898"/>
            <a:ext cx="798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7364" y="5273814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2977" y="7350609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6296" y="7514224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2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03108"/>
            <a:ext cx="1012747" cy="935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816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nl-NL" sz="4000" b="1" kern="0" dirty="0" smtClean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  <a:sym typeface="Arial"/>
              </a:rPr>
              <a:t>HĐ: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000" kern="0" dirty="0">
              <a:solidFill>
                <a:schemeClr val="bg1">
                  <a:lumMod val="10000"/>
                </a:scheme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8294" y="49703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276550" y="912094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12954000" y="7277100"/>
            <a:ext cx="2362200" cy="24924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47509" y="2171700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6065" y="2337048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7509" y="3897790"/>
            <a:ext cx="13140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1896" y="4066848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509" y="6229685"/>
            <a:ext cx="79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văn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0828" y="6393300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6" grpId="0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3910" y="2204975"/>
            <a:ext cx="17953876" cy="7195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667000" y="2334998"/>
            <a:ext cx="12447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</a:t>
            </a:r>
            <a:r>
              <a:rPr lang="en-US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30F38795-F5F4-4C91-81D6-D45265DF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478000" y="5143500"/>
            <a:ext cx="3390365" cy="53182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x + y =  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6853352" y="923623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484877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569178" y="3713985"/>
            <a:ext cx="1683043" cy="75886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rgbClr val="FFFFFF"/>
                </a:solidFill>
              </a:rPr>
              <a:t>Giải</a:t>
            </a:r>
            <a:endParaRPr lang="en-US" sz="3800" b="1" dirty="0">
              <a:solidFill>
                <a:srgbClr val="FFFFFF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644677" y="8611922"/>
            <a:ext cx="1288301" cy="1277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945" y="1680508"/>
            <a:ext cx="168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độ dài các cạnh của nó tỉ lệ với 2; 3; 4 và cạnh lớn nhất dài hơn cạnh nhỏ nhất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948" y="4838700"/>
            <a:ext cx="1758505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262393" y="6403869"/>
            <a:ext cx="11520407" cy="2340758"/>
            <a:chOff x="3262393" y="6403869"/>
            <a:chExt cx="11520407" cy="234075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572000" y="6403869"/>
              <a:ext cx="10210800" cy="2340758"/>
            </a:xfrm>
            <a:prstGeom prst="wedgeRoundRectCallout">
              <a:avLst>
                <a:gd name="adj1" fmla="val -55516"/>
                <a:gd name="adj2" fmla="val -3711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3262393" y="7605890"/>
              <a:ext cx="1524000" cy="10347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19700" y="6563095"/>
              <a:ext cx="9144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2; 3; 4,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endParaRPr lang="en-US" sz="40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06687" y="6572635"/>
            <a:ext cx="10545375" cy="2615568"/>
            <a:chOff x="5451115" y="7581900"/>
            <a:chExt cx="10545375" cy="2615568"/>
          </a:xfrm>
        </p:grpSpPr>
        <p:grpSp>
          <p:nvGrpSpPr>
            <p:cNvPr id="13" name="Group 12"/>
            <p:cNvGrpSpPr/>
            <p:nvPr/>
          </p:nvGrpSpPr>
          <p:grpSpPr>
            <a:xfrm>
              <a:off x="5451115" y="7581900"/>
              <a:ext cx="10398485" cy="2098218"/>
              <a:chOff x="5451115" y="7581900"/>
              <a:chExt cx="10398485" cy="2098218"/>
            </a:xfrm>
          </p:grpSpPr>
          <p:sp>
            <p:nvSpPr>
              <p:cNvPr id="12" name="Rounded Rectangular Callout 11"/>
              <p:cNvSpPr/>
              <p:nvPr/>
            </p:nvSpPr>
            <p:spPr>
              <a:xfrm>
                <a:off x="5451115" y="7581900"/>
                <a:ext cx="10398485" cy="2098218"/>
              </a:xfrm>
              <a:prstGeom prst="wedgeRoundRectCallout">
                <a:avLst/>
              </a:prstGeom>
              <a:solidFill>
                <a:schemeClr val="accent4">
                  <a:lumMod val="8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75552" y="7671095"/>
                <a:ext cx="10096501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6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4472490" y="9162767"/>
              <a:ext cx="1524000" cy="10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22094" y="772125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097141" y="419100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64109" y="8832834"/>
            <a:ext cx="1642494" cy="162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Theo đề bài,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và z – x = 6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4−2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x =  3.2 = 6; y = 3.3 = 9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z = 3.4 = 12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6cm, 9 cm 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12 cm.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  <a:blipFill>
                <a:blip r:embed="rId10"/>
                <a:stretch>
                  <a:fillRect l="-1500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43000" y="766108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 rotWithShape="1">
          <a:blip r:embed="rId11"/>
          <a:srcRect t="30236"/>
          <a:stretch/>
        </p:blipFill>
        <p:spPr>
          <a:xfrm>
            <a:off x="14754354" y="4533900"/>
            <a:ext cx="2367740" cy="262890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17077190" y="8832834"/>
            <a:ext cx="1642494" cy="16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1458</Words>
  <Application>Microsoft Office PowerPoint</Application>
  <PresentationFormat>Custom</PresentationFormat>
  <Paragraphs>308</Paragraphs>
  <Slides>33</Slides>
  <Notes>20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Spectral</vt:lpstr>
      <vt:lpstr>Anton</vt:lpstr>
      <vt:lpstr>Symbol</vt:lpstr>
      <vt:lpstr>Autour One</vt:lpstr>
      <vt:lpstr>.VnTime</vt:lpstr>
      <vt:lpstr>Arial</vt:lpstr>
      <vt:lpstr>Merriweather Black</vt:lpstr>
      <vt:lpstr>Merriweather</vt:lpstr>
      <vt:lpstr>Cambria Math</vt:lpstr>
      <vt:lpstr>Calibri</vt:lpstr>
      <vt:lpstr>Times New Roman</vt:lpstr>
      <vt:lpstr>Office Theme</vt:lpstr>
      <vt:lpstr>Graph Paper Style Thesis by Slidesgo</vt:lpstr>
      <vt:lpstr>Default Design</vt:lpstr>
      <vt:lpstr>Equation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Ví dụ 1 (SGK – tr10)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2024-05-20T01:02:33Z</dcterms:modified>
  <dc:identifier>DAFOn_7ZoxE</dc:identifier>
</cp:coreProperties>
</file>