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68" r:id="rId3"/>
  </p:sldMasterIdLst>
  <p:notesMasterIdLst>
    <p:notesMasterId r:id="rId42"/>
  </p:notesMasterIdLst>
  <p:sldIdLst>
    <p:sldId id="333" r:id="rId4"/>
    <p:sldId id="384" r:id="rId5"/>
    <p:sldId id="505" r:id="rId6"/>
    <p:sldId id="406" r:id="rId7"/>
    <p:sldId id="512" r:id="rId8"/>
    <p:sldId id="513" r:id="rId9"/>
    <p:sldId id="506" r:id="rId10"/>
    <p:sldId id="508" r:id="rId11"/>
    <p:sldId id="509" r:id="rId12"/>
    <p:sldId id="511" r:id="rId13"/>
    <p:sldId id="510" r:id="rId14"/>
    <p:sldId id="391" r:id="rId15"/>
    <p:sldId id="514" r:id="rId16"/>
    <p:sldId id="515" r:id="rId17"/>
    <p:sldId id="525" r:id="rId18"/>
    <p:sldId id="517" r:id="rId19"/>
    <p:sldId id="520" r:id="rId20"/>
    <p:sldId id="521" r:id="rId21"/>
    <p:sldId id="519" r:id="rId22"/>
    <p:sldId id="518" r:id="rId23"/>
    <p:sldId id="386" r:id="rId24"/>
    <p:sldId id="522" r:id="rId25"/>
    <p:sldId id="523" r:id="rId26"/>
    <p:sldId id="401" r:id="rId27"/>
    <p:sldId id="482" r:id="rId28"/>
    <p:sldId id="475" r:id="rId29"/>
    <p:sldId id="477" r:id="rId30"/>
    <p:sldId id="453" r:id="rId31"/>
    <p:sldId id="455" r:id="rId32"/>
    <p:sldId id="457" r:id="rId33"/>
    <p:sldId id="479" r:id="rId34"/>
    <p:sldId id="480" r:id="rId35"/>
    <p:sldId id="463" r:id="rId36"/>
    <p:sldId id="526" r:id="rId37"/>
    <p:sldId id="387" r:id="rId38"/>
    <p:sldId id="390" r:id="rId39"/>
    <p:sldId id="435" r:id="rId40"/>
    <p:sldId id="3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8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70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82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60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10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25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44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40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91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28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811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567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CC612FF-B9B8-4E40-BC70-C6DDA5504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79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9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7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7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4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2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6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65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2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41" r:id="rId12"/>
    <p:sldLayoutId id="2147488643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26-10-2023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22.em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22.emf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22069" y="903414"/>
            <a:ext cx="12652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4800" b="1" dirty="0" smtClean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11:</a:t>
            </a:r>
            <a:r>
              <a:rPr lang="en-US" altLang="en-US" sz="48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QUYỀN </a:t>
            </a:r>
            <a:r>
              <a:rPr lang="en-US" altLang="en-US" sz="48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CƠ BẢN CỦA </a:t>
            </a:r>
            <a:r>
              <a:rPr lang="en-US" altLang="en-US" sz="48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TRẺ EM</a:t>
            </a:r>
            <a:endParaRPr lang="en-SG" altLang="en-US" sz="48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46" y="2543507"/>
            <a:ext cx="4811767" cy="369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715" y="2223401"/>
            <a:ext cx="5158628" cy="41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8"/>
          <p:cNvSpPr txBox="1"/>
          <p:nvPr/>
        </p:nvSpPr>
        <p:spPr>
          <a:xfrm>
            <a:off x="600891" y="671691"/>
            <a:ext cx="1069847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8"/>
          <p:cNvSpPr txBox="1"/>
          <p:nvPr/>
        </p:nvSpPr>
        <p:spPr>
          <a:xfrm>
            <a:off x="636944" y="671691"/>
            <a:ext cx="105263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1.Quyền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7703" y="2321004"/>
            <a:ext cx="669659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2. Ý </a:t>
            </a:r>
            <a:r>
              <a:rPr lang="en-US" sz="40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000" dirty="0">
              <a:solidFill>
                <a:srgbClr val="FF0000"/>
              </a:solidFill>
              <a:latin typeface="#9Slide06 SVNSlow Attack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19"/>
          <p:cNvSpPr/>
          <p:nvPr/>
        </p:nvSpPr>
        <p:spPr>
          <a:xfrm rot="20718769">
            <a:off x="3619326" y="2424060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2609952" y="1482543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Thảo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luận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nhóm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đôi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Sitka Small" panose="02000505000000020004" pitchFamily="2" charset="0"/>
              <a:ea typeface="Verdana" panose="020B0604030504040204" pitchFamily="34" charset="0"/>
            </a:endParaRPr>
          </a:p>
        </p:txBody>
      </p:sp>
      <p:pic>
        <p:nvPicPr>
          <p:cNvPr id="3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887312" y="895182"/>
            <a:ext cx="1195521" cy="1174721"/>
          </a:xfrm>
          <a:prstGeom prst="rect">
            <a:avLst/>
          </a:prstGeom>
        </p:spPr>
      </p:pic>
      <p:grpSp>
        <p:nvGrpSpPr>
          <p:cNvPr id="32" name="组合 11"/>
          <p:cNvGrpSpPr/>
          <p:nvPr/>
        </p:nvGrpSpPr>
        <p:grpSpPr>
          <a:xfrm>
            <a:off x="1144587" y="2079428"/>
            <a:ext cx="9345473" cy="3050482"/>
            <a:chOff x="5261" y="3406"/>
            <a:chExt cx="8762" cy="4034"/>
          </a:xfrm>
        </p:grpSpPr>
        <p:grpSp>
          <p:nvGrpSpPr>
            <p:cNvPr id="33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35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58" y="4078648"/>
            <a:ext cx="1229995" cy="1103630"/>
          </a:xfrm>
          <a:prstGeom prst="rect">
            <a:avLst/>
          </a:prstGeom>
        </p:spPr>
      </p:pic>
      <p:pic>
        <p:nvPicPr>
          <p:cNvPr id="40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899" y="4240913"/>
            <a:ext cx="887095" cy="889754"/>
          </a:xfrm>
          <a:prstGeom prst="rect">
            <a:avLst/>
          </a:prstGeom>
        </p:spPr>
      </p:pic>
      <p:sp>
        <p:nvSpPr>
          <p:cNvPr id="41" name="文本框 21"/>
          <p:cNvSpPr txBox="1"/>
          <p:nvPr/>
        </p:nvSpPr>
        <p:spPr>
          <a:xfrm>
            <a:off x="1216163" y="2398471"/>
            <a:ext cx="9589397" cy="331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52,53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endParaRPr lang="en-US" altLang="zh-CN" sz="32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19"/>
          <p:cNvSpPr/>
          <p:nvPr/>
        </p:nvSpPr>
        <p:spPr>
          <a:xfrm rot="20718769">
            <a:off x="2731627" y="1996905"/>
            <a:ext cx="20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7" name="WordArt 5"/>
          <p:cNvSpPr>
            <a:spLocks noChangeArrowheads="1" noChangeShapeType="1" noTextEdit="1"/>
          </p:cNvSpPr>
          <p:nvPr/>
        </p:nvSpPr>
        <p:spPr bwMode="auto">
          <a:xfrm>
            <a:off x="2347475" y="558921"/>
            <a:ext cx="6536407" cy="65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Thảo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luận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nhóm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Banner" panose="02000505000000020004" pitchFamily="2" charset="0"/>
                <a:ea typeface="Segoe UI Emoji" panose="020B0502040204020203" pitchFamily="34" charset="0"/>
                <a:cs typeface="Segoe UI Semibold" panose="020B0702040204020203" pitchFamily="34" charset="0"/>
              </a:rPr>
              <a:t>đôi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Sitka Banner" panose="02000505000000020004" pitchFamily="2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" y="471034"/>
            <a:ext cx="1349049" cy="1174721"/>
          </a:xfrm>
          <a:prstGeom prst="rect">
            <a:avLst/>
          </a:prstGeom>
        </p:spPr>
      </p:pic>
      <p:grpSp>
        <p:nvGrpSpPr>
          <p:cNvPr id="30" name="组合 11"/>
          <p:cNvGrpSpPr/>
          <p:nvPr/>
        </p:nvGrpSpPr>
        <p:grpSpPr>
          <a:xfrm>
            <a:off x="257275" y="1655278"/>
            <a:ext cx="10545614" cy="4534406"/>
            <a:chOff x="5261" y="3406"/>
            <a:chExt cx="8762" cy="4035"/>
          </a:xfrm>
        </p:grpSpPr>
        <p:grpSp>
          <p:nvGrpSpPr>
            <p:cNvPr id="31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33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21"/>
          <p:cNvSpPr txBox="1"/>
          <p:nvPr/>
        </p:nvSpPr>
        <p:spPr>
          <a:xfrm>
            <a:off x="369301" y="1662612"/>
            <a:ext cx="10401148" cy="459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altLang="zh-CN" sz="2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64964" y="1267780"/>
            <a:ext cx="714807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3200" b="1" dirty="0"/>
              <a:t>2. Ý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quyền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 smtClean="0"/>
              <a:t>thực</a:t>
            </a:r>
            <a:r>
              <a:rPr lang="en-US" sz="3200" b="1" dirty="0" smtClean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quyền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 </a:t>
            </a:r>
            <a:endParaRPr lang="en-US" sz="3200" dirty="0"/>
          </a:p>
        </p:txBody>
      </p:sp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1746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64964" y="2300942"/>
            <a:ext cx="10078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19"/>
          <p:cNvSpPr/>
          <p:nvPr/>
        </p:nvSpPr>
        <p:spPr>
          <a:xfrm rot="20718769">
            <a:off x="4187278" y="3308279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7" name="WordArt 5"/>
          <p:cNvSpPr>
            <a:spLocks noChangeArrowheads="1" noChangeShapeType="1" noTextEdit="1"/>
          </p:cNvSpPr>
          <p:nvPr/>
        </p:nvSpPr>
        <p:spPr bwMode="auto">
          <a:xfrm>
            <a:off x="4111363" y="2286548"/>
            <a:ext cx="5229153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HOẠT ĐỘNG CÁ NHÂN</a:t>
            </a:r>
          </a:p>
        </p:txBody>
      </p:sp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455264" y="1779401"/>
            <a:ext cx="1195521" cy="1174721"/>
          </a:xfrm>
          <a:prstGeom prst="rect">
            <a:avLst/>
          </a:prstGeom>
        </p:spPr>
      </p:pic>
      <p:sp>
        <p:nvSpPr>
          <p:cNvPr id="30" name="文本框 21"/>
          <p:cNvSpPr txBox="1"/>
          <p:nvPr/>
        </p:nvSpPr>
        <p:spPr>
          <a:xfrm>
            <a:off x="1971039" y="3222748"/>
            <a:ext cx="9013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747567" y="0"/>
            <a:ext cx="8445261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1840320" y="2177453"/>
            <a:ext cx="3478584" cy="112242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532571" y="3856068"/>
            <a:ext cx="2122099" cy="27265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>
            <a:off x="3579612" y="1349722"/>
            <a:ext cx="0" cy="82773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3579612" y="3299876"/>
            <a:ext cx="14009" cy="556192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324544" y="2177453"/>
            <a:ext cx="3295292" cy="1107257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477" y="3856069"/>
            <a:ext cx="1837427" cy="272657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8886968" y="3299876"/>
            <a:ext cx="3272" cy="556192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 flipH="1">
            <a:off x="8774825" y="1349722"/>
            <a:ext cx="11898" cy="82773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9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03872" y="162590"/>
            <a:ext cx="8445261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1734648" y="2335023"/>
            <a:ext cx="3478584" cy="112242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667775" y="4018658"/>
            <a:ext cx="3286663" cy="27265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hòm thư góp ý </a:t>
            </a:r>
          </a:p>
          <a:p>
            <a:pPr marL="342900" indent="-342900">
              <a:buFontTx/>
              <a:buChar char="-"/>
            </a:pP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trường , lớp học dành cho trẻ khuyết tật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>
            <a:off x="3335917" y="1512312"/>
            <a:ext cx="0" cy="82773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3230469" y="346246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748733" y="2365382"/>
            <a:ext cx="3295292" cy="1107257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94" y="4100066"/>
            <a:ext cx="4718649" cy="253347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8531130" y="34726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123319" y="4386772"/>
            <a:ext cx="48394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vắc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công ăn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 flipH="1">
            <a:off x="8531130" y="1512312"/>
            <a:ext cx="11898" cy="82773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7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4" grpId="0" animBg="1"/>
      <p:bldP spid="39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矩形 19"/>
          <p:cNvSpPr/>
          <p:nvPr/>
        </p:nvSpPr>
        <p:spPr>
          <a:xfrm rot="20718769">
            <a:off x="3732218" y="1667692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50" name="WordArt 5"/>
          <p:cNvSpPr>
            <a:spLocks noChangeArrowheads="1" noChangeShapeType="1" noTextEdit="1"/>
          </p:cNvSpPr>
          <p:nvPr/>
        </p:nvSpPr>
        <p:spPr bwMode="auto">
          <a:xfrm>
            <a:off x="3656303" y="645961"/>
            <a:ext cx="5229153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Sitka Small" panose="02000505000000020004" pitchFamily="2" charset="0"/>
                <a:ea typeface="Verdana" panose="020B0604030504040204" pitchFamily="34" charset="0"/>
              </a:rPr>
              <a:t>HOẠT ĐỘNG CÁ NHÂN</a:t>
            </a:r>
          </a:p>
        </p:txBody>
      </p:sp>
      <p:pic>
        <p:nvPicPr>
          <p:cNvPr id="5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000204" y="138814"/>
            <a:ext cx="1195521" cy="1174721"/>
          </a:xfrm>
          <a:prstGeom prst="rect">
            <a:avLst/>
          </a:prstGeom>
        </p:spPr>
      </p:pic>
      <p:grpSp>
        <p:nvGrpSpPr>
          <p:cNvPr id="52" name="组合 11"/>
          <p:cNvGrpSpPr/>
          <p:nvPr/>
        </p:nvGrpSpPr>
        <p:grpSpPr>
          <a:xfrm>
            <a:off x="1257479" y="1323059"/>
            <a:ext cx="9345473" cy="4721695"/>
            <a:chOff x="5261" y="3406"/>
            <a:chExt cx="8762" cy="4034"/>
          </a:xfrm>
        </p:grpSpPr>
        <p:grpSp>
          <p:nvGrpSpPr>
            <p:cNvPr id="53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55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21"/>
          <p:cNvSpPr txBox="1"/>
          <p:nvPr/>
        </p:nvSpPr>
        <p:spPr>
          <a:xfrm>
            <a:off x="1515979" y="1582161"/>
            <a:ext cx="9013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02257" y="629728"/>
            <a:ext cx="10575986" cy="5435282"/>
            <a:chOff x="1259802" y="248268"/>
            <a:chExt cx="10115170" cy="5816742"/>
          </a:xfrm>
        </p:grpSpPr>
        <p:grpSp>
          <p:nvGrpSpPr>
            <p:cNvPr id="15" name="Group 14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23" name="Google Shape;154;p8"/>
              <p:cNvPicPr preferRelativeResize="0"/>
              <p:nvPr/>
            </p:nvPicPr>
            <p:blipFill rotWithShape="1">
              <a:blip r:embed="rId5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55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89325" y="1760932"/>
              <a:ext cx="3557128" cy="2997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11: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</a:rPr>
                <a:t>QUYỀN CƠ BẢN CỦA 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TRẺ EM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21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48507" y="1048385"/>
              <a:ext cx="4926465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189"/>
            <p:cNvSpPr>
              <a:spLocks noChangeArrowheads="1"/>
            </p:cNvSpPr>
            <p:nvPr/>
          </p:nvSpPr>
          <p:spPr bwMode="auto">
            <a:xfrm>
              <a:off x="7426496" y="2865883"/>
              <a:ext cx="3010977" cy="4940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altLang="zh-CN" sz="2400" b="1" kern="0" dirty="0" smtClean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I.KHỞI ĐỘNG</a:t>
              </a:r>
              <a:endParaRPr lang="en-US" altLang="zh-CN" sz="2400" b="1" kern="0" dirty="0">
                <a:solidFill>
                  <a:srgbClr val="0000FF"/>
                </a:solidFill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6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873" y="845389"/>
            <a:ext cx="5201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 đình, nhà trường và xã hội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trách nhiệm chăm sóc, nuôi dưỡng, giáo dục trẻ em;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ành điều kiện tốt nhất và tạo môi trường lành mạnh cho sự phát triển toàn diện của trẻ em;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ảo đảm cho trẻ em được học tập và phát triển;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iáo dục và giúp đỡ để trẻ em hiểu và thực hiện được 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yền và bổn phận của trẻ 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5909" y="845389"/>
            <a:ext cx="50809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Bổn phận của trẻ em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gia đình: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trọng, lễ phép, hiếu thảo với ông bà, cha mẹ.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tập, rèn lụyện, giữ gìn nê nếp gia đình.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nhà trường: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giáo viên, cán bộ, nhân viên nhà trường.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đạo đức, thực hiện tốt nhiệm vụ học tập.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đầy đủ nội qụy, qụy định của nhà trường.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bản thân: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trung thực, khiêm tốn.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4273" y="997789"/>
            <a:ext cx="5201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 đình, nhà trường và xã hội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trách nhiệm chăm sóc, nuôi dưỡng, giáo dục trẻ em;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ành điều kiện tốt nhất và tạo môi trường lành mạnh cho sự phát triển toàn diện của trẻ em;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ảo đảm cho trẻ em được học tập và phát triển;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iáo dục và giúp đỡ để trẻ em hiểu và thực hiện được 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yền và bổn phận của trẻ 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8309" y="997789"/>
            <a:ext cx="50809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Bổn phận của trẻ em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gia đình: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trọng, lễ phép, hiếu thảo với ông bà, cha mẹ.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tập, rèn lụyện, giữ gìn nê nếp gia đình.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nhà trường: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giáo viên, cán bộ, nhân viên nhà trường.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đạo đức, thực hiện tốt nhiệm vụ học tập.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đầy đủ nội qụy, qụy định của nhà trường.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bản thân: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trung thực, khiêm tốn.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1176" y="769385"/>
            <a:ext cx="9893833" cy="5608283"/>
            <a:chOff x="1259802" y="248268"/>
            <a:chExt cx="9893833" cy="5608283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11: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QUYỀN 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CƠ BẢN CỦA TRẺ 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EM 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98964" y="839926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III.</a:t>
              </a:r>
            </a:p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LUYỆN TẬP</a:t>
              </a: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38" y="903370"/>
            <a:ext cx="5049079" cy="54326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93007" y="903370"/>
            <a:ext cx="9893833" cy="5608283"/>
            <a:chOff x="1259802" y="248268"/>
            <a:chExt cx="9893833" cy="5608283"/>
          </a:xfrm>
        </p:grpSpPr>
        <p:grpSp>
          <p:nvGrpSpPr>
            <p:cNvPr id="15" name="Group 14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24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11: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QUYỀN 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CƠ BẢN CỦA TRẺ 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EM 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22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98964" y="839926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III.</a:t>
              </a:r>
            </a:p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78476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769383" y="1495368"/>
            <a:ext cx="1462078" cy="79254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25739" y="2175568"/>
            <a:ext cx="2451870" cy="11232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2967857" y="2243729"/>
            <a:ext cx="2787756" cy="114127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25739" y="4019620"/>
            <a:ext cx="2451870" cy="27321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129175" y="4009988"/>
            <a:ext cx="2624644" cy="2657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448409" y="3941191"/>
            <a:ext cx="2484407" cy="26356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351674" y="1454745"/>
            <a:ext cx="2879820" cy="7208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4361735" y="1509949"/>
            <a:ext cx="1400644" cy="73378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1351674" y="3298797"/>
            <a:ext cx="0" cy="72082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361735" y="3385000"/>
            <a:ext cx="1" cy="62498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 flipH="1">
            <a:off x="7790536" y="3329796"/>
            <a:ext cx="19570" cy="61139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435306" y="2231304"/>
            <a:ext cx="2626939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226" y="1454745"/>
            <a:ext cx="2450691" cy="911064"/>
          </a:xfrm>
          <a:prstGeom prst="rect">
            <a:avLst/>
          </a:prstGeom>
        </p:spPr>
      </p:pic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9549442" y="2231304"/>
            <a:ext cx="2355010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Nhóm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gia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92" y="3941191"/>
            <a:ext cx="2231209" cy="272657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800597" y="33297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825487" y="4106355"/>
            <a:ext cx="2067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</p:txBody>
      </p:sp>
      <p:pic>
        <p:nvPicPr>
          <p:cNvPr id="22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937163" y="3472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921783" y="1647768"/>
            <a:ext cx="1462078" cy="79254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278139" y="2327968"/>
            <a:ext cx="2451870" cy="11232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3120257" y="2396129"/>
            <a:ext cx="2787756" cy="114127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278139" y="4172020"/>
            <a:ext cx="2451870" cy="27321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281575" y="4162388"/>
            <a:ext cx="2624644" cy="2657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600809" y="4093591"/>
            <a:ext cx="2484407" cy="26356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504074" y="1607145"/>
            <a:ext cx="2879820" cy="7208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514135" y="1662349"/>
            <a:ext cx="1400644" cy="73378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1504074" y="3451197"/>
            <a:ext cx="0" cy="72082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514135" y="3537400"/>
            <a:ext cx="1" cy="62498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 flipH="1">
            <a:off x="7942936" y="3482196"/>
            <a:ext cx="19570" cy="61139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587706" y="2383704"/>
            <a:ext cx="2626939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626" y="1607145"/>
            <a:ext cx="2450691" cy="911064"/>
          </a:xfrm>
          <a:prstGeom prst="rect">
            <a:avLst/>
          </a:prstGeom>
        </p:spPr>
      </p:pic>
      <p:sp>
        <p:nvSpPr>
          <p:cNvPr id="41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9701842" y="2383704"/>
            <a:ext cx="2355010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Nhóm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gia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392" y="4093591"/>
            <a:ext cx="2231209" cy="2726574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952997" y="34821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977887" y="4258755"/>
            <a:ext cx="2067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282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78476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769383" y="1495368"/>
            <a:ext cx="1462078" cy="79254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25739" y="2175568"/>
            <a:ext cx="2451870" cy="11232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2967857" y="2243729"/>
            <a:ext cx="2787756" cy="114127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25739" y="4019620"/>
            <a:ext cx="2451870" cy="27321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129175" y="4009988"/>
            <a:ext cx="2624644" cy="2657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rơi,bỏ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435306" y="4025207"/>
            <a:ext cx="2484407" cy="26356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351674" y="1454745"/>
            <a:ext cx="2879820" cy="7208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4361735" y="1509949"/>
            <a:ext cx="1400644" cy="73378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328717" y="3298797"/>
            <a:ext cx="22957" cy="66037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372934" y="339517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7810106" y="33297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435306" y="2231304"/>
            <a:ext cx="2626939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226" y="1454745"/>
            <a:ext cx="2450691" cy="911064"/>
          </a:xfrm>
          <a:prstGeom prst="rect">
            <a:avLst/>
          </a:prstGeom>
        </p:spPr>
      </p:pic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9549442" y="2231304"/>
            <a:ext cx="2355010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Nhóm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gia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92" y="3941191"/>
            <a:ext cx="2231209" cy="272657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800597" y="33297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825487" y="4106355"/>
            <a:ext cx="2067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tiếp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cận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tin,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tham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hoạt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bày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tỏ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kiến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nguyện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vọng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về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vấn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đề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liên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đến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quyền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trẻ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000" b="1" dirty="0"/>
          </a:p>
        </p:txBody>
      </p:sp>
      <p:pic>
        <p:nvPicPr>
          <p:cNvPr id="22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937163" y="3472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921783" y="1647768"/>
            <a:ext cx="1462078" cy="79254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278139" y="2327968"/>
            <a:ext cx="2451870" cy="11232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3120257" y="2396129"/>
            <a:ext cx="2787756" cy="114127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278139" y="4172020"/>
            <a:ext cx="2451870" cy="27321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281575" y="4162388"/>
            <a:ext cx="2624644" cy="2657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rơi,bỏ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587706" y="4177607"/>
            <a:ext cx="2484407" cy="26356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504074" y="1607145"/>
            <a:ext cx="2879820" cy="7208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514135" y="1662349"/>
            <a:ext cx="1400644" cy="73378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481117" y="3451197"/>
            <a:ext cx="22957" cy="66037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25334" y="354757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7962506" y="34821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587706" y="2383704"/>
            <a:ext cx="2626939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626" y="1607145"/>
            <a:ext cx="2450691" cy="911064"/>
          </a:xfrm>
          <a:prstGeom prst="rect">
            <a:avLst/>
          </a:prstGeom>
        </p:spPr>
      </p:pic>
      <p:sp>
        <p:nvSpPr>
          <p:cNvPr id="41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9701842" y="2383704"/>
            <a:ext cx="2355010" cy="10984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Nhóm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gia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392" y="4093591"/>
            <a:ext cx="2231209" cy="2726574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952997" y="34821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977887" y="4258755"/>
            <a:ext cx="2067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tiếp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cận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tin,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tham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hoạt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bày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tỏ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kiến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nguyện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vọng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về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vấn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đề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liên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đến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quyền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trẻ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59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28800" y="766573"/>
            <a:ext cx="7991045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5454" y="-198316"/>
            <a:ext cx="1440259" cy="2112622"/>
          </a:xfrm>
          <a:prstGeom prst="rect">
            <a:avLst/>
          </a:prstGeom>
        </p:spPr>
      </p:pic>
      <p:pic>
        <p:nvPicPr>
          <p:cNvPr id="10" name="Shape 1"/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3880" y="1632565"/>
            <a:ext cx="1653119" cy="14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041536" y="-61863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2.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05185"/>
              </p:ext>
            </p:extLst>
          </p:nvPr>
        </p:nvGraphicFramePr>
        <p:xfrm>
          <a:off x="802258" y="1632565"/>
          <a:ext cx="9357744" cy="509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5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981200" y="918973"/>
            <a:ext cx="7991045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46946" y="-45916"/>
            <a:ext cx="1440259" cy="2112622"/>
          </a:xfrm>
          <a:prstGeom prst="rect">
            <a:avLst/>
          </a:prstGeom>
        </p:spPr>
      </p:pic>
      <p:pic>
        <p:nvPicPr>
          <p:cNvPr id="16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64" y="-2240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193936" y="90537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2.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94594"/>
              </p:ext>
            </p:extLst>
          </p:nvPr>
        </p:nvGraphicFramePr>
        <p:xfrm>
          <a:off x="954658" y="1784965"/>
          <a:ext cx="9357744" cy="509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5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12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28800" y="766573"/>
            <a:ext cx="7991045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5454" y="-198316"/>
            <a:ext cx="1440259" cy="2112622"/>
          </a:xfrm>
          <a:prstGeom prst="rect">
            <a:avLst/>
          </a:prstGeom>
        </p:spPr>
      </p:pic>
      <p:pic>
        <p:nvPicPr>
          <p:cNvPr id="10" name="Shape 1"/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3880" y="1632565"/>
            <a:ext cx="1653119" cy="14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041536" y="-61863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2.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02258" y="1632565"/>
          <a:ext cx="9357744" cy="509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5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981200" y="918973"/>
            <a:ext cx="7991045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46946" y="-45916"/>
            <a:ext cx="1440259" cy="2112622"/>
          </a:xfrm>
          <a:prstGeom prst="rect">
            <a:avLst/>
          </a:prstGeom>
        </p:spPr>
      </p:pic>
      <p:pic>
        <p:nvPicPr>
          <p:cNvPr id="16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64" y="-2240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193936" y="90537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2.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954658" y="1784965"/>
          <a:ext cx="9357744" cy="509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5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457864" y="538701"/>
            <a:ext cx="9459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286892" y="1659285"/>
            <a:ext cx="1010487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sz="3200" b="1" i="1" dirty="0" smtClean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b="1" i="1" dirty="0" err="1" smtClean="0"/>
              <a:t>Những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việc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làm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tốt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thực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hiện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quyền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trẻ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em</a:t>
            </a:r>
            <a:r>
              <a:rPr lang="en-US" sz="3200" b="1" i="1" dirty="0" smtClean="0"/>
              <a:t>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3200" b="1" i="1" dirty="0" err="1" smtClean="0"/>
              <a:t>Dạy</a:t>
            </a:r>
            <a:r>
              <a:rPr lang="en-US" sz="3200" b="1" i="1" dirty="0" smtClean="0"/>
              <a:t> </a:t>
            </a:r>
            <a:r>
              <a:rPr lang="en-US" sz="3200" b="1" i="1" dirty="0" err="1"/>
              <a:t>nghề</a:t>
            </a:r>
            <a:r>
              <a:rPr lang="en-US" sz="3200" b="1" i="1" dirty="0"/>
              <a:t> </a:t>
            </a:r>
            <a:r>
              <a:rPr lang="en-US" sz="3200" b="1" i="1" dirty="0" err="1"/>
              <a:t>cho</a:t>
            </a:r>
            <a:r>
              <a:rPr lang="en-US" sz="3200" b="1" i="1" dirty="0"/>
              <a:t> </a:t>
            </a:r>
            <a:r>
              <a:rPr lang="en-US" sz="3200" b="1" i="1" dirty="0" err="1"/>
              <a:t>trẻ</a:t>
            </a:r>
            <a:r>
              <a:rPr lang="en-US" sz="3200" b="1" i="1" dirty="0"/>
              <a:t> </a:t>
            </a:r>
            <a:r>
              <a:rPr lang="en-US" sz="3200" b="1" i="1" dirty="0" err="1"/>
              <a:t>mồ</a:t>
            </a:r>
            <a:r>
              <a:rPr lang="en-US" sz="3200" b="1" i="1" dirty="0"/>
              <a:t> </a:t>
            </a:r>
            <a:r>
              <a:rPr lang="en-US" sz="3200" b="1" i="1" dirty="0" err="1"/>
              <a:t>côi</a:t>
            </a:r>
            <a:r>
              <a:rPr lang="en-US" sz="3200" b="1" i="1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3200" b="1" i="1" dirty="0" err="1"/>
              <a:t>Mở</a:t>
            </a:r>
            <a:r>
              <a:rPr lang="en-US" sz="3200" b="1" i="1" dirty="0"/>
              <a:t> </a:t>
            </a:r>
            <a:r>
              <a:rPr lang="en-US" sz="3200" b="1" i="1" dirty="0" err="1"/>
              <a:t>trường</a:t>
            </a:r>
            <a:r>
              <a:rPr lang="en-US" sz="3200" b="1" i="1" dirty="0"/>
              <a:t> </a:t>
            </a:r>
            <a:r>
              <a:rPr lang="en-US" sz="3200" b="1" i="1" dirty="0" err="1"/>
              <a:t>lớp</a:t>
            </a:r>
            <a:r>
              <a:rPr lang="en-US" sz="3200" b="1" i="1" dirty="0"/>
              <a:t> </a:t>
            </a:r>
            <a:r>
              <a:rPr lang="en-US" sz="3200" b="1" i="1" dirty="0" err="1"/>
              <a:t>cho</a:t>
            </a:r>
            <a:r>
              <a:rPr lang="en-US" sz="3200" b="1" i="1" dirty="0"/>
              <a:t> </a:t>
            </a:r>
            <a:r>
              <a:rPr lang="en-US" sz="3200" b="1" i="1" dirty="0" err="1"/>
              <a:t>trẻ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lang</a:t>
            </a:r>
            <a:r>
              <a:rPr lang="en-US" sz="3200" b="1" i="1" dirty="0"/>
              <a:t> thang </a:t>
            </a:r>
            <a:r>
              <a:rPr lang="en-US" sz="3200" b="1" i="1" dirty="0" err="1"/>
              <a:t>cơ</a:t>
            </a:r>
            <a:r>
              <a:rPr lang="en-US" sz="3200" b="1" i="1" dirty="0"/>
              <a:t> </a:t>
            </a:r>
            <a:r>
              <a:rPr lang="en-US" sz="3200" b="1" i="1" dirty="0" err="1"/>
              <a:t>nhỡ</a:t>
            </a:r>
            <a:r>
              <a:rPr lang="en-US" sz="3200" b="1" i="1" dirty="0"/>
              <a:t>, </a:t>
            </a:r>
            <a:r>
              <a:rPr lang="en-US" sz="3200" b="1" i="1" dirty="0" err="1"/>
              <a:t>trẻ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khuyết</a:t>
            </a:r>
            <a:r>
              <a:rPr lang="en-US" sz="3200" b="1" i="1" dirty="0"/>
              <a:t> </a:t>
            </a:r>
            <a:r>
              <a:rPr lang="en-US" sz="3200" b="1" i="1" dirty="0" err="1"/>
              <a:t>tật</a:t>
            </a:r>
            <a:endParaRPr lang="en-US" sz="3200" b="1" i="1" dirty="0"/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3200" b="1" i="1" dirty="0"/>
              <a:t> </a:t>
            </a:r>
            <a:r>
              <a:rPr lang="en-US" sz="3200" b="1" i="1" dirty="0" err="1"/>
              <a:t>Khám</a:t>
            </a:r>
            <a:r>
              <a:rPr lang="en-US" sz="3200" b="1" i="1" dirty="0"/>
              <a:t> </a:t>
            </a:r>
            <a:r>
              <a:rPr lang="en-US" sz="3200" b="1" i="1" dirty="0" err="1"/>
              <a:t>chữa</a:t>
            </a:r>
            <a:r>
              <a:rPr lang="en-US" sz="3200" b="1" i="1" dirty="0"/>
              <a:t> </a:t>
            </a:r>
            <a:r>
              <a:rPr lang="en-US" sz="3200" b="1" i="1" dirty="0" err="1"/>
              <a:t>bệnh</a:t>
            </a:r>
            <a:r>
              <a:rPr lang="en-US" sz="3200" b="1" i="1" dirty="0"/>
              <a:t> </a:t>
            </a:r>
            <a:r>
              <a:rPr lang="en-US" sz="3200" b="1" i="1" dirty="0" err="1"/>
              <a:t>miễn</a:t>
            </a:r>
            <a:r>
              <a:rPr lang="en-US" sz="3200" b="1" i="1" dirty="0"/>
              <a:t> </a:t>
            </a:r>
            <a:r>
              <a:rPr lang="en-US" sz="3200" b="1" i="1" dirty="0" err="1"/>
              <a:t>phí</a:t>
            </a:r>
            <a:r>
              <a:rPr lang="en-US" sz="3200" b="1" i="1" dirty="0"/>
              <a:t> </a:t>
            </a:r>
            <a:r>
              <a:rPr lang="en-US" sz="3200" b="1" i="1" dirty="0" err="1"/>
              <a:t>cho</a:t>
            </a:r>
            <a:r>
              <a:rPr lang="en-US" sz="3200" b="1" i="1" dirty="0"/>
              <a:t> </a:t>
            </a:r>
            <a:r>
              <a:rPr lang="en-US" sz="3200" b="1" i="1" dirty="0" err="1"/>
              <a:t>trẻ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sz="3200" b="1" i="1" dirty="0"/>
              <a:t> </a:t>
            </a:r>
            <a:r>
              <a:rPr lang="en-US" sz="3200" b="1" i="1" dirty="0" err="1"/>
              <a:t>nghèo</a:t>
            </a:r>
            <a:r>
              <a:rPr lang="en-US" sz="3200" b="1" i="1" dirty="0"/>
              <a:t>, </a:t>
            </a:r>
            <a:r>
              <a:rPr lang="en-US" sz="3200" b="1" i="1" dirty="0" err="1"/>
              <a:t>phẫu</a:t>
            </a:r>
            <a:r>
              <a:rPr lang="en-US" sz="3200" b="1" i="1" dirty="0"/>
              <a:t> </a:t>
            </a:r>
            <a:r>
              <a:rPr lang="en-US" sz="3200" b="1" i="1" dirty="0" err="1"/>
              <a:t>thuật</a:t>
            </a:r>
            <a:r>
              <a:rPr lang="en-US" sz="3200" b="1" i="1" dirty="0"/>
              <a:t> </a:t>
            </a:r>
            <a:r>
              <a:rPr lang="en-US" sz="3200" b="1" i="1" dirty="0" err="1"/>
              <a:t>nụ</a:t>
            </a:r>
            <a:r>
              <a:rPr lang="en-US" sz="3200" b="1" i="1" dirty="0"/>
              <a:t> </a:t>
            </a:r>
            <a:r>
              <a:rPr lang="en-US" sz="3200" b="1" i="1" dirty="0" err="1"/>
              <a:t>cười</a:t>
            </a:r>
            <a:r>
              <a:rPr lang="en-US" sz="3200" b="1" i="1" dirty="0"/>
              <a:t>, </a:t>
            </a:r>
            <a:r>
              <a:rPr lang="en-US" sz="3200" b="1" i="1" dirty="0" err="1"/>
              <a:t>tim</a:t>
            </a:r>
            <a:r>
              <a:rPr lang="en-US" sz="3200" b="1" i="1" dirty="0"/>
              <a:t> </a:t>
            </a:r>
            <a:r>
              <a:rPr lang="en-US" sz="3200" b="1" i="1" dirty="0" err="1"/>
              <a:t>bẩm</a:t>
            </a:r>
            <a:r>
              <a:rPr lang="en-US" sz="3200" b="1" i="1" dirty="0"/>
              <a:t> </a:t>
            </a:r>
            <a:r>
              <a:rPr lang="en-US" sz="3200" b="1" i="1" dirty="0" err="1"/>
              <a:t>sinh</a:t>
            </a:r>
            <a:r>
              <a:rPr lang="en-US" sz="3200" b="1" i="1" dirty="0"/>
              <a:t> </a:t>
            </a:r>
            <a:r>
              <a:rPr lang="en-US" sz="3200" b="1" i="1" dirty="0" err="1"/>
              <a:t>miễn</a:t>
            </a:r>
            <a:r>
              <a:rPr lang="en-US" sz="3200" b="1" i="1" dirty="0"/>
              <a:t> </a:t>
            </a:r>
            <a:r>
              <a:rPr lang="en-US" sz="3200" b="1" i="1" dirty="0" err="1"/>
              <a:t>phí</a:t>
            </a:r>
            <a:r>
              <a:rPr lang="en-US" sz="3200" b="1" i="1" dirty="0"/>
              <a:t> </a:t>
            </a:r>
            <a:r>
              <a:rPr lang="en-US" sz="3200" b="1" i="1" dirty="0" err="1"/>
              <a:t>cho</a:t>
            </a:r>
            <a:r>
              <a:rPr lang="en-US" sz="3200" b="1" i="1" dirty="0"/>
              <a:t> </a:t>
            </a:r>
            <a:r>
              <a:rPr lang="en-US" sz="3200" b="1" i="1" dirty="0" err="1"/>
              <a:t>trẻ</a:t>
            </a:r>
            <a:r>
              <a:rPr lang="en-US" sz="3200" b="1" i="1" dirty="0"/>
              <a:t> </a:t>
            </a:r>
            <a:r>
              <a:rPr lang="en-US" sz="3200" b="1" i="1" dirty="0" err="1"/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25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1611" y="2521059"/>
            <a:ext cx="90332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Tx/>
              <a:buChar char="-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068462" y="6096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	</a:t>
            </a:r>
            <a:endParaRPr lang="en-US" altLang="en-US" b="1">
              <a:solidFill>
                <a:srgbClr val="FF0000"/>
              </a:solidFill>
              <a:latin typeface=".VnTime" pitchFamily="2" charset="0"/>
            </a:endParaRPr>
          </a:p>
        </p:txBody>
      </p:sp>
      <p:pic>
        <p:nvPicPr>
          <p:cNvPr id="12" name="Picture 3" descr="G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62" y="838200"/>
            <a:ext cx="4876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87462" y="0"/>
            <a:ext cx="9144000" cy="838200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nói về quyền của trẻ em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982862" y="6338888"/>
            <a:ext cx="6934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  <a:latin typeface=".VnTime" pitchFamily="2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87662" y="6324601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  <a:latin typeface=".VnTime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982863" y="6444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" name="Picture 2" descr="Xót xa hàng trăm học sinh miền núi vã mồ hôi dưới mái trường xuống cấp | 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62" y="852486"/>
            <a:ext cx="4267200" cy="5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581400" y="6172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.VnTime" pitchFamily="2" charset="0"/>
                <a:cs typeface="Arial" panose="020B0604020202020204" pitchFamily="34" charset="0"/>
              </a:rPr>
              <a:t> </a:t>
            </a:r>
            <a:endParaRPr lang="vi-VN" altLang="en-US" sz="32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vtc_21473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40658"/>
            <a:ext cx="9144000" cy="51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6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0167" y="3720302"/>
            <a:ext cx="10242281" cy="20976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52812" y="498721"/>
            <a:ext cx="81153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SVN-Vanilla Daisy Pro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THẨM THẤU ÂM NHẠC</a:t>
            </a:r>
            <a:endParaRPr lang="it-IT" altLang="en-US" sz="4400" b="1" dirty="0">
              <a:solidFill>
                <a:srgbClr val="FF0000"/>
              </a:solidFill>
              <a:latin typeface="SVN-Vanilla Daisy Pro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0167" y="3864503"/>
            <a:ext cx="10242281" cy="1809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2000"/>
              </a:lnSpc>
              <a:spcBef>
                <a:spcPts val="0"/>
              </a:spcBef>
              <a:spcAft>
                <a:spcPts val="200"/>
              </a:spcAft>
              <a:buClr>
                <a:srgbClr val="1D02DA"/>
              </a:buClr>
              <a:buSzPts val="1000"/>
              <a:tabLst>
                <a:tab pos="334645" algn="l"/>
              </a:tabLst>
            </a:pP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Nghe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bài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hát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Quyền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trẻ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em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” (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Nhạc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và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lời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Trịnh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Vĩnh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Thành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)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và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trả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lời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câu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hỏi</a:t>
            </a:r>
            <a:r>
              <a:rPr lang="en-US" sz="2400" dirty="0">
                <a:solidFill>
                  <a:srgbClr val="1D02DA"/>
                </a:solidFill>
                <a:latin typeface="#9Slide05 Habano" panose="02040603050506020204" pitchFamily="18" charset="0"/>
                <a:ea typeface="Arial" panose="020B0604020202020204" pitchFamily="34" charset="0"/>
                <a:cs typeface="Times" panose="02020603050405020304" pitchFamily="18" charset="0"/>
              </a:rPr>
              <a:t>:</a:t>
            </a:r>
          </a:p>
          <a:p>
            <a:pPr marR="0" lvl="0" algn="just">
              <a:lnSpc>
                <a:spcPct val="112000"/>
              </a:lnSpc>
              <a:spcBef>
                <a:spcPts val="0"/>
              </a:spcBef>
              <a:spcAft>
                <a:spcPts val="200"/>
              </a:spcAft>
              <a:buClr>
                <a:srgbClr val="1D02DA"/>
              </a:buClr>
              <a:buSzPts val="1000"/>
              <a:tabLst>
                <a:tab pos="334645" algn="l"/>
              </a:tabLst>
            </a:pPr>
            <a:r>
              <a:rPr lang="en-US" sz="2400" dirty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1D02DA"/>
              </a:buClr>
              <a:buSzPts val="1000"/>
              <a:tabLst>
                <a:tab pos="328930" algn="l"/>
              </a:tabLst>
            </a:pPr>
            <a:r>
              <a:rPr lang="en-US" sz="2400" dirty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 smtClean="0">
                <a:solidFill>
                  <a:srgbClr val="1D02D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135" y="1542791"/>
            <a:ext cx="6110654" cy="2128187"/>
          </a:xfrm>
          <a:prstGeom prst="rect">
            <a:avLst/>
          </a:prstGeom>
        </p:spPr>
      </p:pic>
      <p:pic>
        <p:nvPicPr>
          <p:cNvPr id="18" name="QuyenTreEm-AnhMy-25523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519" y="1732398"/>
            <a:ext cx="773135" cy="11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94924" y="83391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tại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trường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khuyết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tật</a:t>
            </a:r>
            <a:r>
              <a:rPr lang="en-US" altLang="en-US" sz="40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vi-VN" altLang="en-US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" descr="Đắk Nông nỗ lực vượt khó giúp trẻ khuyết tật hòa nhập | Xã hội | Báo ảnh  Dân tộc và Miền nú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3" y="1852819"/>
            <a:ext cx="5043700" cy="35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ểm tra, đánh giá học sinh khuyết tật được thực hiện linh ho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90" y="1852819"/>
            <a:ext cx="5111905" cy="35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1611" y="2274838"/>
            <a:ext cx="8548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Tx/>
              <a:buChar char="-"/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894" y="51161"/>
            <a:ext cx="9489057" cy="626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284672"/>
            <a:ext cx="5184475" cy="3096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66" y="284672"/>
            <a:ext cx="4735903" cy="3096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22" y="3615066"/>
            <a:ext cx="5193101" cy="3242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989" y="3615066"/>
            <a:ext cx="4822166" cy="32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641987" y="700262"/>
            <a:ext cx="8686800" cy="31242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9525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endParaRPr lang="en-US" altLang="en-US" sz="3600" b="1" dirty="0">
              <a:solidFill>
                <a:schemeClr val="tx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41987" y="4196834"/>
            <a:ext cx="891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32588" y="3739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83347" y="4244790"/>
            <a:ext cx="7781925" cy="12192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28575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Phê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đấu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trừng phạt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nghiêm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203354" y="4523150"/>
            <a:ext cx="1098491" cy="64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17" name="文本框 31"/>
          <p:cNvSpPr txBox="1"/>
          <p:nvPr/>
        </p:nvSpPr>
        <p:spPr>
          <a:xfrm>
            <a:off x="1625674" y="1295553"/>
            <a:ext cx="1252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rgbClr val="2C3A37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2000" b="1" dirty="0" smtClean="0">
                <a:solidFill>
                  <a:srgbClr val="2C3A37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2C3A37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r>
              <a:rPr lang="en-US" altLang="zh-CN" sz="2000" b="1" dirty="0" smtClean="0">
                <a:solidFill>
                  <a:srgbClr val="2C3A37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4</a:t>
            </a:r>
            <a:endParaRPr lang="en-US" altLang="zh-CN" sz="2000" b="1" dirty="0">
              <a:solidFill>
                <a:srgbClr val="2C3A37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8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40" y="2176564"/>
            <a:ext cx="2469476" cy="3624038"/>
          </a:xfrm>
          <a:prstGeom prst="rect">
            <a:avLst/>
          </a:prstGeom>
        </p:spPr>
      </p:pic>
      <p:grpSp>
        <p:nvGrpSpPr>
          <p:cNvPr id="19" name="组合 37"/>
          <p:cNvGrpSpPr/>
          <p:nvPr/>
        </p:nvGrpSpPr>
        <p:grpSpPr>
          <a:xfrm>
            <a:off x="3541130" y="1248082"/>
            <a:ext cx="947935" cy="1035236"/>
            <a:chOff x="3619997" y="2561289"/>
            <a:chExt cx="1010329" cy="1103375"/>
          </a:xfrm>
        </p:grpSpPr>
        <p:pic>
          <p:nvPicPr>
            <p:cNvPr id="21" name="图片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997" y="2561289"/>
              <a:ext cx="1010329" cy="989595"/>
            </a:xfrm>
            <a:prstGeom prst="rect">
              <a:avLst/>
            </a:prstGeom>
          </p:spPr>
        </p:pic>
        <p:sp>
          <p:nvSpPr>
            <p:cNvPr id="22" name="文本框 39"/>
            <p:cNvSpPr txBox="1"/>
            <p:nvPr/>
          </p:nvSpPr>
          <p:spPr>
            <a:xfrm>
              <a:off x="3850086" y="2680561"/>
              <a:ext cx="473600" cy="98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23" name="文本框 21"/>
          <p:cNvSpPr txBox="1"/>
          <p:nvPr/>
        </p:nvSpPr>
        <p:spPr>
          <a:xfrm>
            <a:off x="4012444" y="1378554"/>
            <a:ext cx="6743379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/>
              <a:t>XỬ LÝ TÌNH HUỐNG</a:t>
            </a:r>
          </a:p>
          <a:p>
            <a:pPr algn="just"/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huống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SGK, </a:t>
            </a:r>
            <a:r>
              <a:rPr lang="en-US" sz="3200" b="1" dirty="0" err="1"/>
              <a:t>suy</a:t>
            </a:r>
            <a:r>
              <a:rPr lang="en-US" sz="3200" b="1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độc</a:t>
            </a:r>
            <a:r>
              <a:rPr lang="en-US" sz="3200" b="1" dirty="0"/>
              <a:t> </a:t>
            </a:r>
            <a:r>
              <a:rPr lang="en-US" sz="3200" b="1" dirty="0" err="1"/>
              <a:t>lập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yêu</a:t>
            </a:r>
            <a:r>
              <a:rPr lang="en-US" sz="3200" b="1" dirty="0"/>
              <a:t> </a:t>
            </a:r>
            <a:r>
              <a:rPr lang="en-US" sz="3200" b="1" dirty="0" err="1"/>
              <a:t>cầu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</a:p>
          <a:p>
            <a:pPr algn="just"/>
            <a:r>
              <a:rPr lang="en-US" sz="3200" b="1" dirty="0"/>
              <a:t>-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: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quyền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huống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r>
              <a:rPr lang="en-US" sz="3200" b="1" dirty="0"/>
              <a:t> </a:t>
            </a:r>
            <a:r>
              <a:rPr lang="en-US" sz="3200" b="1" dirty="0" err="1"/>
              <a:t>đúng</a:t>
            </a:r>
            <a:r>
              <a:rPr lang="en-US" sz="3200" b="1" dirty="0"/>
              <a:t> hay </a:t>
            </a:r>
            <a:r>
              <a:rPr lang="en-US" sz="3200" b="1" dirty="0" err="1"/>
              <a:t>sai</a:t>
            </a:r>
            <a:r>
              <a:rPr lang="en-US" sz="3200" b="1" dirty="0"/>
              <a:t>? </a:t>
            </a:r>
            <a:r>
              <a:rPr lang="en-US" sz="3200" b="1" dirty="0" err="1"/>
              <a:t>Vì</a:t>
            </a:r>
            <a:r>
              <a:rPr lang="en-US" sz="3200" b="1" dirty="0"/>
              <a:t> </a:t>
            </a:r>
            <a:r>
              <a:rPr lang="en-US" sz="3200" b="1" dirty="0" err="1"/>
              <a:t>sao</a:t>
            </a:r>
            <a:r>
              <a:rPr lang="en-US" sz="3200" b="1" dirty="0"/>
              <a:t>?</a:t>
            </a:r>
          </a:p>
          <a:p>
            <a:pPr algn="just"/>
            <a:r>
              <a:rPr lang="en-US" sz="3200" b="1" dirty="0"/>
              <a:t>- </a:t>
            </a:r>
            <a:r>
              <a:rPr lang="en-US" sz="3200" b="1" dirty="0" err="1"/>
              <a:t>Đưa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xử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cực</a:t>
            </a:r>
            <a:r>
              <a:rPr lang="en-US" sz="3200" b="1" dirty="0"/>
              <a:t>, </a:t>
            </a:r>
            <a:r>
              <a:rPr lang="en-US" sz="3200" b="1" dirty="0" err="1"/>
              <a:t>phù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r>
              <a:rPr lang="en-US" sz="3200" b="1" dirty="0"/>
              <a:t> </a:t>
            </a:r>
            <a:r>
              <a:rPr lang="en-US" sz="3200" b="1" dirty="0" err="1"/>
              <a:t>mắng</a:t>
            </a:r>
            <a:endParaRPr lang="en-US" altLang="zh-CN" sz="3200" b="1" dirty="0"/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22" y="4965059"/>
            <a:ext cx="2332707" cy="11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45" y="1005359"/>
            <a:ext cx="5049079" cy="54326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5840" y="484242"/>
            <a:ext cx="9902459" cy="5745745"/>
            <a:chOff x="1259802" y="248268"/>
            <a:chExt cx="9902459" cy="5745745"/>
          </a:xfrm>
        </p:grpSpPr>
        <p:grpSp>
          <p:nvGrpSpPr>
            <p:cNvPr id="15" name="Group 14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24" name="Google Shape;154;p8"/>
              <p:cNvPicPr preferRelativeResize="0"/>
              <p:nvPr/>
            </p:nvPicPr>
            <p:blipFill rotWithShape="1">
              <a:blip r:embed="rId5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55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11: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QUYỀN 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CƠ BẢN CỦA TRẺ 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22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7590" y="977388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IV.</a:t>
              </a:r>
            </a:p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6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56" y="2345387"/>
            <a:ext cx="2449025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2708694" y="328545"/>
            <a:ext cx="5322498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430823" y="1022759"/>
            <a:ext cx="10614303" cy="59143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59928"/>
              </p:ext>
            </p:extLst>
          </p:nvPr>
        </p:nvGraphicFramePr>
        <p:xfrm>
          <a:off x="1635578" y="3174274"/>
          <a:ext cx="9036776" cy="1214845"/>
        </p:xfrm>
        <a:graphic>
          <a:graphicData uri="http://schemas.openxmlformats.org/drawingml/2006/table">
            <a:tbl>
              <a:tblPr/>
              <a:tblGrid>
                <a:gridCol w="9036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845"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32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32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32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baseline="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200" kern="1200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lang="en-US" sz="3200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8415" y="2251494"/>
            <a:ext cx="3985678" cy="279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04" y="1296026"/>
            <a:ext cx="4278702" cy="412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729" y="1296026"/>
            <a:ext cx="4593031" cy="4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1220" y="3162782"/>
            <a:ext cx="110526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QUYỀN TRẺ EM</a:t>
            </a:r>
            <a:endParaRPr lang="en-SG" altLang="en-US" sz="54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0" y="118615"/>
            <a:ext cx="3269411" cy="2819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43" y="152401"/>
            <a:ext cx="3722490" cy="281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87" y="236500"/>
            <a:ext cx="3681577" cy="2819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20" y="3939148"/>
            <a:ext cx="3269411" cy="28674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042" y="4086112"/>
            <a:ext cx="3722490" cy="2573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4083" y="4081549"/>
            <a:ext cx="3644787" cy="27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00" y="1069269"/>
            <a:ext cx="5049079" cy="54326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6795" y="548152"/>
            <a:ext cx="9902459" cy="5745745"/>
            <a:chOff x="1259802" y="248268"/>
            <a:chExt cx="9902459" cy="5745745"/>
          </a:xfrm>
        </p:grpSpPr>
        <p:grpSp>
          <p:nvGrpSpPr>
            <p:cNvPr id="15" name="Group 14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24" name="Google Shape;154;p8"/>
              <p:cNvPicPr preferRelativeResize="0"/>
              <p:nvPr/>
            </p:nvPicPr>
            <p:blipFill rotWithShape="1">
              <a:blip r:embed="rId5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55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11: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QUYỀN 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CƠ BẢN CỦA TRẺ 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22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7590" y="977388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II.</a:t>
              </a:r>
            </a:p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6916" y="624234"/>
            <a:ext cx="10174557" cy="5604731"/>
            <a:chOff x="676916" y="624234"/>
            <a:chExt cx="10174557" cy="56047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2155" r="6544" b="13266"/>
            <a:stretch>
              <a:fillRect/>
            </a:stretch>
          </p:blipFill>
          <p:spPr bwMode="auto">
            <a:xfrm>
              <a:off x="834887" y="879342"/>
              <a:ext cx="10016586" cy="4595667"/>
            </a:xfrm>
            <a:prstGeom prst="rect">
              <a:avLst/>
            </a:prstGeom>
            <a:blipFill>
              <a:blip r:embed="rId4">
                <a:alphaModFix amt="1000"/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3131389" y="2320506"/>
            <a:ext cx="600966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5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44823" y="2164038"/>
            <a:ext cx="8415022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5329" y="1773612"/>
            <a:ext cx="2073175" cy="201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9"/>
          <p:cNvSpPr>
            <a:spLocks noChangeArrowheads="1"/>
          </p:cNvSpPr>
          <p:nvPr/>
        </p:nvSpPr>
        <p:spPr bwMode="auto">
          <a:xfrm>
            <a:off x="9784345" y="2473198"/>
            <a:ext cx="26670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2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Hoạt</a:t>
            </a:r>
            <a:r>
              <a:rPr lang="en-US" altLang="zh-CN" sz="2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động</a:t>
            </a:r>
            <a:endParaRPr lang="en-US" altLang="zh-CN" sz="22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2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nhóm</a:t>
            </a:r>
            <a:endParaRPr lang="en-US" altLang="zh-CN" sz="22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0" y="61965"/>
            <a:ext cx="4046141" cy="122603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Kỹ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thuật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3 Arima Madurai Black" panose="00000A00000000000000" pitchFamily="2" charset="0"/>
              <a:ea typeface="Verdana" panose="020B0604030504040204" pitchFamily="34" charset="0"/>
              <a:cs typeface="#9Slide03 Arima Madurai Black" panose="00000A00000000000000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“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Think- Pair- Share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"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3 Arima Madurai Black" panose="00000A00000000000000" pitchFamily="2" charset="0"/>
                <a:ea typeface="Verdana" panose="020B0604030504040204" pitchFamily="34" charset="0"/>
                <a:cs typeface="#9Slide03 Arima Madurai Black" panose="00000A00000000000000" pitchFamily="2" charset="0"/>
              </a:rPr>
              <a:t>  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3 Arima Madurai Black" panose="00000A00000000000000" pitchFamily="2" charset="0"/>
              <a:ea typeface="Verdana" panose="020B060403050404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4308529" y="61965"/>
            <a:ext cx="7883472" cy="1649682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: 5 </a:t>
            </a:r>
            <a:r>
              <a:rPr lang="en-US" sz="2200" dirty="0" err="1"/>
              <a:t>phút</a:t>
            </a:r>
            <a:r>
              <a:rPr lang="en-US" sz="2200" dirty="0"/>
              <a:t>:</a:t>
            </a:r>
          </a:p>
          <a:p>
            <a:pPr>
              <a:buNone/>
            </a:pPr>
            <a:r>
              <a:rPr lang="en-US" sz="2200" dirty="0"/>
              <a:t>- </a:t>
            </a:r>
            <a:r>
              <a:rPr lang="en-US" sz="2200" dirty="0" err="1"/>
              <a:t>Bước</a:t>
            </a:r>
            <a:r>
              <a:rPr lang="en-US" sz="2200" dirty="0"/>
              <a:t> 1: </a:t>
            </a:r>
            <a:r>
              <a:rPr lang="en-US" sz="2200" dirty="0" err="1"/>
              <a:t>Hoạt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.</a:t>
            </a:r>
          </a:p>
          <a:p>
            <a:pPr>
              <a:buNone/>
            </a:pPr>
            <a:r>
              <a:rPr lang="en-US" sz="2200" dirty="0"/>
              <a:t>- </a:t>
            </a:r>
            <a:r>
              <a:rPr lang="en-US" sz="2200" dirty="0" err="1"/>
              <a:t>Bước</a:t>
            </a:r>
            <a:r>
              <a:rPr lang="en-US" sz="2200" dirty="0"/>
              <a:t> 2: </a:t>
            </a:r>
            <a:r>
              <a:rPr lang="en-US" sz="2200" dirty="0" err="1"/>
              <a:t>Hoạt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cặp</a:t>
            </a:r>
            <a:r>
              <a:rPr lang="en-US" sz="2200" dirty="0"/>
              <a:t> </a:t>
            </a:r>
            <a:r>
              <a:rPr lang="en-US" sz="2200" dirty="0" err="1"/>
              <a:t>đôi</a:t>
            </a:r>
            <a:endParaRPr lang="en-US" sz="2200" dirty="0"/>
          </a:p>
          <a:p>
            <a:pPr>
              <a:buNone/>
            </a:pPr>
            <a:r>
              <a:rPr lang="en-US" sz="2200" dirty="0"/>
              <a:t>- </a:t>
            </a:r>
            <a:r>
              <a:rPr lang="en-US" sz="2200" dirty="0" err="1"/>
              <a:t>Bước</a:t>
            </a:r>
            <a:r>
              <a:rPr lang="en-US" sz="2200" dirty="0"/>
              <a:t> 3: </a:t>
            </a:r>
            <a:r>
              <a:rPr lang="en-US" sz="2200" dirty="0" err="1"/>
              <a:t>Cử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chia </a:t>
            </a:r>
            <a:r>
              <a:rPr lang="en-US" sz="2200" dirty="0" err="1"/>
              <a:t>sẻ</a:t>
            </a:r>
            <a:r>
              <a:rPr lang="en-US" sz="2200" dirty="0"/>
              <a:t> </a:t>
            </a:r>
            <a:r>
              <a:rPr lang="en-US" sz="2200" dirty="0" err="1"/>
              <a:t>trước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345" y="1675208"/>
            <a:ext cx="101966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20/11?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25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8"/>
          <p:cNvSpPr txBox="1"/>
          <p:nvPr/>
        </p:nvSpPr>
        <p:spPr>
          <a:xfrm>
            <a:off x="538323" y="1190297"/>
            <a:ext cx="102771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đơn giản tinh tế 04 | Hình nền, Khung ảnh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8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8"/>
          <p:cNvSpPr txBox="1"/>
          <p:nvPr/>
        </p:nvSpPr>
        <p:spPr>
          <a:xfrm>
            <a:off x="304800" y="920226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1.Quyền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lột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... Do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9296</TotalTime>
  <Words>2925</Words>
  <Application>Microsoft Office PowerPoint</Application>
  <PresentationFormat>Widescreen</PresentationFormat>
  <Paragraphs>289</Paragraphs>
  <Slides>38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63" baseType="lpstr">
      <vt:lpstr>微软雅黑</vt:lpstr>
      <vt:lpstr>宋体</vt:lpstr>
      <vt:lpstr>#9Slide03 Arima Madurai Black</vt:lpstr>
      <vt:lpstr>#9Slide05 Fourth</vt:lpstr>
      <vt:lpstr>#9Slide05 Habano</vt:lpstr>
      <vt:lpstr>#9Slide06 SVNSlow Attack</vt:lpstr>
      <vt:lpstr>.VnTime</vt:lpstr>
      <vt:lpstr>Arial</vt:lpstr>
      <vt:lpstr>Calibri</vt:lpstr>
      <vt:lpstr>Calibri Light</vt:lpstr>
      <vt:lpstr>Cambria</vt:lpstr>
      <vt:lpstr>等线</vt:lpstr>
      <vt:lpstr>Helvetica Neue</vt:lpstr>
      <vt:lpstr>Segoe UI Emoji</vt:lpstr>
      <vt:lpstr>Segoe UI Semibold</vt:lpstr>
      <vt:lpstr>Sitka Banner</vt:lpstr>
      <vt:lpstr>Sitka Small</vt:lpstr>
      <vt:lpstr>SVN-Vanilla Daisy Pro</vt:lpstr>
      <vt:lpstr>Times</vt:lpstr>
      <vt:lpstr>Times New Roman</vt:lpstr>
      <vt:lpstr>Verdana</vt:lpstr>
      <vt:lpstr>方正少儿简体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290</cp:revision>
  <dcterms:created xsi:type="dcterms:W3CDTF">2021-06-28T15:32:15Z</dcterms:created>
  <dcterms:modified xsi:type="dcterms:W3CDTF">2023-10-25T23:57:11Z</dcterms:modified>
</cp:coreProperties>
</file>