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anose="00000500000000000000" pitchFamily="2" charset="-79"/>
      <p:regular r:id="rId45"/>
      <p:bold r:id="rId46"/>
    </p:embeddedFont>
    <p:embeddedFont>
      <p:font typeface="Autour One" panose="020B0604020202020204" charset="0"/>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Mali Light" panose="020B0604020202020204" charset="0"/>
      <p:regular r:id="rId53"/>
      <p:bold r:id="rId54"/>
      <p:italic r:id="rId55"/>
      <p:boldItalic r:id="rId56"/>
    </p:embeddedFont>
    <p:embeddedFont>
      <p:font typeface="Nunito" panose="020F0502020204030204" pitchFamily="2" charset="0"/>
      <p:regular r:id="rId57"/>
      <p:bold r:id="rId58"/>
      <p:italic r:id="rId59"/>
      <p:boldItalic r:id="rId60"/>
    </p:embeddedFont>
    <p:embeddedFont>
      <p:font typeface="Nunito SemiBold" panose="020F0502020204030204" pitchFamily="2" charset="0"/>
      <p:regular r:id="rId61"/>
      <p:bold r:id="rId62"/>
      <p:italic r:id="rId63"/>
      <p:boldItalic r:id="rId64"/>
    </p:embeddedFont>
    <p:embeddedFont>
      <p:font typeface="Roboto Condensed Light" panose="020F0502020204030204" pitchFamily="2"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92" d="100"/>
          <a:sy n="92"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10/17/2023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11.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6.svg"/><Relationship Id="rId25" Type="http://schemas.openxmlformats.org/officeDocument/2006/relationships/image" Target="../media/image26.png"/><Relationship Id="rId2"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0.pn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0.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1.svg"/><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Bột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3"/>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991998"/>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TextBox 17"/>
          <p:cNvSpPr txBox="1"/>
          <p:nvPr/>
        </p:nvSpPr>
        <p:spPr>
          <a:xfrm>
            <a:off x="1300149" y="1639288"/>
            <a:ext cx="6377272" cy="699230"/>
          </a:xfrm>
          <a:prstGeom prst="rect">
            <a:avLst/>
          </a:prstGeom>
          <a:noFill/>
        </p:spPr>
        <p:txBody>
          <a:bodyPr wrap="square" rtlCol="0">
            <a:spAutoFit/>
          </a:bodyPr>
          <a:lstStyle/>
          <a:p>
            <a:pPr algn="ctr">
              <a:lnSpc>
                <a:spcPct val="150000"/>
              </a:lnSpc>
            </a:pPr>
            <a:r>
              <a:rPr lang="vi-VN" sz="3000" b="1">
                <a:ln w="0"/>
                <a:solidFill>
                  <a:schemeClr val="accent2"/>
                </a:solidFill>
                <a:effectLst>
                  <a:outerShdw blurRad="38100" dist="25400" dir="5400000" algn="ctr" rotWithShape="0">
                    <a:srgbClr val="6E747A">
                      <a:alpha val="43000"/>
                    </a:srgbClr>
                  </a:outerShdw>
                </a:effectLst>
              </a:rPr>
              <a:t>ĐẠI </a:t>
            </a:r>
            <a:r>
              <a:rPr lang="vi-VN" sz="3000" b="1" dirty="0">
                <a:ln w="0"/>
                <a:solidFill>
                  <a:schemeClr val="accent2"/>
                </a:solidFill>
                <a:effectLst>
                  <a:outerShdw blurRad="38100" dist="25400" dir="5400000" algn="ctr" rotWithShape="0">
                    <a:srgbClr val="6E747A">
                      <a:alpha val="43000"/>
                    </a:srgbClr>
                  </a:outerShdw>
                </a:effectLst>
              </a:rPr>
              <a:t>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a:t>
            </a:r>
            <a:r>
              <a:rPr lang="vi-VN" sz="2000">
                <a:latin typeface="Arial" panose="020B0604020202020204" pitchFamily="34" charset="0"/>
                <a:ea typeface="Times New Roman" panose="02020603050405020304" pitchFamily="18" charset="0"/>
                <a:cs typeface="Arial" panose="020B0604020202020204" pitchFamily="34" charset="0"/>
              </a:rPr>
              <a:t>bao nhiêu </a:t>
            </a:r>
            <a:r>
              <a:rPr lang="vi-VN" sz="2000" dirty="0">
                <a:latin typeface="Arial" panose="020B0604020202020204" pitchFamily="34" charset="0"/>
                <a:ea typeface="Times New Roman" panose="02020603050405020304" pitchFamily="18" charset="0"/>
                <a:cs typeface="Arial" panose="020B0604020202020204" pitchFamily="34" charset="0"/>
              </a:rPr>
              <a:t>thời gian để bơm đầy nước vào bể thứ hai (nếu dùng máy bơm </a:t>
            </a:r>
            <a:r>
              <a:rPr lang="vi-VN" sz="2000">
                <a:latin typeface="Arial" panose="020B0604020202020204" pitchFamily="34" charset="0"/>
                <a:ea typeface="Times New Roman" panose="02020603050405020304" pitchFamily="18" charset="0"/>
                <a:cs typeface="Arial" panose="020B0604020202020204" pitchFamily="34" charset="0"/>
              </a:rPr>
              <a:t>có cùng công </a:t>
            </a:r>
            <a:r>
              <a:rPr lang="vi-VN" sz="2000" dirty="0">
                <a:latin typeface="Arial" panose="020B0604020202020204" pitchFamily="34" charset="0"/>
                <a:ea typeface="Times New Roman" panose="02020603050405020304" pitchFamily="18" charset="0"/>
                <a:cs typeface="Arial" panose="020B0604020202020204" pitchFamily="34" charset="0"/>
              </a:rPr>
              <a:t>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a) </a:t>
            </a: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 ĐÔI</a:t>
            </a:r>
          </a:p>
        </p:txBody>
      </p:sp>
      <p:pic>
        <p:nvPicPr>
          <p:cNvPr id="23" name="Picture 4"/>
          <p:cNvPicPr>
            <a:picLocks noChangeAspect="1"/>
          </p:cNvPicPr>
          <p:nvPr/>
        </p:nvPicPr>
        <p:blipFill>
          <a:blip r:embed="rId4"/>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18668" y="1366487"/>
            <a:ext cx="3821705" cy="958660"/>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p:txBody>
      </p:sp>
      <p:graphicFrame>
        <p:nvGraphicFramePr>
          <p:cNvPr id="2" name="Object 1">
            <a:extLst>
              <a:ext uri="{FF2B5EF4-FFF2-40B4-BE49-F238E27FC236}">
                <a16:creationId xmlns:a16="http://schemas.microsoft.com/office/drawing/2014/main" id="{23E42418-AD09-4468-96C2-BDA6039A07F9}"/>
              </a:ext>
            </a:extLst>
          </p:cNvPr>
          <p:cNvGraphicFramePr>
            <a:graphicFrameLocks noChangeAspect="1"/>
          </p:cNvGraphicFramePr>
          <p:nvPr>
            <p:extLst>
              <p:ext uri="{D42A27DB-BD31-4B8C-83A1-F6EECF244321}">
                <p14:modId xmlns:p14="http://schemas.microsoft.com/office/powerpoint/2010/main" val="2638608012"/>
              </p:ext>
            </p:extLst>
          </p:nvPr>
        </p:nvGraphicFramePr>
        <p:xfrm>
          <a:off x="5852363" y="2492567"/>
          <a:ext cx="965200" cy="279400"/>
        </p:xfrm>
        <a:graphic>
          <a:graphicData uri="http://schemas.openxmlformats.org/presentationml/2006/ole">
            <mc:AlternateContent xmlns:mc="http://schemas.openxmlformats.org/markup-compatibility/2006">
              <mc:Choice xmlns:v="urn:schemas-microsoft-com:vml" Requires="v">
                <p:oleObj name="Equation" r:id="rId3" imgW="965160" imgH="279360" progId="Equation.DSMT4">
                  <p:embed/>
                </p:oleObj>
              </mc:Choice>
              <mc:Fallback>
                <p:oleObj name="Equation" r:id="rId3" imgW="965160" imgH="279360" progId="Equation.DSMT4">
                  <p:embed/>
                  <p:pic>
                    <p:nvPicPr>
                      <p:cNvPr id="0" name=""/>
                      <p:cNvPicPr/>
                      <p:nvPr/>
                    </p:nvPicPr>
                    <p:blipFill>
                      <a:blip r:embed="rId4"/>
                      <a:stretch>
                        <a:fillRect/>
                      </a:stretch>
                    </p:blipFill>
                    <p:spPr>
                      <a:xfrm>
                        <a:off x="5852363" y="2492567"/>
                        <a:ext cx="965200" cy="279400"/>
                      </a:xfrm>
                      <a:prstGeom prst="rect">
                        <a:avLst/>
                      </a:prstGeom>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5" name="Rectangle 4"/>
          <p:cNvSpPr/>
          <p:nvPr/>
        </p:nvSpPr>
        <p:spPr>
          <a:xfrm>
            <a:off x="4467786" y="1385591"/>
            <a:ext cx="4098313" cy="958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p:txBody>
      </p:sp>
      <p:graphicFrame>
        <p:nvGraphicFramePr>
          <p:cNvPr id="2" name="Object 1">
            <a:extLst>
              <a:ext uri="{FF2B5EF4-FFF2-40B4-BE49-F238E27FC236}">
                <a16:creationId xmlns:a16="http://schemas.microsoft.com/office/drawing/2014/main" id="{A4060A6B-9F72-4010-A2C8-A6868602BFDA}"/>
              </a:ext>
            </a:extLst>
          </p:cNvPr>
          <p:cNvGraphicFramePr>
            <a:graphicFrameLocks noChangeAspect="1"/>
          </p:cNvGraphicFramePr>
          <p:nvPr>
            <p:extLst>
              <p:ext uri="{D42A27DB-BD31-4B8C-83A1-F6EECF244321}">
                <p14:modId xmlns:p14="http://schemas.microsoft.com/office/powerpoint/2010/main" val="3603671080"/>
              </p:ext>
            </p:extLst>
          </p:nvPr>
        </p:nvGraphicFramePr>
        <p:xfrm>
          <a:off x="4943475" y="2622550"/>
          <a:ext cx="2463800" cy="736600"/>
        </p:xfrm>
        <a:graphic>
          <a:graphicData uri="http://schemas.openxmlformats.org/presentationml/2006/ole">
            <mc:AlternateContent xmlns:mc="http://schemas.openxmlformats.org/markup-compatibility/2006">
              <mc:Choice xmlns:v="urn:schemas-microsoft-com:vml" Requires="v">
                <p:oleObj name="Equation" r:id="rId3" imgW="2463480" imgH="736560" progId="Equation.DSMT4">
                  <p:embed/>
                </p:oleObj>
              </mc:Choice>
              <mc:Fallback>
                <p:oleObj name="Equation" r:id="rId3" imgW="2463480" imgH="736560" progId="Equation.DSMT4">
                  <p:embed/>
                  <p:pic>
                    <p:nvPicPr>
                      <p:cNvPr id="0" name=""/>
                      <p:cNvPicPr/>
                      <p:nvPr/>
                    </p:nvPicPr>
                    <p:blipFill>
                      <a:blip r:embed="rId4"/>
                      <a:stretch>
                        <a:fillRect/>
                      </a:stretch>
                    </p:blipFill>
                    <p:spPr>
                      <a:xfrm>
                        <a:off x="4943475" y="2622550"/>
                        <a:ext cx="2463800" cy="736600"/>
                      </a:xfrm>
                      <a:prstGeom prst="rect">
                        <a:avLst/>
                      </a:prstGeom>
                    </p:spPr>
                  </p:pic>
                </p:oleObj>
              </mc:Fallback>
            </mc:AlternateContent>
          </a:graphicData>
        </a:graphic>
      </p:graphicFrame>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2604</Words>
  <Application>Microsoft Office PowerPoint</Application>
  <PresentationFormat>On-screen Show (16:9)</PresentationFormat>
  <Paragraphs>291</Paragraphs>
  <Slides>40</Slides>
  <Notes>33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4" baseType="lpstr">
      <vt:lpstr>Arial</vt:lpstr>
      <vt:lpstr>Symbol</vt:lpstr>
      <vt:lpstr>Cambria Math</vt:lpstr>
      <vt:lpstr>Calibri</vt:lpstr>
      <vt:lpstr>Amatic SC</vt:lpstr>
      <vt:lpstr>Nunito SemiBold</vt:lpstr>
      <vt:lpstr>Autour One</vt:lpstr>
      <vt:lpstr>Roboto Condensed Light</vt:lpstr>
      <vt:lpstr>Mali Light</vt:lpstr>
      <vt:lpstr>Nunito</vt:lpstr>
      <vt:lpstr>Curio template</vt:lpstr>
      <vt:lpstr>SlidesCarnival base template</vt:lpstr>
      <vt:lpstr>Office Theme</vt:lpstr>
      <vt:lpstr>Equation</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Phạm Long Hải</cp:lastModifiedBy>
  <cp:revision>113</cp:revision>
  <dcterms:modified xsi:type="dcterms:W3CDTF">2023-10-17T13:27:11Z</dcterms:modified>
</cp:coreProperties>
</file>