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63" r:id="rId3"/>
    <p:sldId id="273" r:id="rId4"/>
    <p:sldId id="308" r:id="rId5"/>
    <p:sldId id="310" r:id="rId6"/>
    <p:sldId id="267" r:id="rId7"/>
    <p:sldId id="259" r:id="rId8"/>
    <p:sldId id="268" r:id="rId9"/>
    <p:sldId id="293" r:id="rId10"/>
    <p:sldId id="304" r:id="rId11"/>
    <p:sldId id="258" r:id="rId12"/>
    <p:sldId id="262" r:id="rId13"/>
    <p:sldId id="271" r:id="rId14"/>
    <p:sldId id="275" r:id="rId15"/>
    <p:sldId id="257" r:id="rId16"/>
    <p:sldId id="260" r:id="rId17"/>
    <p:sldId id="291" r:id="rId18"/>
    <p:sldId id="311" r:id="rId19"/>
    <p:sldId id="297" r:id="rId20"/>
    <p:sldId id="298" r:id="rId21"/>
    <p:sldId id="305" r:id="rId22"/>
    <p:sldId id="306" r:id="rId23"/>
    <p:sldId id="261" r:id="rId24"/>
    <p:sldId id="294" r:id="rId25"/>
    <p:sldId id="301" r:id="rId26"/>
    <p:sldId id="302" r:id="rId27"/>
    <p:sldId id="274" r:id="rId28"/>
    <p:sldId id="295" r:id="rId2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Grand Hotel" panose="020B0604020202020204" charset="0"/>
      <p:regular r:id="rId32"/>
    </p:embeddedFont>
    <p:embeddedFont>
      <p:font typeface="Merriweather" panose="00000500000000000000" pitchFamily="2" charset="0"/>
      <p:regular r:id="rId33"/>
    </p:embeddedFont>
    <p:embeddedFont>
      <p:font typeface="Raleway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AF"/>
    <a:srgbClr val="FF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743F7D-80DC-4BB6-9428-EB891F771641}">
  <a:tblStyle styleId="{E6743F7D-80DC-4BB6-9428-EB891F7716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378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406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60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b9d6acf7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b9d6acf7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411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63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3cd0e9a55c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3cd0e9a55c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267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13cd0e9a55c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13cd0e9a55c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518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856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198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533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169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05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36982b2a43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36982b2a43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278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880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595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459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6982b2a43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36982b2a43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965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6982b2a4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6982b2a4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031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193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3cd0e9a55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3cd0e9a55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519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0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3cd0e9a55c_0_2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3cd0e9a55c_0_2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56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1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92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3cd0e9a55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3cd0e9a55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18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6982b2a4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6982b2a4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32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3cd0e9a55c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3cd0e9a55c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29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53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782150" y="746137"/>
            <a:ext cx="4641300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06420" y="3894563"/>
            <a:ext cx="4098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251" y="407500"/>
            <a:ext cx="1313251" cy="224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4" name="Google Shape;14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3" name="Google Shape;23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title" hasCustomPrompt="1"/>
          </p:nvPr>
        </p:nvSpPr>
        <p:spPr>
          <a:xfrm>
            <a:off x="1403700" y="1335450"/>
            <a:ext cx="6336600" cy="19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>
          <a:xfrm>
            <a:off x="1403675" y="3298950"/>
            <a:ext cx="63366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1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32" name="Google Shape;232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1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41" name="Google Shape;241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9" name="Google Shape;24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9828">
            <a:off x="582525" y="1984591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88118">
            <a:off x="940181" y="465018"/>
            <a:ext cx="817012" cy="96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8094000" y="2477574"/>
            <a:ext cx="1146650" cy="196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1954350" y="2329138"/>
            <a:ext cx="5235300" cy="14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2982300" y="3631350"/>
            <a:ext cx="31794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3489975" y="1236038"/>
            <a:ext cx="21639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6" name="Google Shape;36;p3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37" name="Google Shape;37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46" name="Google Shape;46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" name="Google Shape;5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94800" y="2482110"/>
            <a:ext cx="1076779" cy="201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787088" y="368662"/>
            <a:ext cx="1345450" cy="15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8325" y="380426"/>
            <a:ext cx="1006650" cy="20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8022300" y="541287"/>
            <a:ext cx="408475" cy="70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875" y="1978100"/>
            <a:ext cx="1074100" cy="200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1"/>
          </p:nvPr>
        </p:nvSpPr>
        <p:spPr>
          <a:xfrm>
            <a:off x="1183100" y="2900958"/>
            <a:ext cx="3061200" cy="11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2"/>
          </p:nvPr>
        </p:nvSpPr>
        <p:spPr>
          <a:xfrm>
            <a:off x="4899704" y="2900958"/>
            <a:ext cx="3061200" cy="11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 idx="3"/>
          </p:nvPr>
        </p:nvSpPr>
        <p:spPr>
          <a:xfrm>
            <a:off x="1183100" y="2507200"/>
            <a:ext cx="30612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 idx="4"/>
          </p:nvPr>
        </p:nvSpPr>
        <p:spPr>
          <a:xfrm>
            <a:off x="4899705" y="2507200"/>
            <a:ext cx="30612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89" name="Google Shape;89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86729">
            <a:off x="7817850" y="783625"/>
            <a:ext cx="1391375" cy="16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">
            <a:off x="-78175" y="2465301"/>
            <a:ext cx="1193100" cy="204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5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00" name="Google Shape;100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6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12" name="Google Shape;112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6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21" name="Google Shape;121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" name="Google Shape;1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50797">
            <a:off x="34137" y="555494"/>
            <a:ext cx="771875" cy="159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0773" y="2679300"/>
            <a:ext cx="1050854" cy="17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1656450" y="1800400"/>
            <a:ext cx="5831100" cy="23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38100" lvl="0" indent="-30480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35" name="Google Shape;135;p7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36" name="Google Shape;136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7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45" name="Google Shape;145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" name="Google Shape;1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8325" y="380426"/>
            <a:ext cx="1006650" cy="20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025" y="213095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411980">
            <a:off x="8022300" y="541287"/>
            <a:ext cx="408475" cy="70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889250" y="1586700"/>
            <a:ext cx="5365500" cy="19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60" name="Google Shape;160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8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69" name="Google Shape;169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7" name="Google Shape;1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19575" y="-3975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0450">
            <a:off x="7980405" y="2524260"/>
            <a:ext cx="1212794" cy="207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1915975" y="1114413"/>
            <a:ext cx="5312100" cy="13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1916025" y="2490388"/>
            <a:ext cx="5312100" cy="15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84" name="Google Shape;184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9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93" name="Google Shape;193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1" name="Google Shape;20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84475">
            <a:off x="770133" y="22700"/>
            <a:ext cx="1022209" cy="19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99352">
            <a:off x="1230783" y="2340477"/>
            <a:ext cx="268442" cy="46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30655">
            <a:off x="592157" y="2634473"/>
            <a:ext cx="149251" cy="25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08252">
            <a:off x="8117861" y="2006925"/>
            <a:ext cx="902018" cy="18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16213" y="3457850"/>
            <a:ext cx="1105300" cy="13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713225" y="2034600"/>
            <a:ext cx="3102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09" name="Google Shape;209;p10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10" name="Google Shape;210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10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19" name="Google Shape;219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5" Type="http://schemas.openxmlformats.org/officeDocument/2006/relationships/image" Target="../media/image3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24" Type="http://schemas.openxmlformats.org/officeDocument/2006/relationships/image" Target="../media/image330.png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3" Type="http://schemas.openxmlformats.org/officeDocument/2006/relationships/image" Target="../media/image18.png"/><Relationship Id="rId25" Type="http://schemas.openxmlformats.org/officeDocument/2006/relationships/image" Target="../media/image390.png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39.png"/><Relationship Id="rId28" Type="http://schemas.openxmlformats.org/officeDocument/2006/relationships/image" Target="../media/image42.png"/><Relationship Id="rId4" Type="http://schemas.openxmlformats.org/officeDocument/2006/relationships/image" Target="../media/image38.png"/><Relationship Id="rId27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48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46.png"/><Relationship Id="rId4" Type="http://schemas.openxmlformats.org/officeDocument/2006/relationships/audio" Target="../media/media2.mp3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50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9.png"/><Relationship Id="rId4" Type="http://schemas.openxmlformats.org/officeDocument/2006/relationships/audio" Target="../media/media2.mp3"/><Relationship Id="rId9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0.svg"/><Relationship Id="rId3" Type="http://schemas.microsoft.com/office/2007/relationships/media" Target="../media/media2.mp3"/><Relationship Id="rId7" Type="http://schemas.openxmlformats.org/officeDocument/2006/relationships/image" Target="../media/image490.png"/><Relationship Id="rId12" Type="http://schemas.openxmlformats.org/officeDocument/2006/relationships/image" Target="../media/image4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48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4" Type="http://schemas.openxmlformats.org/officeDocument/2006/relationships/audio" Target="../media/media2.mp3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sv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4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50.svg"/><Relationship Id="rId10" Type="http://schemas.openxmlformats.org/officeDocument/2006/relationships/image" Target="../media/image51.png"/><Relationship Id="rId4" Type="http://schemas.openxmlformats.org/officeDocument/2006/relationships/audio" Target="../media/media2.mp3"/><Relationship Id="rId9" Type="http://schemas.openxmlformats.org/officeDocument/2006/relationships/image" Target="../media/image50.png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18" Type="http://schemas.openxmlformats.org/officeDocument/2006/relationships/image" Target="../media/image500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55.png"/><Relationship Id="rId17" Type="http://schemas.openxmlformats.org/officeDocument/2006/relationships/image" Target="../media/image50.svg"/><Relationship Id="rId2" Type="http://schemas.openxmlformats.org/officeDocument/2006/relationships/audio" Target="../media/media1.mp3"/><Relationship Id="rId16" Type="http://schemas.openxmlformats.org/officeDocument/2006/relationships/image" Target="../media/image49.png"/><Relationship Id="rId1" Type="http://schemas.microsoft.com/office/2007/relationships/media" Target="../media/media1.mp3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audio" Target="../media/media2.mp3"/><Relationship Id="rId9" Type="http://schemas.openxmlformats.org/officeDocument/2006/relationships/image" Target="../media/image52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50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9.png"/><Relationship Id="rId4" Type="http://schemas.openxmlformats.org/officeDocument/2006/relationships/audio" Target="../media/media2.mp3"/><Relationship Id="rId9" Type="http://schemas.openxmlformats.org/officeDocument/2006/relationships/image" Target="../media/image4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50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9.png"/><Relationship Id="rId4" Type="http://schemas.openxmlformats.org/officeDocument/2006/relationships/audio" Target="../media/media2.mp3"/><Relationship Id="rId9" Type="http://schemas.openxmlformats.org/officeDocument/2006/relationships/image" Target="../media/image4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2.xml"/><Relationship Id="rId11" Type="http://schemas.openxmlformats.org/officeDocument/2006/relationships/image" Target="../media/image50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9.png"/><Relationship Id="rId4" Type="http://schemas.openxmlformats.org/officeDocument/2006/relationships/audio" Target="../media/media2.mp3"/><Relationship Id="rId9" Type="http://schemas.openxmlformats.org/officeDocument/2006/relationships/image" Target="../media/image4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80.png"/><Relationship Id="rId23" Type="http://schemas.openxmlformats.org/officeDocument/2006/relationships/image" Target="../media/image170.png"/><Relationship Id="rId4" Type="http://schemas.openxmlformats.org/officeDocument/2006/relationships/image" Target="../media/image18.png"/><Relationship Id="rId22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23" Type="http://schemas.openxmlformats.org/officeDocument/2006/relationships/image" Target="../media/image24.png"/><Relationship Id="rId4" Type="http://schemas.openxmlformats.org/officeDocument/2006/relationships/image" Target="../media/image18.png"/><Relationship Id="rId2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0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5236">
            <a:off x="663075" y="783050"/>
            <a:ext cx="1532800" cy="1320650"/>
          </a:xfrm>
          <a:prstGeom prst="rect">
            <a:avLst/>
          </a:prstGeom>
          <a:noFill/>
          <a:ln>
            <a:noFill/>
          </a:ln>
          <a:effectLst>
            <a:outerShdw blurRad="14288" dist="4762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63" name="Google Shape;2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300">
            <a:off x="1922011" y="3402301"/>
            <a:ext cx="1731678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417812" y="1178059"/>
            <a:ext cx="7972745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CHÀO MỪNG CẢ LỚP</a:t>
            </a:r>
            <a:br>
              <a:rPr lang="en-US" sz="40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</a:br>
            <a:r>
              <a:rPr lang="en-US" sz="40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 ĐẾN VỚI TIẾT HỌC HÔM NAY!</a:t>
            </a:r>
            <a:endParaRPr sz="4000" b="1" dirty="0">
              <a:solidFill>
                <a:schemeClr val="accent4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66" name="Google Shape;26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996335">
            <a:off x="2533124" y="3471576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590127">
            <a:off x="844949" y="838923"/>
            <a:ext cx="911918" cy="10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2337">
            <a:off x="7082828" y="3190287"/>
            <a:ext cx="2124949" cy="20859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435189" y="96349"/>
            <a:ext cx="582326" cy="644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31" y="154598"/>
            <a:ext cx="978553" cy="397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8025" y="829549"/>
                <a:ext cx="7772449" cy="1429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Theo tính chất của dãy tỉ số bằng nhau, ta có: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𝑦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3+4+5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48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12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=4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5" y="829549"/>
                <a:ext cx="7772449" cy="1429046"/>
              </a:xfrm>
              <a:prstGeom prst="rect">
                <a:avLst/>
              </a:prstGeom>
              <a:blipFill>
                <a:blip r:embed="rId5"/>
                <a:stretch>
                  <a:fillRect l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8024" y="2258595"/>
                <a:ext cx="764955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Suy </a:t>
                </a:r>
                <a:r>
                  <a:rPr lang="en-US" sz="2000" dirty="0" err="1"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=4.3=12;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=4.4=16;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=4.5=20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4" y="2258595"/>
                <a:ext cx="7649553" cy="553998"/>
              </a:xfrm>
              <a:prstGeom prst="rect">
                <a:avLst/>
              </a:prstGeom>
              <a:blipFill>
                <a:blip r:embed="rId6"/>
                <a:stretch>
                  <a:fillRect l="-87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58022" y="2812593"/>
            <a:ext cx="72764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12cm, 16 cm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 cm.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26266" y="3576739"/>
            <a:ext cx="2584416" cy="13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816680" y="1206957"/>
            <a:ext cx="2303167" cy="5491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6.27 (Tr20)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6" y="4329329"/>
            <a:ext cx="679194" cy="67919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91559" y="215425"/>
            <a:ext cx="1809281" cy="1071999"/>
          </a:xfrm>
          <a:prstGeom prst="rect">
            <a:avLst/>
          </a:prstGeom>
        </p:spPr>
      </p:pic>
      <p:sp>
        <p:nvSpPr>
          <p:cNvPr id="6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LUYỆN TẬP</a:t>
            </a:r>
            <a:endParaRPr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2920" y="1850846"/>
            <a:ext cx="7710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92167"/>
              </p:ext>
            </p:extLst>
          </p:nvPr>
        </p:nvGraphicFramePr>
        <p:xfrm>
          <a:off x="1447800" y="2509679"/>
          <a:ext cx="6248400" cy="1104900"/>
        </p:xfrm>
        <a:graphic>
          <a:graphicData uri="http://schemas.openxmlformats.org/drawingml/2006/table">
            <a:tbl>
              <a:tblPr firstRow="1" firstCol="1" bandRow="1"/>
              <a:tblGrid>
                <a:gridCol w="1041400">
                  <a:extLst>
                    <a:ext uri="{9D8B030D-6E8A-4147-A177-3AD203B41FA5}">
                      <a16:colId xmlns:a16="http://schemas.microsoft.com/office/drawing/2014/main" val="31380824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56557466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14202670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336675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57896924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099327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960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803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87550" y="3753241"/>
            <a:ext cx="7315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5254" y="1276461"/>
            <a:ext cx="3132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HOẠT ĐỘNG NHÓM ĐÔI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3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465762" y="328625"/>
            <a:ext cx="8201590" cy="4424300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grpSp>
        <p:nvGrpSpPr>
          <p:cNvPr id="26" name="Group 25"/>
          <p:cNvGrpSpPr/>
          <p:nvPr/>
        </p:nvGrpSpPr>
        <p:grpSpPr>
          <a:xfrm rot="628997">
            <a:off x="3759281" y="131418"/>
            <a:ext cx="1274323" cy="831716"/>
            <a:chOff x="653188" y="393524"/>
            <a:chExt cx="1274323" cy="831716"/>
          </a:xfrm>
        </p:grpSpPr>
        <p:pic>
          <p:nvPicPr>
            <p:cNvPr id="27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89208" y="393524"/>
              <a:ext cx="1031053" cy="83171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Giải</a:t>
              </a:r>
              <a:endParaRPr lang="en-US" sz="20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90" y="3511399"/>
            <a:ext cx="1417806" cy="1417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7"/>
            <a:ext cx="1579529" cy="157952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26900"/>
              </p:ext>
            </p:extLst>
          </p:nvPr>
        </p:nvGraphicFramePr>
        <p:xfrm>
          <a:off x="1442357" y="1309740"/>
          <a:ext cx="6248400" cy="1104900"/>
        </p:xfrm>
        <a:graphic>
          <a:graphicData uri="http://schemas.openxmlformats.org/drawingml/2006/table">
            <a:tbl>
              <a:tblPr firstRow="1" firstCol="1" bandRow="1"/>
              <a:tblGrid>
                <a:gridCol w="1041400">
                  <a:extLst>
                    <a:ext uri="{9D8B030D-6E8A-4147-A177-3AD203B41FA5}">
                      <a16:colId xmlns:a16="http://schemas.microsoft.com/office/drawing/2014/main" val="31380824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56557466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14202670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336675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57896924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099327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960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803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442357" y="2719088"/>
            <a:ext cx="6148757" cy="723147"/>
            <a:chOff x="1542000" y="2514595"/>
            <a:chExt cx="6148757" cy="723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542000" y="2564119"/>
                  <a:ext cx="6148757" cy="6309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Theo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bảng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giá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trị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ta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             hay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</m:t>
                      </m:r>
                      <m:r>
                        <a:rPr lang="en-US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a14:m>
                  <a:endPara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00" y="2564119"/>
                  <a:ext cx="6148757" cy="630942"/>
                </a:xfrm>
                <a:prstGeom prst="rect">
                  <a:avLst/>
                </a:prstGeom>
                <a:blipFill>
                  <a:blip r:embed="rId24"/>
                  <a:stretch>
                    <a:fillRect l="-1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5072" y="2514595"/>
                  <a:ext cx="881331" cy="7231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072" y="2514595"/>
                  <a:ext cx="881331" cy="72314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1461536" y="3464180"/>
            <a:ext cx="59560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949725" y="1206957"/>
            <a:ext cx="2170122" cy="5496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6.28 (Tr20)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0938" y="1871021"/>
            <a:ext cx="72091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z.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LUYỆN TẬP</a:t>
            </a:r>
            <a:endParaRPr sz="3000" b="1" dirty="0">
              <a:latin typeface="+mj-lt"/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83816" y="2801722"/>
            <a:ext cx="1765342" cy="1624114"/>
          </a:xfrm>
          <a:prstGeom prst="rect">
            <a:avLst/>
          </a:prstGeom>
        </p:spPr>
      </p:pic>
      <p:pic>
        <p:nvPicPr>
          <p:cNvPr id="8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3734" y="589186"/>
            <a:ext cx="870848" cy="8164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65254" y="1276461"/>
            <a:ext cx="3132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HOẠT ĐỘNG NHÓM ĐÔI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246171" y="-19407"/>
            <a:ext cx="959017" cy="725864"/>
            <a:chOff x="617804" y="302343"/>
            <a:chExt cx="1337457" cy="1019407"/>
          </a:xfrm>
        </p:grpSpPr>
        <p:pic>
          <p:nvPicPr>
            <p:cNvPr id="2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20918620">
              <a:off x="617804" y="517147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Giải</a:t>
              </a:r>
              <a:endParaRPr lang="en-US" sz="20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73" y="3611322"/>
            <a:ext cx="875005" cy="1072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0790">
            <a:off x="87785" y="960791"/>
            <a:ext cx="1085500" cy="1429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6128">
            <a:off x="956094" y="-71277"/>
            <a:ext cx="659676" cy="1231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84864" y="675710"/>
                <a:ext cx="7171585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a) 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x = ay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   y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y =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bz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ab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64" y="675710"/>
                <a:ext cx="7171585" cy="1420325"/>
              </a:xfrm>
              <a:prstGeom prst="rect">
                <a:avLst/>
              </a:prstGeom>
              <a:blipFill>
                <a:blip r:embed="rId25"/>
                <a:stretch>
                  <a:fillRect l="-935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0471" y="2175230"/>
                <a:ext cx="6615412" cy="167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b) x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𝑘𝑦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   y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𝑘𝑙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71" y="2175230"/>
                <a:ext cx="6615412" cy="1678152"/>
              </a:xfrm>
              <a:prstGeom prst="rect">
                <a:avLst/>
              </a:prstGeom>
              <a:blipFill>
                <a:blip r:embed="rId26"/>
                <a:stretch>
                  <a:fillRect l="-921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49108" y="1124575"/>
                <a:ext cx="138050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x =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ab.z</a:t>
                </a:r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108" y="1124575"/>
                <a:ext cx="1380506" cy="553998"/>
              </a:xfrm>
              <a:prstGeom prst="rect">
                <a:avLst/>
              </a:prstGeom>
              <a:blipFill>
                <a:blip r:embed="rId27"/>
                <a:stretch>
                  <a:fillRect r="-3982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4570656" y="2370127"/>
            <a:ext cx="155024" cy="87573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06237" y="2490423"/>
                <a:ext cx="1142108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𝑘𝑙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237" y="2490423"/>
                <a:ext cx="1142108" cy="53399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5672" y="3871055"/>
            <a:ext cx="6506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c) x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37717" y="4394433"/>
                <a:ext cx="3534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717" y="4394433"/>
                <a:ext cx="3534942" cy="400110"/>
              </a:xfrm>
              <a:prstGeom prst="rect">
                <a:avLst/>
              </a:prstGeom>
              <a:blipFill>
                <a:blip r:embed="rId29"/>
                <a:stretch>
                  <a:fillRect t="-7576" r="-6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805787" y="2963778"/>
            <a:ext cx="1731675" cy="960897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245762" y="47350"/>
            <a:ext cx="1590900" cy="9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475899"/>
            <a:ext cx="7717500" cy="707400"/>
          </a:xfrm>
        </p:spPr>
        <p:txBody>
          <a:bodyPr/>
          <a:lstStyle/>
          <a:p>
            <a:r>
              <a:rPr lang="en-US" sz="3000" b="1" dirty="0">
                <a:latin typeface="+mn-lt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Câu 1.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y =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0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78980" y="375319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678981" y="2640659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21269" y="2638682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728685" y="3774969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x tỉ lệ thuận với y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26376" y="3874163"/>
            <a:ext cx="853046" cy="742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986540" y="2677723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742809" y="3859276"/>
            <a:ext cx="850122" cy="75738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15710" y="2696262"/>
            <a:ext cx="850122" cy="75738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4222" y="3721510"/>
            <a:ext cx="2871553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</a:p>
          <a:p>
            <a:pPr marL="30480" marR="30480" algn="ctr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698392" y="671323"/>
            <a:ext cx="7717500" cy="116078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2. 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Khi có x = k.y (với k ≠ 0) ta nói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801856" y="3349757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798408" y="216098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AutoNum type="alphaUcPeriod"/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tỉ lệ thuận với x theo</a:t>
            </a:r>
          </a:p>
          <a:p>
            <a:pPr algn="ctr">
              <a:lnSpc>
                <a:spcPct val="150000"/>
              </a:lnSpc>
            </a:pP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số tỉ lệ k</a:t>
            </a: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21269" y="213524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 x 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y 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721269" y="336438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D. Không kết luận được gì </a:t>
            </a:r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về x và 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25724" y="3446921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03162" y="2329601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90560" y="3456011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25724" y="2245291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8967" y="3326111"/>
            <a:ext cx="308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 x 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y 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k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54904" y="779180"/>
            <a:ext cx="7425157" cy="129102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3.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Cho biết đại lượng x tỉ lệ thuận với đại lượng y theo</a:t>
            </a:r>
            <a:endParaRPr lang="en-US" sz="2000" noProof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 hệ số tỉ lệ -4. Hãy biểu diễn y theo x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4713853" y="2603751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53" y="2603751"/>
                <a:ext cx="3702039" cy="92599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701316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 4x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687400" y="2576263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   A.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    </a:t>
                </a:r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0" y="2576263"/>
                <a:ext cx="3702039" cy="92599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37314" y="2629483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740238" y="3703485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717361" y="3737072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5806" y="3993278"/>
            <a:ext cx="13330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B. y = -4x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805787" y="2963778"/>
            <a:ext cx="1731675" cy="960897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342075" y="-15497"/>
            <a:ext cx="1341661" cy="8681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745643" y="821902"/>
            <a:ext cx="7717500" cy="10721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4.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ô tô đi quãng đường 126 km với vận tốc v(km/h) và thời gian t (h). Chọn câu đúng về mối quan hệ của v và t 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745643" y="2800759"/>
            <a:ext cx="7367739" cy="5847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745643" y="2032514"/>
                <a:ext cx="7367739" cy="62964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lvl="0">
                  <a:lnSpc>
                    <a:spcPts val="18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v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t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đại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nghịch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43" y="2032514"/>
                <a:ext cx="7367739" cy="62964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745643" y="3513602"/>
            <a:ext cx="7367739" cy="54850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126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745643" y="4208265"/>
                <a:ext cx="7373760" cy="524367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lvl="0">
                  <a:lnSpc>
                    <a:spcPts val="18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v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t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đại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43" y="4208265"/>
                <a:ext cx="7373760" cy="524367"/>
              </a:xfrm>
              <a:prstGeom prst="roundRect">
                <a:avLst/>
              </a:prstGeom>
              <a:blipFill>
                <a:blip r:embed="rId10"/>
                <a:stretch>
                  <a:fillRect l="-83" t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96108" y="2752906"/>
            <a:ext cx="690409" cy="6009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46798" y="3414330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44083" y="4091757"/>
            <a:ext cx="850122" cy="75738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29446" y="1929606"/>
            <a:ext cx="850122" cy="75738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2305" y="2777806"/>
            <a:ext cx="6417141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126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805787" y="2963778"/>
            <a:ext cx="1731675" cy="960897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245762" y="47350"/>
            <a:ext cx="1590900" cy="9843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5. 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y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x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mối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z.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blipFill>
                <a:blip r:embed="rId9"/>
                <a:stretch>
                  <a:fillRect l="-79" r="-79" b="-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78980" y="375319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678981" y="2640659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81" y="2640659"/>
                <a:ext cx="3702039" cy="92599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4721269" y="2638682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9" y="2638682"/>
                <a:ext cx="3702039" cy="92599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4728685" y="3774969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lvl="0" algn="ctr">
                  <a:lnSpc>
                    <a:spcPts val="18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685" y="3774969"/>
                <a:ext cx="3702039" cy="92599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26376" y="3874163"/>
            <a:ext cx="853046" cy="742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742809" y="2689401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742809" y="3859276"/>
            <a:ext cx="850122" cy="75738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615710" y="2696262"/>
            <a:ext cx="850122" cy="75738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077" y="4048776"/>
                <a:ext cx="137794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algn="just">
                  <a:lnSpc>
                    <a:spcPts val="18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077" y="4048776"/>
                <a:ext cx="1377941" cy="323165"/>
              </a:xfrm>
              <a:prstGeom prst="rect">
                <a:avLst/>
              </a:prstGeom>
              <a:blipFill>
                <a:blip r:embed="rId18"/>
                <a:stretch>
                  <a:fillRect l="-2203" t="-37736"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2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20598" y="607007"/>
            <a:ext cx="2927198" cy="53502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</a:rPr>
              <a:t>KHỞI ĐỘNG</a:t>
            </a: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88728" y="3339914"/>
            <a:ext cx="2514018" cy="1323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83665" y="1496367"/>
            <a:ext cx="57241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Em hãy nêu tính chất đại lượng tỉ lệ thuận.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Em hãy nêu tính chất đại lượng tỉ lệ nghịch.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774437" y="577901"/>
            <a:ext cx="7425157" cy="160202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6.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Trước khi xuất khẩu cà phê, người ta chia cà phê thành 4 loại: loại 1, loại 2, loại 3, loại 4 tỉ lệ với 4;3;2;1. Tính khối lượng cà phê loại 4 biết tổng số cà phê bốn loại là 300kg</a:t>
            </a:r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20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701315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718697" y="254292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48 kg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144 kg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701315" y="254292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30 kg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22195" y="3718372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87845" y="3737070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51855" y="2637385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9795" y="3954177"/>
            <a:ext cx="13243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B. 36 kg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687400" y="493590"/>
            <a:ext cx="7728492" cy="187534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7.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Hai xe máy cùng từ A đến B. Biết vận tốc của ô tô thứ nhất bằng 120% vận tốc của ô tô thứ hai và thời gian xe thứ nhất đi từ A đến B ít hơn thời gian ô tô thứ hai từ A đến B là 2 giờ. Tính thời gian xe thứ hai từ A đến B.</a:t>
            </a: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87400" y="370348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</a:rPr>
              <a:t>B. 12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713853" y="257626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6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687400" y="257626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10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83714" y="3737072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40238" y="3703485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35074" y="2632160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5905" y="3737072"/>
            <a:ext cx="8992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0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544009" y="546764"/>
            <a:ext cx="8046948" cy="184058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8.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Ba đơn vị cùng vận chuyển 685 tấn hàng. Đơn vị A có 8 xe, trọng tải mỗi xe là 4 tấn. Đơn vị B có 10 xe, trọng tải mỗi xe là 5 tấn. Đơn vị C có 10 xe là 4,5 tấn. Hỏi đơn vị B đã vận chuyển bao nhiêu tấn hàng,</a:t>
            </a:r>
            <a:r>
              <a:rPr lang="en-US" sz="2000" noProof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biết rằng mỗi xe được huy dộng một số chuyến như nhau</a:t>
            </a: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87400" y="365276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fr-FR" sz="200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300 tấn hàng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718698" y="257331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250 tấn hàng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225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687400" y="257626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fr-FR" sz="200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</a:t>
            </a:r>
            <a:r>
              <a:rPr lang="fr-FR" sz="2000" dirty="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160 </a:t>
            </a:r>
            <a:r>
              <a:rPr lang="fr-FR" sz="2000" dirty="0" err="1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tấn</a:t>
            </a:r>
            <a:r>
              <a:rPr lang="fr-FR" sz="2000" dirty="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hàng</a:t>
            </a: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92009" y="3754140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40238" y="3703485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87845" y="2591526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768675" y="1371667"/>
            <a:ext cx="2142775" cy="59783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Bài 6.29 (Tr20)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55212" y="317451"/>
            <a:ext cx="2111119" cy="1250838"/>
          </a:xfrm>
          <a:prstGeom prst="rect">
            <a:avLst/>
          </a:prstGeom>
        </p:spPr>
      </p:pic>
      <p:sp>
        <p:nvSpPr>
          <p:cNvPr id="5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VẬN DỤNG</a:t>
            </a:r>
            <a:endParaRPr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847" y="1991446"/>
            <a:ext cx="76078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: 4.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150 kg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12" y="3011832"/>
            <a:ext cx="2308098" cy="1652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37" y="1960563"/>
            <a:ext cx="1732005" cy="3493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9641" y="245172"/>
            <a:ext cx="924128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971" y="733064"/>
            <a:ext cx="715301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150kg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là: x (kg)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y (kg).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x : y  = 6 : 4.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886" y="3511829"/>
            <a:ext cx="7783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90 kg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60 kg.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35757" y="2287336"/>
                <a:ext cx="3635739" cy="681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6+4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57" y="2287336"/>
                <a:ext cx="3635739" cy="6819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65020" y="3111719"/>
                <a:ext cx="23221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=90;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020" y="3111719"/>
                <a:ext cx="2322174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9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790388" y="948346"/>
            <a:ext cx="2307514" cy="57393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6.30 (Tr20)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8" y="3807404"/>
            <a:ext cx="429564" cy="969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01" y="195728"/>
            <a:ext cx="1009497" cy="410537"/>
          </a:xfrm>
          <a:prstGeom prst="rect">
            <a:avLst/>
          </a:prstGeom>
        </p:spPr>
      </p:pic>
      <p:sp>
        <p:nvSpPr>
          <p:cNvPr id="9" name="Google Shape;2846;p57"/>
          <p:cNvSpPr txBox="1">
            <a:spLocks noGrp="1"/>
          </p:cNvSpPr>
          <p:nvPr>
            <p:ph type="title"/>
          </p:nvPr>
        </p:nvSpPr>
        <p:spPr>
          <a:xfrm>
            <a:off x="3097902" y="310921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VẬN DỤNG</a:t>
            </a:r>
            <a:endParaRPr sz="30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9804" y="1573483"/>
            <a:ext cx="7586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nghề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nghề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26" y="3489016"/>
            <a:ext cx="1963248" cy="10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85100" y="351682"/>
            <a:ext cx="1274323" cy="40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614976" y="95021"/>
            <a:ext cx="582326" cy="644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21" y="3518982"/>
            <a:ext cx="560068" cy="12642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305" y="901373"/>
            <a:ext cx="794065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x (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x &gt; 0)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83189" y="1860559"/>
                <a:ext cx="116070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189" y="1860559"/>
                <a:ext cx="1160702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55305" y="3323293"/>
            <a:ext cx="8133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72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68671" y="2675861"/>
                <a:ext cx="231512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48.12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=72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71" y="2675861"/>
                <a:ext cx="2315121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55305" y="1896501"/>
            <a:ext cx="18918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000" i="1" dirty="0">
              <a:solidFill>
                <a:srgbClr val="333333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trips dir="ld"/>
      </p:transition>
    </mc:Choice>
    <mc:Fallback xmlns="">
      <p:transition spd="med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9" grpId="0"/>
      <p:bldP spid="11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3"/>
          <p:cNvSpPr txBox="1">
            <a:spLocks noGrp="1"/>
          </p:cNvSpPr>
          <p:nvPr>
            <p:ph type="title"/>
          </p:nvPr>
        </p:nvSpPr>
        <p:spPr>
          <a:xfrm>
            <a:off x="596181" y="605481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HƯỚNG DẪN VỀ NHÀ</a:t>
            </a:r>
            <a:endParaRPr sz="30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985" name="Google Shape;985;p33"/>
          <p:cNvSpPr txBox="1"/>
          <p:nvPr/>
        </p:nvSpPr>
        <p:spPr>
          <a:xfrm>
            <a:off x="2585032" y="2700472"/>
            <a:ext cx="2057474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Grand Hotel"/>
                <a:cs typeface="Grand Hotel"/>
                <a:sym typeface="Grand Hotel"/>
              </a:rPr>
              <a:t>01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+mn-lt"/>
              <a:ea typeface="Grand Hotel"/>
              <a:cs typeface="Grand Hotel"/>
              <a:sym typeface="Grand Hotel"/>
            </a:endParaRPr>
          </a:p>
        </p:txBody>
      </p:sp>
      <p:sp>
        <p:nvSpPr>
          <p:cNvPr id="988" name="Google Shape;988;p33"/>
          <p:cNvSpPr txBox="1"/>
          <p:nvPr/>
        </p:nvSpPr>
        <p:spPr>
          <a:xfrm>
            <a:off x="5356637" y="2118974"/>
            <a:ext cx="22821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Grand Hotel"/>
                <a:cs typeface="Grand Hotel"/>
                <a:sym typeface="Grand Hotel"/>
              </a:rPr>
              <a:t>02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+mn-lt"/>
              <a:ea typeface="Grand Hotel"/>
              <a:cs typeface="Grand Hotel"/>
              <a:sym typeface="Grand Hotel"/>
            </a:endParaRPr>
          </a:p>
        </p:txBody>
      </p:sp>
      <p:sp>
        <p:nvSpPr>
          <p:cNvPr id="993" name="Google Shape;993;p33"/>
          <p:cNvSpPr/>
          <p:nvPr/>
        </p:nvSpPr>
        <p:spPr>
          <a:xfrm>
            <a:off x="676452" y="2414200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4" name="Google Shape;994;p33"/>
          <p:cNvGrpSpPr/>
          <p:nvPr/>
        </p:nvGrpSpPr>
        <p:grpSpPr>
          <a:xfrm>
            <a:off x="2671264" y="2238267"/>
            <a:ext cx="373983" cy="363622"/>
            <a:chOff x="3512070" y="1956222"/>
            <a:chExt cx="373983" cy="363622"/>
          </a:xfrm>
        </p:grpSpPr>
        <p:sp>
          <p:nvSpPr>
            <p:cNvPr id="995" name="Google Shape;995;p33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D9E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84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819E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33"/>
          <p:cNvSpPr/>
          <p:nvPr/>
        </p:nvSpPr>
        <p:spPr>
          <a:xfrm>
            <a:off x="3045247" y="1852303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3"/>
          <p:cNvSpPr/>
          <p:nvPr/>
        </p:nvSpPr>
        <p:spPr>
          <a:xfrm>
            <a:off x="6116302" y="1314775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4" name="Google Shape;1014;p33"/>
          <p:cNvGrpSpPr/>
          <p:nvPr/>
        </p:nvGrpSpPr>
        <p:grpSpPr>
          <a:xfrm>
            <a:off x="5397587" y="1700725"/>
            <a:ext cx="374897" cy="303155"/>
            <a:chOff x="3952456" y="1524280"/>
            <a:chExt cx="370195" cy="300154"/>
          </a:xfrm>
        </p:grpSpPr>
        <p:sp>
          <p:nvSpPr>
            <p:cNvPr id="1015" name="Google Shape;1015;p33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B6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5" name="Google Shape;1035;p33"/>
          <p:cNvCxnSpPr/>
          <p:nvPr/>
        </p:nvCxnSpPr>
        <p:spPr>
          <a:xfrm rot="10800000" flipH="1">
            <a:off x="3251046" y="1852183"/>
            <a:ext cx="1947900" cy="5679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5D412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4556417" y="2624203"/>
            <a:ext cx="220642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Chuẩn bị bài mới </a:t>
            </a:r>
            <a:r>
              <a:rPr lang="vi-VN" sz="2000" b="1" dirty="0"/>
              <a:t>“Bài tập cuối chương VI”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1672939" y="3163625"/>
            <a:ext cx="236087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" grpId="0"/>
      <p:bldP spid="988" grpId="0"/>
      <p:bldP spid="2" grpId="0"/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0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5236">
            <a:off x="663075" y="783050"/>
            <a:ext cx="1532800" cy="1320650"/>
          </a:xfrm>
          <a:prstGeom prst="rect">
            <a:avLst/>
          </a:prstGeom>
          <a:noFill/>
          <a:ln>
            <a:noFill/>
          </a:ln>
          <a:effectLst>
            <a:outerShdw blurRad="14288" dist="4762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63" name="Google Shape;2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300">
            <a:off x="1922011" y="3402301"/>
            <a:ext cx="1731678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66" name="Google Shape;26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996335">
            <a:off x="2533124" y="3471576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590127">
            <a:off x="912656" y="839275"/>
            <a:ext cx="911918" cy="10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2337">
            <a:off x="7082828" y="3190287"/>
            <a:ext cx="2124949" cy="20859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0" y="563175"/>
            <a:ext cx="837059" cy="8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84573" y="3083804"/>
            <a:ext cx="1979456" cy="1613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768" flipH="1">
            <a:off x="607975" y="3038171"/>
            <a:ext cx="1677638" cy="1704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0966" y="1179369"/>
            <a:ext cx="7569735" cy="800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3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</a:t>
            </a:r>
            <a:r>
              <a:rPr lang="nl-NL" sz="3500" b="1" ker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TẬP CHUNG</a:t>
            </a:r>
            <a:endParaRPr lang="en-US" sz="3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465762" y="328625"/>
            <a:ext cx="8201590" cy="4424300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7"/>
            <a:ext cx="1579529" cy="1579529"/>
          </a:xfrm>
          <a:prstGeom prst="rect">
            <a:avLst/>
          </a:prstGeom>
        </p:spPr>
      </p:pic>
      <p:sp>
        <p:nvSpPr>
          <p:cNvPr id="13" name="Google Shape;2165;p36"/>
          <p:cNvSpPr txBox="1">
            <a:spLocks noGrp="1"/>
          </p:cNvSpPr>
          <p:nvPr>
            <p:ph type="title"/>
          </p:nvPr>
        </p:nvSpPr>
        <p:spPr>
          <a:xfrm>
            <a:off x="2520063" y="411069"/>
            <a:ext cx="4281370" cy="655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500" b="1" dirty="0">
                <a:solidFill>
                  <a:srgbClr val="FF0000"/>
                </a:solidFill>
                <a:latin typeface="+mj-lt"/>
              </a:rPr>
              <a:t>NỘI DUNG BÀI HỌC</a:t>
            </a:r>
            <a:endParaRPr sz="2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0063" y="1705575"/>
            <a:ext cx="5952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Nhận biết hai đại lượng tỉ lệ thuận, tỉ lệ nghịch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3975" y="1779633"/>
            <a:ext cx="1295400" cy="40011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1: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7136" y="1008473"/>
            <a:ext cx="2557110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defTabSz="457200">
              <a:lnSpc>
                <a:spcPct val="150000"/>
              </a:lnSpc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250" kern="1200" dirty="0">
              <a:solidFill>
                <a:srgbClr val="43434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4278" y="2540433"/>
            <a:ext cx="5731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Giải một số bài toán đơn giản về đại lượng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tỉ lệ thuận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3975" y="2661891"/>
            <a:ext cx="129540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2: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20062" y="3687294"/>
            <a:ext cx="5768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Giải một số bài toán đơn giản về đại lượng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tỉ lệ 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3975" y="3789715"/>
            <a:ext cx="1295400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3: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6542" y="583305"/>
            <a:ext cx="960101" cy="9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465762" y="328625"/>
            <a:ext cx="8201590" cy="4424300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454737" y="1367631"/>
            <a:ext cx="59527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Nhận biết hai đại lượng tỉ lệ thuận, tỉ lệ nghịch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1)</a:t>
            </a:r>
            <a:r>
              <a:rPr lang="nl-N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8649" y="1441689"/>
            <a:ext cx="1295400" cy="40011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8952" y="2489591"/>
            <a:ext cx="573155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 một số bài toán đơn giản về đại lượng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tỉ lệ thuận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2)</a:t>
            </a:r>
            <a:r>
              <a:rPr lang="nl-N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8649" y="2611049"/>
            <a:ext cx="129540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28952" y="3611551"/>
            <a:ext cx="576805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 một số bài toán đơn giản về đại lượng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tỉ lệ nghịch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3)</a:t>
            </a:r>
            <a:r>
              <a:rPr lang="nl-N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8649" y="3697628"/>
            <a:ext cx="1295400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9" y="632536"/>
            <a:ext cx="506374" cy="4675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02049" y="68936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3F3F3">
                    <a:lumMod val="1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HĐ: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3F3F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PHÂN TÍCH CÁC VÍ DỤ: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F3F3">
                  <a:lumMod val="10000"/>
                </a:srgbClr>
              </a:solidFill>
              <a:effectLst/>
              <a:uLnTx/>
              <a:uFillTx/>
              <a:ea typeface="+mn-ea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3F3F3">
                  <a:lumMod val="10000"/>
                </a:srgb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6"/>
          <p:cNvPicPr>
            <a:picLocks noChangeAspect="1"/>
          </p:cNvPicPr>
          <p:nvPr/>
        </p:nvPicPr>
        <p:blipFill rotWithShape="1">
          <a:blip r:embed="rId5"/>
          <a:srcRect t="30236"/>
          <a:stretch/>
        </p:blipFill>
        <p:spPr>
          <a:xfrm>
            <a:off x="6853143" y="376423"/>
            <a:ext cx="1001587" cy="9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8" grpId="0" animBg="1"/>
      <p:bldP spid="19" grpId="0"/>
      <p:bldP spid="20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9385" y="-130775"/>
            <a:ext cx="636003" cy="11876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07986" y="2674509"/>
            <a:ext cx="956451" cy="833933"/>
            <a:chOff x="653188" y="302343"/>
            <a:chExt cx="1302073" cy="1019407"/>
          </a:xfrm>
        </p:grpSpPr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Giải</a:t>
              </a:r>
              <a:endParaRPr lang="en-US" sz="2000" b="1" dirty="0"/>
            </a:p>
          </p:txBody>
        </p:sp>
      </p:grpSp>
      <p:sp>
        <p:nvSpPr>
          <p:cNvPr id="12" name="Google Shape;2270;p40"/>
          <p:cNvSpPr txBox="1">
            <a:spLocks/>
          </p:cNvSpPr>
          <p:nvPr/>
        </p:nvSpPr>
        <p:spPr>
          <a:xfrm>
            <a:off x="669487" y="695439"/>
            <a:ext cx="3081391" cy="443192"/>
          </a:xfrm>
          <a:prstGeom prst="rect">
            <a:avLst/>
          </a:prstGeom>
          <a:solidFill>
            <a:srgbClr val="FFFFAF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1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161" y="1211797"/>
            <a:ext cx="7915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biết x tỉ lệ thuận với y theo hệ số tỉ lệ 2, y tỉ lệ nghịch với z theo hệ số tỉ lệ 3. Hỏi x tỉ lệ thuận hay tỉ lệ nghịch với z và hệ số tỉ lệ bằng bao nhiêu?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65613" y="2740343"/>
                <a:ext cx="5621731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13" y="2740343"/>
                <a:ext cx="5621731" cy="496996"/>
              </a:xfrm>
              <a:prstGeom prst="rect">
                <a:avLst/>
              </a:prstGeom>
              <a:blipFill>
                <a:blip r:embed="rId22"/>
                <a:stretch>
                  <a:fillRect l="-108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52160" y="2681837"/>
                <a:ext cx="88133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160" y="2681837"/>
                <a:ext cx="881331" cy="66851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365613" y="3493825"/>
            <a:ext cx="547291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Từ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20171" y="3215394"/>
                <a:ext cx="2348527" cy="956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2000" dirty="0"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171" y="3215394"/>
                <a:ext cx="2348527" cy="95660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372928" y="4136946"/>
            <a:ext cx="5058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6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lus/>
      </p:transition>
    </mc:Choice>
    <mc:Fallback xmlns="">
      <p:transition spd="med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  <p:bldP spid="14" grpId="0"/>
      <p:bldP spid="15" grpId="0"/>
      <p:bldP spid="1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21" y="3518982"/>
            <a:ext cx="560068" cy="1264263"/>
          </a:xfrm>
          <a:prstGeom prst="rect">
            <a:avLst/>
          </a:prstGeom>
        </p:spPr>
      </p:pic>
      <p:sp>
        <p:nvSpPr>
          <p:cNvPr id="8" name="Google Shape;2270;p40"/>
          <p:cNvSpPr txBox="1">
            <a:spLocks/>
          </p:cNvSpPr>
          <p:nvPr/>
        </p:nvSpPr>
        <p:spPr>
          <a:xfrm>
            <a:off x="814182" y="629601"/>
            <a:ext cx="3081391" cy="4431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2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715" y="1176994"/>
            <a:ext cx="7633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90%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98" y="2769479"/>
            <a:ext cx="1811191" cy="1811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25" y="2828000"/>
            <a:ext cx="1840230" cy="1840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6030" y="1899359"/>
            <a:ext cx="2724636" cy="30310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8062" y="369663"/>
            <a:ext cx="956451" cy="833933"/>
            <a:chOff x="653188" y="302343"/>
            <a:chExt cx="1302073" cy="1019407"/>
          </a:xfrm>
        </p:grpSpPr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Giải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31129" y="981876"/>
                <a:ext cx="725932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120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=80%.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=0,8.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129" y="981876"/>
                <a:ext cx="7259328" cy="1938992"/>
              </a:xfrm>
              <a:prstGeom prst="rect">
                <a:avLst/>
              </a:prstGeom>
              <a:blipFill>
                <a:blip r:embed="rId22"/>
                <a:stretch>
                  <a:fillRect l="-924" r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86152" y="3631261"/>
            <a:ext cx="7004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16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, Minh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64350" y="2928183"/>
                <a:ext cx="2072555" cy="703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0,8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50" y="2928183"/>
                <a:ext cx="2072555" cy="7030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566862" y="325866"/>
            <a:ext cx="582326" cy="644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37" y="4123690"/>
            <a:ext cx="1603837" cy="652239"/>
          </a:xfrm>
          <a:prstGeom prst="rect">
            <a:avLst/>
          </a:prstGeom>
        </p:spPr>
      </p:pic>
      <p:sp>
        <p:nvSpPr>
          <p:cNvPr id="6" name="Google Shape;2270;p40"/>
          <p:cNvSpPr txBox="1">
            <a:spLocks/>
          </p:cNvSpPr>
          <p:nvPr/>
        </p:nvSpPr>
        <p:spPr>
          <a:xfrm>
            <a:off x="3072592" y="542721"/>
            <a:ext cx="3081391" cy="4431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3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150" y="1126435"/>
            <a:ext cx="7642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độ dài các cạnh của một tam giác, biết chu vi của tam giác là 48 cm và độ dài các cạnh của nó tỉ lệ với 3; 4; 5.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6124" y="2229775"/>
            <a:ext cx="1274323" cy="40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C00000"/>
                </a:solidFill>
              </a:rPr>
              <a:t>Giải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50" y="2726014"/>
            <a:ext cx="7772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Gọi độ dài ba cạnh của tam giác lần lượt là: x, y, z (cm, x, y, z&gt; 0)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Theo đề bài, ta có: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35501" y="3755429"/>
                <a:ext cx="223554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=48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501" y="3755429"/>
                <a:ext cx="2235548" cy="553998"/>
              </a:xfrm>
              <a:prstGeom prst="rect">
                <a:avLst/>
              </a:prstGeom>
              <a:blipFill>
                <a:blip r:embed="rId5"/>
                <a:stretch>
                  <a:fillRect l="-2997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82636" y="3748114"/>
                <a:ext cx="1360180" cy="619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636" y="3748114"/>
                <a:ext cx="1360180" cy="619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5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German Literature Thesis Infographics by Slidesgo">
  <a:themeElements>
    <a:clrScheme name="Simple Light">
      <a:dk1>
        <a:srgbClr val="5D412D"/>
      </a:dk1>
      <a:lt1>
        <a:srgbClr val="FFFFFF"/>
      </a:lt1>
      <a:dk2>
        <a:srgbClr val="B68B6D"/>
      </a:dk2>
      <a:lt2>
        <a:srgbClr val="EDB6A8"/>
      </a:lt2>
      <a:accent1>
        <a:srgbClr val="FDB282"/>
      </a:accent1>
      <a:accent2>
        <a:srgbClr val="819EBD"/>
      </a:accent2>
      <a:accent3>
        <a:srgbClr val="84B6A8"/>
      </a:accent3>
      <a:accent4>
        <a:srgbClr val="D9EED9"/>
      </a:accent4>
      <a:accent5>
        <a:srgbClr val="FFF5E6"/>
      </a:accent5>
      <a:accent6>
        <a:srgbClr val="FFEED4"/>
      </a:accent6>
      <a:hlink>
        <a:srgbClr val="5D41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1749</Words>
  <Application>Microsoft Office PowerPoint</Application>
  <PresentationFormat>On-screen Show (16:9)</PresentationFormat>
  <Paragraphs>171</Paragraphs>
  <Slides>28</Slides>
  <Notes>27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Cambria Math</vt:lpstr>
      <vt:lpstr>Grand Hotel</vt:lpstr>
      <vt:lpstr>Merriweather</vt:lpstr>
      <vt:lpstr>Times New Roman</vt:lpstr>
      <vt:lpstr>Raleway</vt:lpstr>
      <vt:lpstr>German Literature Thesis Infographics by Slidesgo</vt:lpstr>
      <vt:lpstr>CHÀO MỪNG CẢ LỚP  ĐẾN VỚI TIẾT HỌC HÔM NAY!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LUYỆN TẬP</vt:lpstr>
      <vt:lpstr>PowerPoint Presentation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VẬN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Abschlussarbeit: Deutsche Literatur Infografiken</dc:title>
  <dc:creator>User</dc:creator>
  <cp:lastModifiedBy>Phạm Long Hải</cp:lastModifiedBy>
  <cp:revision>52</cp:revision>
  <dcterms:modified xsi:type="dcterms:W3CDTF">2023-10-17T13:28:57Z</dcterms:modified>
</cp:coreProperties>
</file>