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1.wav" ContentType="audio/wav"/>
  <Override PartName="/ppt/media/audio2.wav" ContentType="audio/wav"/>
  <Override PartName="/ppt/media/audio3.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6"/>
  </p:notesMasterIdLst>
  <p:sldIdLst>
    <p:sldId id="281" r:id="rId4"/>
    <p:sldId id="284" r:id="rId5"/>
    <p:sldId id="269" r:id="rId6"/>
    <p:sldId id="273" r:id="rId7"/>
    <p:sldId id="274" r:id="rId8"/>
    <p:sldId id="278" r:id="rId9"/>
    <p:sldId id="277" r:id="rId10"/>
    <p:sldId id="297" r:id="rId11"/>
    <p:sldId id="298" r:id="rId12"/>
    <p:sldId id="299" r:id="rId13"/>
    <p:sldId id="300" r:id="rId14"/>
    <p:sldId id="301" r:id="rId15"/>
    <p:sldId id="294" r:id="rId16"/>
    <p:sldId id="287" r:id="rId17"/>
    <p:sldId id="288" r:id="rId18"/>
    <p:sldId id="290" r:id="rId19"/>
    <p:sldId id="280" r:id="rId20"/>
    <p:sldId id="295" r:id="rId21"/>
    <p:sldId id="296" r:id="rId22"/>
    <p:sldId id="291" r:id="rId23"/>
    <p:sldId id="293" r:id="rId24"/>
    <p:sldId id="292" r:id="rId25"/>
  </p:sldIdLst>
  <p:sldSz cx="12192000" cy="68580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Tahoma" panose="020B06040305040402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0CFCD"/>
    <a:srgbClr val="0E73B7"/>
    <a:srgbClr val="E43230"/>
    <a:srgbClr val="E99D05"/>
    <a:srgbClr val="DBB2CB"/>
    <a:srgbClr val="DCADCB"/>
    <a:srgbClr val="9F7906"/>
    <a:srgbClr val="E9AAD4"/>
    <a:srgbClr val="668B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94660"/>
  </p:normalViewPr>
  <p:slideViewPr>
    <p:cSldViewPr snapToGrid="0">
      <p:cViewPr varScale="1">
        <p:scale>
          <a:sx n="46" d="100"/>
          <a:sy n="46" d="100"/>
        </p:scale>
        <p:origin x="3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A73A7-825E-4F5B-95FA-69ADB2B8C63D}"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807C4-287E-4A0C-A982-CBE7EF5C5B7E}" type="slidenum">
              <a:rPr lang="en-US" smtClean="0"/>
              <a:t>‹#›</a:t>
            </a:fld>
            <a:endParaRPr lang="en-US"/>
          </a:p>
        </p:txBody>
      </p:sp>
    </p:spTree>
    <p:extLst>
      <p:ext uri="{BB962C8B-B14F-4D97-AF65-F5344CB8AC3E}">
        <p14:creationId xmlns:p14="http://schemas.microsoft.com/office/powerpoint/2010/main" val="242688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Trái Đất tự quay quanh trục một vòng hết 23 giờ 56 phút 04 giây, tuy nhiên để thuận tiện trong sinh hoạt và sản xuất, thời gian Trái Đất tự quay một vòng quanh trục được quy ước là 24 giờ.</a:t>
            </a:r>
          </a:p>
          <a:p>
            <a:endParaRPr lang="en-US"/>
          </a:p>
        </p:txBody>
      </p:sp>
      <p:sp>
        <p:nvSpPr>
          <p:cNvPr id="4" name="Slide Number Placeholder 3"/>
          <p:cNvSpPr>
            <a:spLocks noGrp="1"/>
          </p:cNvSpPr>
          <p:nvPr>
            <p:ph type="sldNum" sz="quarter" idx="5"/>
          </p:nvPr>
        </p:nvSpPr>
        <p:spPr/>
        <p:txBody>
          <a:bodyPr/>
          <a:lstStyle/>
          <a:p>
            <a:fld id="{8F28E120-D41F-4026-8DA0-C6620364AD35}" type="slidenum">
              <a:rPr lang="en-US" smtClean="0"/>
              <a:t>10</a:t>
            </a:fld>
            <a:endParaRPr lang="en-US"/>
          </a:p>
        </p:txBody>
      </p:sp>
    </p:spTree>
    <p:extLst>
      <p:ext uri="{BB962C8B-B14F-4D97-AF65-F5344CB8AC3E}">
        <p14:creationId xmlns:p14="http://schemas.microsoft.com/office/powerpoint/2010/main" val="2984475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78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228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9848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451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965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947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355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06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35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49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85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pPr/>
              <a:t>11/6/2023</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pPr/>
              <a:t>11/6/2023</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pPr/>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5.xml"/><Relationship Id="rId12" Type="http://schemas.openxmlformats.org/officeDocument/2006/relationships/image" Target="../media/image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8.gif"/><Relationship Id="rId5" Type="http://schemas.openxmlformats.org/officeDocument/2006/relationships/image" Target="../media/image6.png"/><Relationship Id="rId10" Type="http://schemas.openxmlformats.org/officeDocument/2006/relationships/image" Target="../media/image7.gif"/><Relationship Id="rId4" Type="http://schemas.openxmlformats.org/officeDocument/2006/relationships/image" Target="../media/image5.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png"/><Relationship Id="rId3" Type="http://schemas.openxmlformats.org/officeDocument/2006/relationships/slideLayout" Target="../slideLayouts/slideLayout23.xml"/><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2945" y="300407"/>
            <a:ext cx="9818825" cy="1325563"/>
          </a:xfrm>
        </p:spPr>
        <p:txBody>
          <a:bodyPr>
            <a:norm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BÀI 7: CHUYỂN ĐỘNG TỰ QUAY QUANH TRỤC CỦA TRÁI ĐẤT VÀ HỆ QUẢ</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86" y="1790905"/>
            <a:ext cx="8060788" cy="4089390"/>
          </a:xfrm>
          <a:prstGeom prst="rect">
            <a:avLst/>
          </a:prstGeom>
        </p:spPr>
      </p:pic>
    </p:spTree>
    <p:extLst>
      <p:ext uri="{BB962C8B-B14F-4D97-AF65-F5344CB8AC3E}">
        <p14:creationId xmlns:p14="http://schemas.microsoft.com/office/powerpoint/2010/main" val="2389183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D440D31-44BA-47D3-A3A0-1E8E97CF3AC2}"/>
              </a:ext>
            </a:extLst>
          </p:cNvPr>
          <p:cNvSpPr/>
          <p:nvPr/>
        </p:nvSpPr>
        <p:spPr>
          <a:xfrm>
            <a:off x="132080" y="68062"/>
            <a:ext cx="1070128" cy="1042905"/>
          </a:xfrm>
          <a:prstGeom prst="flowChartConnector">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70C0"/>
                </a:solidFill>
                <a:latin typeface="Arial" panose="020B0604020202020204" pitchFamily="34" charset="0"/>
                <a:cs typeface="Arial" panose="020B0604020202020204" pitchFamily="34" charset="0"/>
              </a:rPr>
              <a:t>01</a:t>
            </a:r>
          </a:p>
        </p:txBody>
      </p:sp>
      <p:sp>
        <p:nvSpPr>
          <p:cNvPr id="6" name="Rectangle: Rounded Corners 5">
            <a:extLst>
              <a:ext uri="{FF2B5EF4-FFF2-40B4-BE49-F238E27FC236}">
                <a16:creationId xmlns:a16="http://schemas.microsoft.com/office/drawing/2014/main" id="{81E6FBCB-B5D4-48EA-885A-2A3DF69852C5}"/>
              </a:ext>
            </a:extLst>
          </p:cNvPr>
          <p:cNvSpPr/>
          <p:nvPr/>
        </p:nvSpPr>
        <p:spPr>
          <a:xfrm>
            <a:off x="1263776" y="118344"/>
            <a:ext cx="10419198" cy="87376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Chuyển động tự quay quanh trục của Trái Đất</a:t>
            </a:r>
            <a:endParaRPr lang="en-US" sz="36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D97150B-A5B6-479D-B291-3CF2053D920F}"/>
              </a:ext>
            </a:extLst>
          </p:cNvPr>
          <p:cNvPicPr>
            <a:picLocks noChangeAspect="1"/>
          </p:cNvPicPr>
          <p:nvPr/>
        </p:nvPicPr>
        <p:blipFill rotWithShape="1">
          <a:blip r:embed="rId3"/>
          <a:srcRect l="43084" t="31407" r="26583" b="32296"/>
          <a:stretch/>
        </p:blipFill>
        <p:spPr>
          <a:xfrm>
            <a:off x="3183175" y="1457951"/>
            <a:ext cx="7833844" cy="4507406"/>
          </a:xfrm>
          <a:prstGeom prst="rect">
            <a:avLst/>
          </a:prstGeom>
        </p:spPr>
      </p:pic>
      <p:sp>
        <p:nvSpPr>
          <p:cNvPr id="11" name="TextBox 10">
            <a:extLst>
              <a:ext uri="{FF2B5EF4-FFF2-40B4-BE49-F238E27FC236}">
                <a16:creationId xmlns:a16="http://schemas.microsoft.com/office/drawing/2014/main" id="{FAD4B2A6-4F38-4EB8-9A1E-EAAEADF5440C}"/>
              </a:ext>
            </a:extLst>
          </p:cNvPr>
          <p:cNvSpPr txBox="1"/>
          <p:nvPr/>
        </p:nvSpPr>
        <p:spPr>
          <a:xfrm>
            <a:off x="1856740" y="6061395"/>
            <a:ext cx="9072880" cy="523220"/>
          </a:xfrm>
          <a:prstGeom prst="rect">
            <a:avLst/>
          </a:prstGeom>
          <a:no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Hình 1. Chuyển động tự quay quanh trục của Trái Đất</a:t>
            </a:r>
          </a:p>
        </p:txBody>
      </p:sp>
      <p:sp>
        <p:nvSpPr>
          <p:cNvPr id="13" name="Unknown Shape">
            <a:extLst>
              <a:ext uri="{FF2B5EF4-FFF2-40B4-BE49-F238E27FC236}">
                <a16:creationId xmlns:a16="http://schemas.microsoft.com/office/drawing/2014/main" id="{1FD27045-6082-417A-85F5-C475A3A8D178}"/>
              </a:ext>
            </a:extLst>
          </p:cNvPr>
          <p:cNvSpPr>
            <a:spLocks/>
          </p:cNvSpPr>
          <p:nvPr/>
        </p:nvSpPr>
        <p:spPr bwMode="auto">
          <a:xfrm>
            <a:off x="5860635" y="3823270"/>
            <a:ext cx="171451" cy="184657"/>
          </a:xfrm>
          <a:custGeom>
            <a:avLst/>
            <a:gdLst>
              <a:gd name="T0" fmla="*/ 0 w 152"/>
              <a:gd name="T1" fmla="*/ 0 h 240"/>
              <a:gd name="T2" fmla="*/ 96 w 152"/>
              <a:gd name="T3" fmla="*/ 48 h 240"/>
              <a:gd name="T4" fmla="*/ 144 w 152"/>
              <a:gd name="T5" fmla="*/ 144 h 240"/>
              <a:gd name="T6" fmla="*/ 144 w 152"/>
              <a:gd name="T7" fmla="*/ 240 h 240"/>
            </a:gdLst>
            <a:ahLst/>
            <a:cxnLst>
              <a:cxn ang="0">
                <a:pos x="T0" y="T1"/>
              </a:cxn>
              <a:cxn ang="0">
                <a:pos x="T2" y="T3"/>
              </a:cxn>
              <a:cxn ang="0">
                <a:pos x="T4" y="T5"/>
              </a:cxn>
              <a:cxn ang="0">
                <a:pos x="T6" y="T7"/>
              </a:cxn>
            </a:cxnLst>
            <a:rect l="0" t="0" r="r" b="b"/>
            <a:pathLst>
              <a:path w="152" h="240">
                <a:moveTo>
                  <a:pt x="0" y="0"/>
                </a:moveTo>
                <a:cubicBezTo>
                  <a:pt x="36" y="12"/>
                  <a:pt x="72" y="24"/>
                  <a:pt x="96" y="48"/>
                </a:cubicBezTo>
                <a:cubicBezTo>
                  <a:pt x="120" y="72"/>
                  <a:pt x="136" y="112"/>
                  <a:pt x="144" y="144"/>
                </a:cubicBezTo>
                <a:cubicBezTo>
                  <a:pt x="152" y="176"/>
                  <a:pt x="148" y="208"/>
                  <a:pt x="144" y="240"/>
                </a:cubicBezTo>
              </a:path>
            </a:pathLst>
          </a:custGeom>
          <a:noFill/>
          <a:ln w="38100" cmpd="sng">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 name="Group 9">
            <a:extLst>
              <a:ext uri="{FF2B5EF4-FFF2-40B4-BE49-F238E27FC236}">
                <a16:creationId xmlns:a16="http://schemas.microsoft.com/office/drawing/2014/main" id="{FD9752EC-E7FA-4CE5-8FBE-135B30FADADA}"/>
              </a:ext>
            </a:extLst>
          </p:cNvPr>
          <p:cNvGrpSpPr>
            <a:grpSpLocks/>
          </p:cNvGrpSpPr>
          <p:nvPr/>
        </p:nvGrpSpPr>
        <p:grpSpPr bwMode="auto">
          <a:xfrm>
            <a:off x="4923377" y="1857311"/>
            <a:ext cx="1977390" cy="3829050"/>
            <a:chOff x="0" y="0"/>
            <a:chExt cx="1276" cy="2146"/>
          </a:xfrm>
        </p:grpSpPr>
        <p:sp>
          <p:nvSpPr>
            <p:cNvPr id="15" name="Line 10">
              <a:extLst>
                <a:ext uri="{FF2B5EF4-FFF2-40B4-BE49-F238E27FC236}">
                  <a16:creationId xmlns:a16="http://schemas.microsoft.com/office/drawing/2014/main" id="{7A50CC92-28CC-4061-8B58-36E75FC47B49}"/>
                </a:ext>
              </a:extLst>
            </p:cNvPr>
            <p:cNvSpPr>
              <a:spLocks noChangeShapeType="1"/>
            </p:cNvSpPr>
            <p:nvPr/>
          </p:nvSpPr>
          <p:spPr bwMode="auto">
            <a:xfrm flipV="1">
              <a:off x="28" y="0"/>
              <a:ext cx="1248" cy="2108"/>
            </a:xfrm>
            <a:prstGeom prst="line">
              <a:avLst/>
            </a:prstGeom>
            <a:noFill/>
            <a:ln w="38100">
              <a:solidFill>
                <a:srgbClr val="00B0F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1">
              <a:extLst>
                <a:ext uri="{FF2B5EF4-FFF2-40B4-BE49-F238E27FC236}">
                  <a16:creationId xmlns:a16="http://schemas.microsoft.com/office/drawing/2014/main" id="{1C3D29A0-AF04-47CA-864F-C21FA598F8FC}"/>
                </a:ext>
              </a:extLst>
            </p:cNvPr>
            <p:cNvSpPr>
              <a:spLocks noChangeShapeType="1"/>
            </p:cNvSpPr>
            <p:nvPr/>
          </p:nvSpPr>
          <p:spPr bwMode="auto">
            <a:xfrm flipH="1">
              <a:off x="0" y="1881"/>
              <a:ext cx="167" cy="265"/>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 name="Line 12">
              <a:extLst>
                <a:ext uri="{FF2B5EF4-FFF2-40B4-BE49-F238E27FC236}">
                  <a16:creationId xmlns:a16="http://schemas.microsoft.com/office/drawing/2014/main" id="{E59D3BB1-B673-4A3E-A16D-1A79AB4962AF}"/>
                </a:ext>
              </a:extLst>
            </p:cNvPr>
            <p:cNvSpPr>
              <a:spLocks noChangeShapeType="1"/>
            </p:cNvSpPr>
            <p:nvPr/>
          </p:nvSpPr>
          <p:spPr bwMode="auto">
            <a:xfrm flipH="1">
              <a:off x="1105" y="18"/>
              <a:ext cx="167" cy="265"/>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8" name="Rectangle 15">
            <a:extLst>
              <a:ext uri="{FF2B5EF4-FFF2-40B4-BE49-F238E27FC236}">
                <a16:creationId xmlns:a16="http://schemas.microsoft.com/office/drawing/2014/main" id="{E4171539-C203-4411-A17D-0D31FD230E8B}"/>
              </a:ext>
            </a:extLst>
          </p:cNvPr>
          <p:cNvSpPr>
            <a:spLocks noChangeArrowheads="1"/>
          </p:cNvSpPr>
          <p:nvPr/>
        </p:nvSpPr>
        <p:spPr bwMode="auto">
          <a:xfrm>
            <a:off x="5904029" y="3641214"/>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a:solidFill>
                  <a:srgbClr val="FF0066"/>
                </a:solidFill>
              </a:rPr>
              <a:t>66</a:t>
            </a:r>
            <a:r>
              <a:rPr lang="en-US" altLang="en-US" sz="1800" b="1" baseline="30000">
                <a:solidFill>
                  <a:srgbClr val="FF0066"/>
                </a:solidFill>
              </a:rPr>
              <a:t>0</a:t>
            </a:r>
            <a:r>
              <a:rPr lang="en-US" altLang="en-US" sz="1800" b="1">
                <a:solidFill>
                  <a:srgbClr val="FF0066"/>
                </a:solidFill>
              </a:rPr>
              <a:t>33’</a:t>
            </a:r>
          </a:p>
        </p:txBody>
      </p:sp>
      <p:grpSp>
        <p:nvGrpSpPr>
          <p:cNvPr id="19" name="Group 9">
            <a:extLst>
              <a:ext uri="{FF2B5EF4-FFF2-40B4-BE49-F238E27FC236}">
                <a16:creationId xmlns:a16="http://schemas.microsoft.com/office/drawing/2014/main" id="{8560BAED-BC27-4A58-AC48-B7AFAF572720}"/>
              </a:ext>
            </a:extLst>
          </p:cNvPr>
          <p:cNvGrpSpPr>
            <a:grpSpLocks/>
          </p:cNvGrpSpPr>
          <p:nvPr/>
        </p:nvGrpSpPr>
        <p:grpSpPr bwMode="auto">
          <a:xfrm rot="3832893">
            <a:off x="5051483" y="1942915"/>
            <a:ext cx="2052924" cy="4085115"/>
            <a:chOff x="0" y="0"/>
            <a:chExt cx="1276" cy="2146"/>
          </a:xfrm>
        </p:grpSpPr>
        <p:sp>
          <p:nvSpPr>
            <p:cNvPr id="20" name="Line 10">
              <a:extLst>
                <a:ext uri="{FF2B5EF4-FFF2-40B4-BE49-F238E27FC236}">
                  <a16:creationId xmlns:a16="http://schemas.microsoft.com/office/drawing/2014/main" id="{74767A28-7CB5-4C1D-B428-498C038BDE81}"/>
                </a:ext>
              </a:extLst>
            </p:cNvPr>
            <p:cNvSpPr>
              <a:spLocks noChangeShapeType="1"/>
            </p:cNvSpPr>
            <p:nvPr/>
          </p:nvSpPr>
          <p:spPr bwMode="auto">
            <a:xfrm flipV="1">
              <a:off x="28" y="0"/>
              <a:ext cx="1248" cy="2108"/>
            </a:xfrm>
            <a:prstGeom prst="line">
              <a:avLst/>
            </a:prstGeom>
            <a:noFill/>
            <a:ln w="38100">
              <a:solidFill>
                <a:srgbClr val="00B0F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1">
              <a:extLst>
                <a:ext uri="{FF2B5EF4-FFF2-40B4-BE49-F238E27FC236}">
                  <a16:creationId xmlns:a16="http://schemas.microsoft.com/office/drawing/2014/main" id="{9D3A43DB-A8A5-468C-98ED-827F7475B41E}"/>
                </a:ext>
              </a:extLst>
            </p:cNvPr>
            <p:cNvSpPr>
              <a:spLocks noChangeShapeType="1"/>
            </p:cNvSpPr>
            <p:nvPr/>
          </p:nvSpPr>
          <p:spPr bwMode="auto">
            <a:xfrm flipH="1">
              <a:off x="0" y="1881"/>
              <a:ext cx="167" cy="265"/>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 name="Line 12">
              <a:extLst>
                <a:ext uri="{FF2B5EF4-FFF2-40B4-BE49-F238E27FC236}">
                  <a16:creationId xmlns:a16="http://schemas.microsoft.com/office/drawing/2014/main" id="{62C4FC82-4E66-4D43-9C12-A5E13BDADCE8}"/>
                </a:ext>
              </a:extLst>
            </p:cNvPr>
            <p:cNvSpPr>
              <a:spLocks noChangeShapeType="1"/>
            </p:cNvSpPr>
            <p:nvPr/>
          </p:nvSpPr>
          <p:spPr bwMode="auto">
            <a:xfrm flipH="1">
              <a:off x="1105" y="18"/>
              <a:ext cx="167" cy="265"/>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extLst>
      <p:ext uri="{BB962C8B-B14F-4D97-AF65-F5344CB8AC3E}">
        <p14:creationId xmlns:p14="http://schemas.microsoft.com/office/powerpoint/2010/main" val="257272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repeatCount="3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amond(out)">
                                      <p:cBhvr>
                                        <p:cTn id="19" dur="2000"/>
                                        <p:tgtEl>
                                          <p:spTgt spid="14"/>
                                        </p:tgtEl>
                                      </p:cBhvr>
                                    </p:animEffect>
                                  </p:childTnLst>
                                </p:cTn>
                              </p:par>
                            </p:childTnLst>
                          </p:cTn>
                        </p:par>
                        <p:par>
                          <p:cTn id="20" fill="hold">
                            <p:stCondLst>
                              <p:cond delay="6000"/>
                            </p:stCondLst>
                            <p:childTnLst>
                              <p:par>
                                <p:cTn id="21" presetID="26" presetClass="emph" presetSubtype="0" fill="hold" nodeType="after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8" presetClass="entr" presetSubtype="32" repeatCount="300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amond(out)">
                                      <p:cBhvr>
                                        <p:cTn id="28" dur="2000"/>
                                        <p:tgtEl>
                                          <p:spTgt spid="19"/>
                                        </p:tgtEl>
                                      </p:cBhvr>
                                    </p:animEffect>
                                  </p:childTnLst>
                                </p:cTn>
                              </p:par>
                            </p:childTnLst>
                          </p:cTn>
                        </p:par>
                        <p:par>
                          <p:cTn id="29" fill="hold">
                            <p:stCondLst>
                              <p:cond delay="6000"/>
                            </p:stCondLst>
                            <p:childTnLst>
                              <p:par>
                                <p:cTn id="30" presetID="26" presetClass="emph" presetSubtype="0" fill="hold" nodeType="after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heckerboard(across)">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D440D31-44BA-47D3-A3A0-1E8E97CF3AC2}"/>
              </a:ext>
            </a:extLst>
          </p:cNvPr>
          <p:cNvSpPr/>
          <p:nvPr/>
        </p:nvSpPr>
        <p:spPr>
          <a:xfrm>
            <a:off x="132080" y="57902"/>
            <a:ext cx="1070128" cy="1042905"/>
          </a:xfrm>
          <a:prstGeom prst="flowChartConnector">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1</a:t>
            </a:r>
            <a:endParaRPr lang="en-US" sz="4000" b="1" dirty="0">
              <a:solidFill>
                <a:srgbClr val="0070C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1E6FBCB-B5D4-48EA-885A-2A3DF69852C5}"/>
              </a:ext>
            </a:extLst>
          </p:cNvPr>
          <p:cNvSpPr/>
          <p:nvPr/>
        </p:nvSpPr>
        <p:spPr>
          <a:xfrm>
            <a:off x="1356242" y="108184"/>
            <a:ext cx="10419198" cy="87376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Chuyển động tự quay quanh trục của Trái Đất</a:t>
            </a:r>
            <a:endParaRPr lang="en-US" sz="3600" b="1" dirty="0">
              <a:latin typeface="Arial" panose="020B0604020202020204" pitchFamily="34" charset="0"/>
              <a:cs typeface="Arial" panose="020B0604020202020204" pitchFamily="34" charset="0"/>
            </a:endParaRPr>
          </a:p>
        </p:txBody>
      </p:sp>
      <p:sp>
        <p:nvSpPr>
          <p:cNvPr id="9" name="Google Shape;147;p19">
            <a:extLst>
              <a:ext uri="{FF2B5EF4-FFF2-40B4-BE49-F238E27FC236}">
                <a16:creationId xmlns:a16="http://schemas.microsoft.com/office/drawing/2014/main" id="{B7531DB0-06C7-44E7-9ADD-A54CC62E1373}"/>
              </a:ext>
            </a:extLst>
          </p:cNvPr>
          <p:cNvSpPr txBox="1"/>
          <p:nvPr/>
        </p:nvSpPr>
        <p:spPr>
          <a:xfrm>
            <a:off x="290987" y="1710063"/>
            <a:ext cx="11610025" cy="830400"/>
          </a:xfrm>
          <a:prstGeom prst="rect">
            <a:avLst/>
          </a:prstGeom>
          <a:noFill/>
          <a:ln>
            <a:noFill/>
          </a:ln>
        </p:spPr>
        <p:txBody>
          <a:bodyPr spcFirstLastPara="1" wrap="square" lIns="91425" tIns="45700" rIns="91425" bIns="45700" anchor="t" anchorCtr="0">
            <a:noAutofit/>
          </a:bodyPr>
          <a:lstStyle/>
          <a:p>
            <a:r>
              <a:rPr lang="nl-NL" sz="4400">
                <a:solidFill>
                  <a:srgbClr val="0070C0"/>
                </a:solidFill>
                <a:latin typeface="Arial" panose="020B0604020202020204" pitchFamily="34" charset="0"/>
                <a:cs typeface="Arial" panose="020B0604020202020204" pitchFamily="34" charset="0"/>
              </a:rPr>
              <a:t>- Trái Đất tự quay quanh trục tưởng tượng nối hai cực và nghiêng 66</a:t>
            </a:r>
            <a:r>
              <a:rPr lang="nl-NL" sz="4400" baseline="30000">
                <a:solidFill>
                  <a:srgbClr val="0070C0"/>
                </a:solidFill>
                <a:latin typeface="Arial" panose="020B0604020202020204" pitchFamily="34" charset="0"/>
                <a:cs typeface="Arial" panose="020B0604020202020204" pitchFamily="34" charset="0"/>
              </a:rPr>
              <a:t>0</a:t>
            </a:r>
            <a:r>
              <a:rPr lang="nl-NL" sz="4400">
                <a:solidFill>
                  <a:srgbClr val="0070C0"/>
                </a:solidFill>
                <a:latin typeface="Arial" panose="020B0604020202020204" pitchFamily="34" charset="0"/>
                <a:cs typeface="Arial" panose="020B0604020202020204" pitchFamily="34" charset="0"/>
              </a:rPr>
              <a:t>33’ trên mặt phẳng quỹ đạo.</a:t>
            </a:r>
            <a:endParaRPr lang="en-US" sz="4400">
              <a:solidFill>
                <a:srgbClr val="0070C0"/>
              </a:solidFill>
              <a:latin typeface="Arial" panose="020B0604020202020204" pitchFamily="34" charset="0"/>
              <a:cs typeface="Arial" panose="020B0604020202020204" pitchFamily="34" charset="0"/>
            </a:endParaRPr>
          </a:p>
          <a:p>
            <a:r>
              <a:rPr lang="nl-NL" sz="4400">
                <a:solidFill>
                  <a:srgbClr val="0070C0"/>
                </a:solidFill>
                <a:latin typeface="Arial" panose="020B0604020202020204" pitchFamily="34" charset="0"/>
                <a:cs typeface="Arial" panose="020B0604020202020204" pitchFamily="34" charset="0"/>
              </a:rPr>
              <a:t>- Trái Đất tự quay quanh trục theo hướng từ Tây sang Đông.</a:t>
            </a:r>
            <a:endParaRPr lang="en-US" sz="4400">
              <a:solidFill>
                <a:srgbClr val="0070C0"/>
              </a:solidFill>
              <a:latin typeface="Arial" panose="020B0604020202020204" pitchFamily="34" charset="0"/>
              <a:cs typeface="Arial" panose="020B0604020202020204" pitchFamily="34" charset="0"/>
            </a:endParaRPr>
          </a:p>
          <a:p>
            <a:r>
              <a:rPr lang="nl-NL" sz="4400">
                <a:solidFill>
                  <a:srgbClr val="0070C0"/>
                </a:solidFill>
                <a:latin typeface="Arial" panose="020B0604020202020204" pitchFamily="34" charset="0"/>
                <a:cs typeface="Arial" panose="020B0604020202020204" pitchFamily="34" charset="0"/>
              </a:rPr>
              <a:t>- Thời gian Trái Đất tự quay 1vòng quanh trục là 24 giờ (1ngày đêm)</a:t>
            </a:r>
            <a:endParaRPr sz="4400">
              <a:solidFill>
                <a:srgbClr val="0070C0"/>
              </a:solidFill>
              <a:latin typeface="Arial" panose="020B0604020202020204" pitchFamily="34" charset="0"/>
              <a:cs typeface="Arial" panose="020B0604020202020204" pitchFamily="34" charset="0"/>
            </a:endParaRPr>
          </a:p>
        </p:txBody>
      </p:sp>
      <p:pic>
        <p:nvPicPr>
          <p:cNvPr id="10" name="Picture 11" descr="book9">
            <a:extLst>
              <a:ext uri="{FF2B5EF4-FFF2-40B4-BE49-F238E27FC236}">
                <a16:creationId xmlns:a16="http://schemas.microsoft.com/office/drawing/2014/main" id="{528E63F3-E5F8-4F44-8A60-82CFA0522E8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080" y="1214935"/>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13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D440D31-44BA-47D3-A3A0-1E8E97CF3AC2}"/>
              </a:ext>
            </a:extLst>
          </p:cNvPr>
          <p:cNvSpPr/>
          <p:nvPr/>
        </p:nvSpPr>
        <p:spPr>
          <a:xfrm>
            <a:off x="132080" y="68632"/>
            <a:ext cx="1070128" cy="1042905"/>
          </a:xfrm>
          <a:prstGeom prst="flowChartConnector">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1</a:t>
            </a:r>
            <a:endParaRPr lang="en-US" sz="4000" b="1" dirty="0">
              <a:solidFill>
                <a:srgbClr val="0070C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1E6FBCB-B5D4-48EA-885A-2A3DF69852C5}"/>
              </a:ext>
            </a:extLst>
          </p:cNvPr>
          <p:cNvSpPr/>
          <p:nvPr/>
        </p:nvSpPr>
        <p:spPr>
          <a:xfrm>
            <a:off x="1295282" y="118914"/>
            <a:ext cx="10419198" cy="87376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Chuyển động tự quay quanh trục của Trái Đất</a:t>
            </a:r>
            <a:endParaRPr lang="en-US" sz="3600" b="1" dirty="0">
              <a:latin typeface="Arial" panose="020B0604020202020204" pitchFamily="34" charset="0"/>
              <a:cs typeface="Arial" panose="020B0604020202020204" pitchFamily="34" charset="0"/>
            </a:endParaRPr>
          </a:p>
        </p:txBody>
      </p:sp>
      <p:sp>
        <p:nvSpPr>
          <p:cNvPr id="2" name="Cloud 1">
            <a:extLst>
              <a:ext uri="{FF2B5EF4-FFF2-40B4-BE49-F238E27FC236}">
                <a16:creationId xmlns:a16="http://schemas.microsoft.com/office/drawing/2014/main" id="{C236FB58-61DA-4EDD-A7FA-DE7A7490F1EB}"/>
              </a:ext>
            </a:extLst>
          </p:cNvPr>
          <p:cNvSpPr/>
          <p:nvPr/>
        </p:nvSpPr>
        <p:spPr>
          <a:xfrm>
            <a:off x="2255520" y="1188720"/>
            <a:ext cx="7886700" cy="4939030"/>
          </a:xfrm>
          <a:prstGeom prst="cloud">
            <a:avLst/>
          </a:prstGeom>
          <a:solidFill>
            <a:schemeClr val="accent4">
              <a:lumMod val="40000"/>
              <a:lumOff val="6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9CE737-82A7-4707-A076-55FE2B046BFF}"/>
              </a:ext>
            </a:extLst>
          </p:cNvPr>
          <p:cNvSpPr txBox="1"/>
          <p:nvPr/>
        </p:nvSpPr>
        <p:spPr>
          <a:xfrm>
            <a:off x="3200400" y="2165776"/>
            <a:ext cx="6160770" cy="2800767"/>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Sử dụng quả Địa Cầu để mô tả chuyển động tự quay quanh trục của Trái Đất?</a:t>
            </a:r>
          </a:p>
        </p:txBody>
      </p:sp>
    </p:spTree>
    <p:extLst>
      <p:ext uri="{BB962C8B-B14F-4D97-AF65-F5344CB8AC3E}">
        <p14:creationId xmlns:p14="http://schemas.microsoft.com/office/powerpoint/2010/main" val="1956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3200" b="1">
                <a:solidFill>
                  <a:srgbClr val="FF0000"/>
                </a:solidFill>
                <a:latin typeface="Times New Roman" panose="02020603050405020304" pitchFamily="18" charset="0"/>
                <a:cs typeface="Times New Roman" panose="02020603050405020304" pitchFamily="18" charset="0"/>
              </a:rPr>
              <a:t>2. Hệ quả chuyển động tự quay quanh trục của Trái Đất.</a:t>
            </a:r>
            <a:r>
              <a:rPr lang="en-US" sz="3200">
                <a:solidFill>
                  <a:srgbClr val="FF0000"/>
                </a:solidFill>
                <a:latin typeface="Times New Roman" panose="02020603050405020304" pitchFamily="18" charset="0"/>
                <a:cs typeface="Times New Roman" panose="02020603050405020304" pitchFamily="18" charset="0"/>
              </a:rPr>
              <a:t/>
            </a:r>
            <a:br>
              <a:rPr lang="en-US" sz="3200">
                <a:solidFill>
                  <a:srgbClr val="FF0000"/>
                </a:solidFill>
                <a:latin typeface="Times New Roman" panose="02020603050405020304" pitchFamily="18" charset="0"/>
                <a:cs typeface="Times New Roman" panose="02020603050405020304" pitchFamily="18" charset="0"/>
              </a:rPr>
            </a:br>
            <a:r>
              <a:rPr lang="nl-NL" sz="3200" b="1">
                <a:solidFill>
                  <a:srgbClr val="FF0000"/>
                </a:solidFill>
                <a:latin typeface="Times New Roman" panose="02020603050405020304" pitchFamily="18" charset="0"/>
                <a:cs typeface="Times New Roman" panose="02020603050405020304" pitchFamily="18" charset="0"/>
              </a:rPr>
              <a:t>a. </a:t>
            </a:r>
            <a:r>
              <a:rPr lang="en-US" sz="3200" b="1">
                <a:solidFill>
                  <a:srgbClr val="FF0000"/>
                </a:solidFill>
                <a:latin typeface="Times New Roman" panose="02020603050405020304" pitchFamily="18" charset="0"/>
                <a:cs typeface="Times New Roman" panose="02020603050405020304" pitchFamily="18" charset="0"/>
              </a:rPr>
              <a:t>Ngày đêm luân phiên</a:t>
            </a:r>
            <a:r>
              <a:rPr lang="en-US" sz="3200">
                <a:solidFill>
                  <a:srgbClr val="FF0000"/>
                </a:solidFill>
                <a:latin typeface="Times New Roman" panose="02020603050405020304" pitchFamily="18" charset="0"/>
                <a:cs typeface="Times New Roman" panose="02020603050405020304" pitchFamily="18" charset="0"/>
              </a:rPr>
              <a:t/>
            </a:r>
            <a:br>
              <a:rPr lang="en-US" sz="3200">
                <a:solidFill>
                  <a:srgbClr val="FF0000"/>
                </a:solidFill>
                <a:latin typeface="Times New Roman" panose="02020603050405020304" pitchFamily="18" charset="0"/>
                <a:cs typeface="Times New Roman" panose="02020603050405020304" pitchFamily="18" charset="0"/>
              </a:rPr>
            </a:br>
            <a:endParaRPr lang="en-US" sz="320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ctr">
              <a:buNone/>
            </a:pPr>
            <a:r>
              <a:rPr lang="nl-NL" b="1" smtClean="0">
                <a:solidFill>
                  <a:srgbClr val="FF0000"/>
                </a:solidFill>
                <a:latin typeface="Times New Roman" panose="02020603050405020304" pitchFamily="18" charset="0"/>
                <a:cs typeface="Times New Roman" panose="02020603050405020304" pitchFamily="18" charset="0"/>
              </a:rPr>
              <a:t>Thảo luận cặp</a:t>
            </a:r>
          </a:p>
          <a:p>
            <a:pPr marL="0" indent="0">
              <a:buNone/>
            </a:pPr>
            <a:r>
              <a:rPr lang="nl-NL" u="sng" smtClean="0">
                <a:solidFill>
                  <a:srgbClr val="FF0000"/>
                </a:solidFill>
                <a:latin typeface="Times New Roman" panose="02020603050405020304" pitchFamily="18" charset="0"/>
                <a:cs typeface="Times New Roman" panose="02020603050405020304" pitchFamily="18" charset="0"/>
              </a:rPr>
              <a:t>Nhiệm vụ</a:t>
            </a:r>
            <a:r>
              <a:rPr lang="nl-NL" smtClean="0">
                <a:solidFill>
                  <a:srgbClr val="FF0000"/>
                </a:solidFill>
                <a:latin typeface="Times New Roman" panose="02020603050405020304" pitchFamily="18" charset="0"/>
                <a:cs typeface="Times New Roman" panose="02020603050405020304" pitchFamily="18" charset="0"/>
              </a:rPr>
              <a:t>:</a:t>
            </a:r>
          </a:p>
          <a:p>
            <a:pPr marL="0" indent="0">
              <a:buNone/>
            </a:pPr>
            <a:r>
              <a:rPr lang="nl-NL" smtClean="0">
                <a:solidFill>
                  <a:srgbClr val="FF0000"/>
                </a:solidFill>
                <a:latin typeface="Times New Roman" panose="02020603050405020304" pitchFamily="18" charset="0"/>
                <a:cs typeface="Times New Roman" panose="02020603050405020304" pitchFamily="18" charset="0"/>
              </a:rPr>
              <a:t>Đọc mục 2 phần 2, </a:t>
            </a:r>
            <a:r>
              <a:rPr lang="nl-NL">
                <a:solidFill>
                  <a:srgbClr val="FF0000"/>
                </a:solidFill>
                <a:latin typeface="Times New Roman" panose="02020603050405020304" pitchFamily="18" charset="0"/>
                <a:cs typeface="Times New Roman" panose="02020603050405020304" pitchFamily="18" charset="0"/>
              </a:rPr>
              <a:t>q</a:t>
            </a:r>
            <a:r>
              <a:rPr lang="nl-NL" smtClean="0">
                <a:solidFill>
                  <a:srgbClr val="FF0000"/>
                </a:solidFill>
                <a:latin typeface="Times New Roman" panose="02020603050405020304" pitchFamily="18" charset="0"/>
                <a:cs typeface="Times New Roman" panose="02020603050405020304" pitchFamily="18" charset="0"/>
              </a:rPr>
              <a:t>uan </a:t>
            </a:r>
            <a:r>
              <a:rPr lang="nl-NL">
                <a:solidFill>
                  <a:srgbClr val="FF0000"/>
                </a:solidFill>
                <a:latin typeface="Times New Roman" panose="02020603050405020304" pitchFamily="18" charset="0"/>
                <a:cs typeface="Times New Roman" panose="02020603050405020304" pitchFamily="18" charset="0"/>
              </a:rPr>
              <a:t>sát </a:t>
            </a:r>
            <a:r>
              <a:rPr lang="nl-NL">
                <a:latin typeface="Times New Roman" panose="02020603050405020304" pitchFamily="18" charset="0"/>
                <a:cs typeface="Times New Roman" panose="02020603050405020304" pitchFamily="18" charset="0"/>
              </a:rPr>
              <a:t>thí nghiệm cho biết:</a:t>
            </a:r>
            <a:endParaRPr lang="en-US">
              <a:latin typeface="Times New Roman" panose="02020603050405020304" pitchFamily="18" charset="0"/>
              <a:cs typeface="Times New Roman" panose="02020603050405020304" pitchFamily="18" charset="0"/>
            </a:endParaRPr>
          </a:p>
          <a:p>
            <a:pPr marL="0" indent="0">
              <a:buNone/>
            </a:pPr>
            <a:r>
              <a:rPr lang="nl-NL">
                <a:latin typeface="Times New Roman" panose="02020603050405020304" pitchFamily="18" charset="0"/>
                <a:cs typeface="Times New Roman" panose="02020603050405020304" pitchFamily="18" charset="0"/>
              </a:rPr>
              <a:t>1. Hiện tượng ngày đêm ở điểm A thay đổi như thế nào? </a:t>
            </a:r>
            <a:endParaRPr lang="en-US">
              <a:latin typeface="Times New Roman" panose="02020603050405020304" pitchFamily="18" charset="0"/>
              <a:cs typeface="Times New Roman" panose="02020603050405020304" pitchFamily="18" charset="0"/>
            </a:endParaRPr>
          </a:p>
          <a:p>
            <a:pPr marL="0" indent="0">
              <a:buNone/>
            </a:pPr>
            <a:r>
              <a:rPr lang="nl-NL">
                <a:latin typeface="Times New Roman" panose="02020603050405020304" pitchFamily="18" charset="0"/>
                <a:cs typeface="Times New Roman" panose="02020603050405020304" pitchFamily="18" charset="0"/>
              </a:rPr>
              <a:t>2. Nếu Trái Đất không quay quanh trục mà chỉ xoay quanh Mặt trời thì hiện tượng ngày đêm ở điểm A diễn ra như thế nào?</a:t>
            </a:r>
            <a:endParaRPr lang="en-US">
              <a:latin typeface="Times New Roman" panose="02020603050405020304" pitchFamily="18" charset="0"/>
              <a:cs typeface="Times New Roman" panose="02020603050405020304" pitchFamily="18" charset="0"/>
            </a:endParaRPr>
          </a:p>
          <a:p>
            <a:pPr marL="0" indent="0">
              <a:buNone/>
            </a:pPr>
            <a:r>
              <a:rPr lang="nl-NL">
                <a:latin typeface="Times New Roman" panose="02020603050405020304" pitchFamily="18" charset="0"/>
                <a:cs typeface="Times New Roman" panose="02020603050405020304" pitchFamily="18" charset="0"/>
              </a:rPr>
              <a:t>3. Nguyên nhân nào dẫn đến hiện tượng ngày đêm luân phiên nhau ở điểm A?</a:t>
            </a:r>
            <a:endParaRPr lang="en-US">
              <a:latin typeface="Times New Roman" panose="02020603050405020304" pitchFamily="18" charset="0"/>
              <a:cs typeface="Times New Roman" panose="02020603050405020304" pitchFamily="18" charset="0"/>
            </a:endParaRP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00"/>
            <a:ext cx="1434906" cy="1371600"/>
          </a:xfrm>
          <a:prstGeom prst="rect">
            <a:avLst/>
          </a:prstGeom>
        </p:spPr>
      </p:pic>
    </p:spTree>
    <p:extLst>
      <p:ext uri="{BB962C8B-B14F-4D97-AF65-F5344CB8AC3E}">
        <p14:creationId xmlns:p14="http://schemas.microsoft.com/office/powerpoint/2010/main" val="1110143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0677"/>
            <a:ext cx="12192000" cy="6850966"/>
          </a:xfrm>
        </p:spPr>
      </p:pic>
      <p:sp>
        <p:nvSpPr>
          <p:cNvPr id="5" name="Rectangle 4"/>
          <p:cNvSpPr/>
          <p:nvPr/>
        </p:nvSpPr>
        <p:spPr>
          <a:xfrm>
            <a:off x="4825217" y="365125"/>
            <a:ext cx="3770143" cy="553357"/>
          </a:xfrm>
          <a:prstGeom prst="rect">
            <a:avLst/>
          </a:prstGeom>
        </p:spPr>
        <p:txBody>
          <a:bodyPr wrap="square">
            <a:spAutoFit/>
          </a:bodyPr>
          <a:lstStyle/>
          <a:p>
            <a:pPr algn="just">
              <a:lnSpc>
                <a:spcPct val="107000"/>
              </a:lnSpc>
              <a:spcAft>
                <a:spcPts val="0"/>
              </a:spcAft>
            </a:pPr>
            <a:r>
              <a:rPr lang="en-US" sz="2800" b="1" smtClean="0">
                <a:solidFill>
                  <a:srgbClr val="FF0000"/>
                </a:solidFill>
                <a:latin typeface="Times New Roman" panose="02020603050405020304" pitchFamily="18" charset="0"/>
                <a:ea typeface="Calibri" panose="020F0502020204030204" pitchFamily="34" charset="0"/>
              </a:rPr>
              <a:t>b. Giờ </a:t>
            </a:r>
            <a:r>
              <a:rPr lang="en-US" sz="2800" b="1">
                <a:solidFill>
                  <a:srgbClr val="FF0000"/>
                </a:solidFill>
                <a:latin typeface="Times New Roman" panose="02020603050405020304" pitchFamily="18" charset="0"/>
                <a:ea typeface="Calibri" panose="020F0502020204030204" pitchFamily="34" charset="0"/>
              </a:rPr>
              <a:t>trên Trái Đất</a:t>
            </a:r>
            <a:endParaRPr lang="en-US" sz="28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57914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388948" cy="6717323"/>
          </a:xfrm>
        </p:spPr>
      </p:pic>
      <p:sp>
        <p:nvSpPr>
          <p:cNvPr id="5" name="Rectangle 4"/>
          <p:cNvSpPr/>
          <p:nvPr/>
        </p:nvSpPr>
        <p:spPr>
          <a:xfrm>
            <a:off x="98474" y="870635"/>
            <a:ext cx="6096000" cy="707886"/>
          </a:xfrm>
          <a:prstGeom prst="rect">
            <a:avLst/>
          </a:prstGeom>
        </p:spPr>
        <p:txBody>
          <a:bodyPr>
            <a:spAutoFit/>
          </a:bodyPr>
          <a:lstStyle/>
          <a:p>
            <a:pPr algn="ctr"/>
            <a:r>
              <a:rPr lang="nl-NL" sz="2000" b="1">
                <a:solidFill>
                  <a:srgbClr val="FF0000"/>
                </a:solidFill>
                <a:latin typeface="Times New Roman" panose="02020603050405020304" pitchFamily="18" charset="0"/>
                <a:cs typeface="Times New Roman" panose="02020603050405020304" pitchFamily="18" charset="0"/>
              </a:rPr>
              <a:t>Thảo luận cặp</a:t>
            </a:r>
          </a:p>
          <a:p>
            <a:r>
              <a:rPr lang="nl-NL" sz="2000" u="sng">
                <a:solidFill>
                  <a:srgbClr val="FF0000"/>
                </a:solidFill>
                <a:latin typeface="Times New Roman" panose="02020603050405020304" pitchFamily="18" charset="0"/>
                <a:cs typeface="Times New Roman" panose="02020603050405020304" pitchFamily="18" charset="0"/>
              </a:rPr>
              <a:t>Nhiệm vụ</a:t>
            </a:r>
            <a:r>
              <a:rPr lang="nl-NL" sz="2000">
                <a:solidFill>
                  <a:srgbClr val="FF0000"/>
                </a:solidFill>
                <a:latin typeface="Times New Roman" panose="02020603050405020304" pitchFamily="18" charset="0"/>
                <a:cs typeface="Times New Roman" panose="02020603050405020304" pitchFamily="18" charset="0"/>
              </a:rPr>
              <a:t>:</a:t>
            </a:r>
            <a:endParaRPr lang="en-US" sz="2000"/>
          </a:p>
        </p:txBody>
      </p:sp>
    </p:spTree>
    <p:extLst>
      <p:ext uri="{BB962C8B-B14F-4D97-AF65-F5344CB8AC3E}">
        <p14:creationId xmlns:p14="http://schemas.microsoft.com/office/powerpoint/2010/main" val="355318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0677"/>
            <a:ext cx="12192000" cy="6850966"/>
          </a:xfrm>
        </p:spPr>
      </p:pic>
    </p:spTree>
    <p:extLst>
      <p:ext uri="{BB962C8B-B14F-4D97-AF65-F5344CB8AC3E}">
        <p14:creationId xmlns:p14="http://schemas.microsoft.com/office/powerpoint/2010/main" val="1444432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5" name="Rectangle 4"/>
          <p:cNvSpPr/>
          <p:nvPr/>
        </p:nvSpPr>
        <p:spPr>
          <a:xfrm>
            <a:off x="3627561" y="567011"/>
            <a:ext cx="5623655" cy="487506"/>
          </a:xfrm>
          <a:prstGeom prst="rect">
            <a:avLst/>
          </a:prstGeom>
        </p:spPr>
        <p:txBody>
          <a:bodyPr wrap="none">
            <a:spAutoFit/>
          </a:bodyPr>
          <a:lstStyle/>
          <a:p>
            <a:pPr algn="just">
              <a:lnSpc>
                <a:spcPct val="107000"/>
              </a:lnSpc>
              <a:spcAft>
                <a:spcPts val="0"/>
              </a:spcAft>
            </a:pPr>
            <a:r>
              <a:rPr lang="nl-NL" sz="2400" b="1" smtClean="0">
                <a:solidFill>
                  <a:srgbClr val="FF0000"/>
                </a:solidFill>
                <a:latin typeface="Times New Roman" panose="02020603050405020304" pitchFamily="18" charset="0"/>
                <a:ea typeface="Calibri" panose="020F0502020204030204" pitchFamily="34" charset="0"/>
              </a:rPr>
              <a:t>c. Sự </a:t>
            </a:r>
            <a:r>
              <a:rPr lang="nl-NL" sz="2400" b="1">
                <a:solidFill>
                  <a:srgbClr val="FF0000"/>
                </a:solidFill>
                <a:latin typeface="Times New Roman" panose="02020603050405020304" pitchFamily="18" charset="0"/>
                <a:ea typeface="Calibri" panose="020F0502020204030204" pitchFamily="34" charset="0"/>
              </a:rPr>
              <a:t>lệch hướng chuyền động của vật </a:t>
            </a:r>
            <a:r>
              <a:rPr lang="nl-NL" sz="2400" b="1" smtClean="0">
                <a:solidFill>
                  <a:srgbClr val="FF0000"/>
                </a:solidFill>
                <a:latin typeface="Times New Roman" panose="02020603050405020304" pitchFamily="18" charset="0"/>
                <a:ea typeface="Calibri" panose="020F0502020204030204" pitchFamily="34" charset="0"/>
              </a:rPr>
              <a:t>thể</a:t>
            </a:r>
            <a:endParaRPr lang="en-US" sz="2400">
              <a:latin typeface="Times New Roman" panose="02020603050405020304" pitchFamily="18" charset="0"/>
              <a:ea typeface="Calibri" panose="020F0502020204030204" pitchFamily="34" charset="0"/>
            </a:endParaRPr>
          </a:p>
        </p:txBody>
      </p:sp>
      <p:sp>
        <p:nvSpPr>
          <p:cNvPr id="6" name="Rectangle 5"/>
          <p:cNvSpPr/>
          <p:nvPr/>
        </p:nvSpPr>
        <p:spPr>
          <a:xfrm>
            <a:off x="838200" y="933237"/>
            <a:ext cx="6096000" cy="707886"/>
          </a:xfrm>
          <a:prstGeom prst="rect">
            <a:avLst/>
          </a:prstGeom>
        </p:spPr>
        <p:txBody>
          <a:bodyPr>
            <a:spAutoFit/>
          </a:bodyPr>
          <a:lstStyle/>
          <a:p>
            <a:pPr algn="ctr"/>
            <a:r>
              <a:rPr lang="nl-NL" sz="2000" b="1">
                <a:solidFill>
                  <a:srgbClr val="FF0000"/>
                </a:solidFill>
                <a:latin typeface="Times New Roman" panose="02020603050405020304" pitchFamily="18" charset="0"/>
                <a:cs typeface="Times New Roman" panose="02020603050405020304" pitchFamily="18" charset="0"/>
              </a:rPr>
              <a:t>Thảo luận cặp</a:t>
            </a:r>
          </a:p>
          <a:p>
            <a:r>
              <a:rPr lang="nl-NL" sz="2000" u="sng">
                <a:solidFill>
                  <a:srgbClr val="FF0000"/>
                </a:solidFill>
                <a:latin typeface="Times New Roman" panose="02020603050405020304" pitchFamily="18" charset="0"/>
                <a:cs typeface="Times New Roman" panose="02020603050405020304" pitchFamily="18" charset="0"/>
              </a:rPr>
              <a:t>Nhiệm vụ</a:t>
            </a:r>
            <a:r>
              <a:rPr lang="nl-NL" sz="2000">
                <a:solidFill>
                  <a:srgbClr val="FF0000"/>
                </a:solidFill>
                <a:latin typeface="Times New Roman" panose="02020603050405020304" pitchFamily="18" charset="0"/>
                <a:cs typeface="Times New Roman" panose="02020603050405020304" pitchFamily="18" charset="0"/>
              </a:rPr>
              <a:t>:</a:t>
            </a:r>
            <a:endParaRPr lang="en-US" sz="2000"/>
          </a:p>
        </p:txBody>
      </p:sp>
    </p:spTree>
    <p:extLst>
      <p:ext uri="{BB962C8B-B14F-4D97-AF65-F5344CB8AC3E}">
        <p14:creationId xmlns:p14="http://schemas.microsoft.com/office/powerpoint/2010/main" val="299592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0042"/>
            <a:ext cx="10515600" cy="1325563"/>
          </a:xfrm>
        </p:spPr>
        <p:txBody>
          <a:bodyPr>
            <a:normAutofit/>
          </a:bodyPr>
          <a:lstStyle/>
          <a:p>
            <a:pPr algn="ctr"/>
            <a:r>
              <a:rPr lang="en-US" sz="8000" b="1" smtClean="0">
                <a:solidFill>
                  <a:srgbClr val="FF0000"/>
                </a:solidFill>
                <a:latin typeface="Times New Roman" panose="02020603050405020304" pitchFamily="18" charset="0"/>
                <a:cs typeface="Times New Roman" panose="02020603050405020304" pitchFamily="18" charset="0"/>
              </a:rPr>
              <a:t>TRÒ CHƠI</a:t>
            </a:r>
            <a:endParaRPr lang="en-US" sz="8000" b="1">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821"/>
            <a:ext cx="12731262" cy="5648179"/>
          </a:xfrm>
          <a:prstGeom prst="rect">
            <a:avLst/>
          </a:prstGeom>
        </p:spPr>
      </p:pic>
    </p:spTree>
    <p:extLst>
      <p:ext uri="{BB962C8B-B14F-4D97-AF65-F5344CB8AC3E}">
        <p14:creationId xmlns:p14="http://schemas.microsoft.com/office/powerpoint/2010/main" val="4165457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HOẠT ĐỘNG NHÓM</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5393788" cy="4237550"/>
          </a:xfrm>
        </p:spPr>
        <p:txBody>
          <a:bodyPr>
            <a:normAutofit fontScale="92500"/>
          </a:bodyPr>
          <a:lstStyle/>
          <a:p>
            <a:pPr marL="0" indent="0" algn="ctr">
              <a:buNone/>
            </a:pPr>
            <a:r>
              <a:rPr lang="en-US" smtClean="0">
                <a:solidFill>
                  <a:srgbClr val="FF0000"/>
                </a:solidFill>
                <a:latin typeface="Times New Roman" panose="02020603050405020304" pitchFamily="18" charset="0"/>
                <a:cs typeface="Times New Roman" panose="02020603050405020304" pitchFamily="18" charset="0"/>
              </a:rPr>
              <a:t>Có 9 câu hỏi. Mỗi nhóm 3 câu</a:t>
            </a:r>
          </a:p>
          <a:p>
            <a:pPr marL="0" indent="0">
              <a:buNone/>
            </a:pPr>
            <a:r>
              <a:rPr lang="en-US" u="sng" smtClean="0">
                <a:latin typeface="Times New Roman" panose="02020603050405020304" pitchFamily="18" charset="0"/>
                <a:cs typeface="Times New Roman" panose="02020603050405020304" pitchFamily="18" charset="0"/>
              </a:rPr>
              <a:t>Nhiệm vụ</a:t>
            </a:r>
          </a:p>
          <a:p>
            <a:pPr lvl="0"/>
            <a:r>
              <a:rPr lang="en-US" i="1">
                <a:latin typeface="Times New Roman" panose="02020603050405020304" pitchFamily="18" charset="0"/>
                <a:cs typeface="Times New Roman" panose="02020603050405020304" pitchFamily="18" charset="0"/>
              </a:rPr>
              <a:t>Lượt 1: Nhóm 1 lần lượt đọc các câu hỏi đã bốc thăm cho nhóm 2 trả lời</a:t>
            </a:r>
            <a:endParaRPr lang="en-US">
              <a:latin typeface="Times New Roman" panose="02020603050405020304" pitchFamily="18" charset="0"/>
              <a:cs typeface="Times New Roman" panose="02020603050405020304" pitchFamily="18" charset="0"/>
            </a:endParaRPr>
          </a:p>
          <a:p>
            <a:pPr lvl="0"/>
            <a:r>
              <a:rPr lang="en-US" i="1">
                <a:latin typeface="Times New Roman" panose="02020603050405020304" pitchFamily="18" charset="0"/>
                <a:cs typeface="Times New Roman" panose="02020603050405020304" pitchFamily="18" charset="0"/>
              </a:rPr>
              <a:t>Lượt 2: Nhóm 2 lần lượt đọc các câu hỏi đã bốc thăm cho nhóm 3 trả lời</a:t>
            </a:r>
            <a:endParaRPr lang="en-US">
              <a:latin typeface="Times New Roman" panose="02020603050405020304" pitchFamily="18" charset="0"/>
              <a:cs typeface="Times New Roman" panose="02020603050405020304" pitchFamily="18" charset="0"/>
            </a:endParaRPr>
          </a:p>
          <a:p>
            <a:pPr lvl="0"/>
            <a:r>
              <a:rPr lang="en-US" i="1">
                <a:latin typeface="Times New Roman" panose="02020603050405020304" pitchFamily="18" charset="0"/>
                <a:cs typeface="Times New Roman" panose="02020603050405020304" pitchFamily="18" charset="0"/>
              </a:rPr>
              <a:t>Lượt 3: Nhóm 3 lần lượt đọc các câu hỏi đã bốc thăm cho nhóm 1 trả lời</a:t>
            </a:r>
            <a:endParaRPr lang="en-US">
              <a:latin typeface="Times New Roman" panose="02020603050405020304" pitchFamily="18" charset="0"/>
              <a:cs typeface="Times New Roman" panose="02020603050405020304" pitchFamily="18" charset="0"/>
            </a:endParaRP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650" y="1676619"/>
            <a:ext cx="5422349" cy="4850789"/>
          </a:xfrm>
          <a:prstGeom prst="rect">
            <a:avLst/>
          </a:prstGeom>
        </p:spPr>
      </p:pic>
    </p:spTree>
    <p:extLst>
      <p:ext uri="{BB962C8B-B14F-4D97-AF65-F5344CB8AC3E}">
        <p14:creationId xmlns:p14="http://schemas.microsoft.com/office/powerpoint/2010/main" val="2934262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7301132"/>
          </a:xfr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185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485206"/>
          </a:xfrm>
        </p:spPr>
      </p:pic>
    </p:spTree>
    <p:extLst>
      <p:ext uri="{BB962C8B-B14F-4D97-AF65-F5344CB8AC3E}">
        <p14:creationId xmlns:p14="http://schemas.microsoft.com/office/powerpoint/2010/main" val="917953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75" y="211016"/>
            <a:ext cx="11971606" cy="6646984"/>
          </a:xfrm>
        </p:spPr>
      </p:pic>
    </p:spTree>
    <p:extLst>
      <p:ext uri="{BB962C8B-B14F-4D97-AF65-F5344CB8AC3E}">
        <p14:creationId xmlns:p14="http://schemas.microsoft.com/office/powerpoint/2010/main" val="1315427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HOẠT ĐỘNG VẬN DỤNG</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10934700" cy="4351338"/>
          </a:xfrm>
        </p:spPr>
        <p:txBody>
          <a:bodyPr/>
          <a:lstStyle/>
          <a:p>
            <a:r>
              <a:rPr lang="en-US" smtClean="0">
                <a:latin typeface="Times New Roman" panose="02020603050405020304" pitchFamily="18" charset="0"/>
                <a:cs typeface="Times New Roman" panose="02020603050405020304" pitchFamily="18" charset="0"/>
              </a:rPr>
              <a:t>Hướng dẫn bài tập 2 phần Luyện tập và vận dụng trong SGK/trang 121</a:t>
            </a:r>
          </a:p>
          <a:p>
            <a:r>
              <a:rPr lang="en-US" smtClean="0">
                <a:latin typeface="Times New Roman" panose="02020603050405020304" pitchFamily="18" charset="0"/>
                <a:cs typeface="Times New Roman" panose="02020603050405020304" pitchFamily="18" charset="0"/>
              </a:rPr>
              <a:t>Học và đọc thêm phần “Em có biết” trong SGK bài 7.</a:t>
            </a:r>
          </a:p>
          <a:p>
            <a:r>
              <a:rPr lang="en-US" smtClean="0">
                <a:latin typeface="Times New Roman" panose="02020603050405020304" pitchFamily="18" charset="0"/>
                <a:cs typeface="Times New Roman" panose="02020603050405020304" pitchFamily="18" charset="0"/>
              </a:rPr>
              <a:t>Đọc thông tin bài 8 – chú ý các câu hỏi trong SGK.</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171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850271" y="36775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294539" y="36775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08314" y="62956"/>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smtClean="0">
                <a:solidFill>
                  <a:srgbClr val="FF0000"/>
                </a:solidFill>
                <a:latin typeface="Times New Roman" panose="02020603050405020304" pitchFamily="18" charset="0"/>
                <a:cs typeface="Times New Roman" panose="02020603050405020304" pitchFamily="18" charset="0"/>
              </a:rPr>
              <a:t>Trái Đất là hành tinh thứ mấy trong hệ Mặt trời</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627454" y="19120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A</a:t>
            </a:r>
            <a:r>
              <a:rPr kumimoji="0" lang="vi-VN" sz="3200" b="1" i="0" u="none" strike="noStrike" kern="1200" cap="none" spc="0" normalizeH="0" baseline="0" noProof="0">
                <a:ln>
                  <a:noFill/>
                </a:ln>
                <a:solidFill>
                  <a:srgbClr val="00B050"/>
                </a:solidFill>
                <a:effectLst/>
                <a:uLnTx/>
                <a:uFillTx/>
                <a:latin typeface="+mj-lt"/>
              </a:rPr>
              <a:t>. </a:t>
            </a:r>
            <a:r>
              <a:rPr lang="en-US" sz="3200" b="1" noProof="0" smtClean="0">
                <a:solidFill>
                  <a:srgbClr val="00B050"/>
                </a:solidFill>
                <a:latin typeface="+mj-lt"/>
              </a:rPr>
              <a:t>Thứ 3</a:t>
            </a:r>
            <a:endParaRPr kumimoji="0" lang="vi-VN" sz="3200" b="1"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728244" y="19292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B</a:t>
            </a:r>
            <a:r>
              <a:rPr kumimoji="0" lang="vi-VN" sz="3200" b="1" i="0" u="none" strike="noStrike" kern="1200" cap="none" spc="0" normalizeH="0" baseline="0" noProof="0">
                <a:ln>
                  <a:noFill/>
                </a:ln>
                <a:solidFill>
                  <a:srgbClr val="00B050"/>
                </a:solidFill>
                <a:effectLst/>
                <a:uLnTx/>
                <a:uFillTx/>
                <a:latin typeface="+mj-lt"/>
              </a:rPr>
              <a:t>. </a:t>
            </a:r>
            <a:r>
              <a:rPr lang="en-US" sz="3200" b="1" smtClean="0">
                <a:solidFill>
                  <a:srgbClr val="00B050"/>
                </a:solidFill>
                <a:latin typeface="+mj-lt"/>
              </a:rPr>
              <a:t>Thứ 4</a:t>
            </a:r>
            <a:endParaRPr kumimoji="0" lang="vi-VN" sz="3200" b="1"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04636" y="1992055"/>
            <a:ext cx="885137" cy="70805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30300" y="1963639"/>
            <a:ext cx="804742" cy="707197"/>
          </a:xfrm>
          <a:prstGeom prst="rect">
            <a:avLst/>
          </a:prstGeom>
        </p:spPr>
      </p:pic>
      <p:sp>
        <p:nvSpPr>
          <p:cNvPr id="57" name="Cloud 5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08314" y="62468"/>
            <a:ext cx="10526728" cy="10943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smtClean="0">
                <a:solidFill>
                  <a:srgbClr val="FF0000"/>
                </a:solidFill>
                <a:latin typeface="Times New Roman" panose="02020603050405020304" pitchFamily="18" charset="0"/>
                <a:cs typeface="Times New Roman" panose="02020603050405020304" pitchFamily="18" charset="0"/>
              </a:rPr>
              <a:t>Trái Đất có dạng hình gì</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304498" y="13958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A</a:t>
            </a:r>
            <a:r>
              <a:rPr kumimoji="0" lang="vi-VN" sz="3200" b="1" i="0" u="none" strike="noStrike" kern="1200" cap="none" spc="0" normalizeH="0" baseline="0" noProof="0">
                <a:ln>
                  <a:noFill/>
                </a:ln>
                <a:solidFill>
                  <a:srgbClr val="00B050"/>
                </a:solidFill>
                <a:effectLst/>
                <a:uLnTx/>
                <a:uFillTx/>
                <a:latin typeface="+mj-lt"/>
              </a:rPr>
              <a:t>. </a:t>
            </a:r>
            <a:r>
              <a:rPr lang="en-US" sz="3200" b="1" smtClean="0">
                <a:solidFill>
                  <a:srgbClr val="00B050"/>
                </a:solidFill>
                <a:latin typeface="+mj-lt"/>
              </a:rPr>
              <a:t>Hình tròn</a:t>
            </a:r>
            <a:endParaRPr kumimoji="0" lang="vi-VN" sz="3200" b="1"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455180" y="14271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B</a:t>
            </a:r>
            <a:r>
              <a:rPr kumimoji="0" lang="vi-VN" sz="3200" b="1" i="0" u="none" strike="noStrike" kern="1200" cap="none" spc="0" normalizeH="0" baseline="0" noProof="0">
                <a:ln>
                  <a:noFill/>
                </a:ln>
                <a:solidFill>
                  <a:srgbClr val="00B050"/>
                </a:solidFill>
                <a:effectLst/>
                <a:uLnTx/>
                <a:uFillTx/>
                <a:latin typeface="+mj-lt"/>
              </a:rPr>
              <a:t>. </a:t>
            </a:r>
            <a:r>
              <a:rPr lang="en-US" sz="3200" b="1" smtClean="0">
                <a:solidFill>
                  <a:srgbClr val="00B050"/>
                </a:solidFill>
                <a:latin typeface="+mj-lt"/>
              </a:rPr>
              <a:t>Hình cầu</a:t>
            </a:r>
            <a:endParaRPr kumimoji="0" lang="vi-VN" sz="3200" b="1"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5574" y="1458577"/>
            <a:ext cx="805722" cy="70805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00750" y="1545857"/>
            <a:ext cx="80474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5445" y="201325"/>
            <a:ext cx="10526728"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smtClean="0">
                <a:solidFill>
                  <a:srgbClr val="FF0000"/>
                </a:solidFill>
                <a:latin typeface="Times New Roman" panose="02020603050405020304" pitchFamily="18" charset="0"/>
                <a:cs typeface="Times New Roman" panose="02020603050405020304" pitchFamily="18" charset="0"/>
              </a:rPr>
              <a:t>Ai là người đầu tiên đi vòng quanh thế giới</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463252" y="17723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A</a:t>
            </a:r>
            <a:r>
              <a:rPr kumimoji="0" lang="vi-VN" sz="3200" b="1" i="0" u="none" strike="noStrike" kern="1200" cap="none" spc="0" normalizeH="0" baseline="0" noProof="0">
                <a:ln>
                  <a:noFill/>
                </a:ln>
                <a:solidFill>
                  <a:srgbClr val="00B050"/>
                </a:solidFill>
                <a:effectLst/>
                <a:uLnTx/>
                <a:uFillTx/>
                <a:latin typeface="+mj-lt"/>
              </a:rPr>
              <a:t>. </a:t>
            </a:r>
            <a:r>
              <a:rPr lang="en-US" sz="3200" b="1" smtClean="0">
                <a:solidFill>
                  <a:srgbClr val="00B050"/>
                </a:solidFill>
                <a:latin typeface="+mj-lt"/>
              </a:rPr>
              <a:t>Ma-gien-lăng</a:t>
            </a:r>
            <a:endParaRPr kumimoji="0" lang="vi-VN" sz="3200" b="1"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587365" y="17625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B</a:t>
            </a:r>
            <a:r>
              <a:rPr kumimoji="0" lang="vi-VN" sz="3200" b="1" i="0" u="none" strike="noStrike" kern="1200" cap="none" spc="0" normalizeH="0" baseline="0" noProof="0">
                <a:ln>
                  <a:noFill/>
                </a:ln>
                <a:solidFill>
                  <a:srgbClr val="00B050"/>
                </a:solidFill>
                <a:effectLst/>
                <a:uLnTx/>
                <a:uFillTx/>
                <a:latin typeface="+mj-lt"/>
              </a:rPr>
              <a:t>. </a:t>
            </a:r>
            <a:r>
              <a:rPr lang="en-US" sz="3200" b="1" smtClean="0">
                <a:solidFill>
                  <a:srgbClr val="00B050"/>
                </a:solidFill>
                <a:latin typeface="+mj-lt"/>
              </a:rPr>
              <a:t>Cô-lôm-bô</a:t>
            </a:r>
            <a:endParaRPr kumimoji="0" lang="vi-VN" sz="3200" b="1"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2055" y="1835131"/>
            <a:ext cx="885137" cy="70805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21550" y="1826127"/>
            <a:ext cx="804742" cy="707197"/>
          </a:xfrm>
          <a:prstGeom prst="rect">
            <a:avLst/>
          </a:prstGeom>
        </p:spPr>
      </p:pic>
      <p:sp>
        <p:nvSpPr>
          <p:cNvPr id="17" name="Cloud 1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7204" y="100604"/>
            <a:ext cx="10673982"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rgbClr val="FF0000"/>
                </a:solidFill>
                <a:latin typeface="Times New Roman" panose="02020603050405020304" pitchFamily="18" charset="0"/>
                <a:cs typeface="Times New Roman" panose="02020603050405020304" pitchFamily="18" charset="0"/>
              </a:rPr>
              <a:t>Trong bài </a:t>
            </a:r>
            <a:r>
              <a:rPr lang="en-US" sz="3200" smtClean="0">
                <a:solidFill>
                  <a:srgbClr val="FF0000"/>
                </a:solidFill>
                <a:latin typeface="Times New Roman" panose="02020603050405020304" pitchFamily="18" charset="0"/>
                <a:cs typeface="Times New Roman" panose="02020603050405020304" pitchFamily="18" charset="0"/>
              </a:rPr>
              <a:t>hát “Trái </a:t>
            </a:r>
            <a:r>
              <a:rPr lang="en-US" sz="3200">
                <a:solidFill>
                  <a:srgbClr val="FF0000"/>
                </a:solidFill>
                <a:latin typeface="Times New Roman" panose="02020603050405020304" pitchFamily="18" charset="0"/>
                <a:cs typeface="Times New Roman" panose="02020603050405020304" pitchFamily="18" charset="0"/>
              </a:rPr>
              <a:t>đất này là của chúng mình” thì Trái đất đứng yên hay Trái đất </a:t>
            </a:r>
            <a:r>
              <a:rPr lang="en-US" sz="3200" smtClean="0">
                <a:solidFill>
                  <a:srgbClr val="FF0000"/>
                </a:solidFill>
                <a:latin typeface="Times New Roman" panose="02020603050405020304" pitchFamily="18" charset="0"/>
                <a:cs typeface="Times New Roman" panose="02020603050405020304" pitchFamily="18" charset="0"/>
              </a:rPr>
              <a:t>quay</a:t>
            </a: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507397" y="18462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smtClean="0">
                <a:ln>
                  <a:noFill/>
                </a:ln>
                <a:solidFill>
                  <a:srgbClr val="00B050"/>
                </a:solidFill>
                <a:effectLst/>
                <a:uLnTx/>
                <a:uFillTx/>
                <a:latin typeface="+mj-lt"/>
              </a:rPr>
              <a:t>A. </a:t>
            </a:r>
            <a:r>
              <a:rPr lang="en-US" sz="3200">
                <a:solidFill>
                  <a:srgbClr val="00B050"/>
                </a:solidFill>
                <a:latin typeface="+mj-lt"/>
              </a:rPr>
              <a:t>Trái đất đứng yên</a:t>
            </a:r>
            <a:endParaRPr kumimoji="0" lang="vi-VN" sz="3200" b="0"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683028" y="1868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rgbClr val="00B050"/>
                </a:solidFill>
                <a:effectLst/>
                <a:uLnTx/>
                <a:uFillTx/>
                <a:latin typeface="+mj-lt"/>
              </a:rPr>
              <a:t>B</a:t>
            </a:r>
            <a:r>
              <a:rPr kumimoji="0" lang="vi-VN" sz="3200" b="0" i="0" u="none" strike="noStrike" kern="1200" cap="none" spc="0" normalizeH="0" baseline="0" noProof="0">
                <a:ln>
                  <a:noFill/>
                </a:ln>
                <a:solidFill>
                  <a:srgbClr val="00B050"/>
                </a:solidFill>
                <a:effectLst/>
                <a:uLnTx/>
                <a:uFillTx/>
                <a:latin typeface="+mj-lt"/>
              </a:rPr>
              <a:t>. </a:t>
            </a:r>
            <a:r>
              <a:rPr lang="en-US" sz="3200">
                <a:solidFill>
                  <a:srgbClr val="00B050"/>
                </a:solidFill>
                <a:latin typeface="+mj-lt"/>
              </a:rPr>
              <a:t>Trái đất quay</a:t>
            </a:r>
            <a:endParaRPr kumimoji="0" lang="vi-VN" sz="3200" b="0"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63822" y="1906749"/>
            <a:ext cx="805722" cy="708059"/>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89421" y="1971015"/>
            <a:ext cx="804742" cy="643793"/>
          </a:xfrm>
          <a:prstGeom prst="rect">
            <a:avLst/>
          </a:prstGeom>
        </p:spPr>
      </p:pic>
      <p:pic>
        <p:nvPicPr>
          <p:cNvPr id="3" name="TRÁI ĐẤT NÀY LÀ CỦA CHÚNG MÌNH - KYO YORK &amp; BÀO NGƯ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2946387"/>
            <a:ext cx="11991703" cy="3911613"/>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3"/>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3"/>
                                        </p:tgtEl>
                                      </p:cBhvr>
                                    </p:cmd>
                                  </p:childTnLst>
                                </p:cTn>
                              </p:par>
                            </p:childTnLst>
                          </p:cTn>
                        </p:par>
                      </p:childTnLst>
                    </p:cTn>
                  </p:par>
                </p:childTnLst>
              </p:cTn>
              <p:nextCondLst>
                <p:cond evt="onClick" delay="0">
                  <p:tgtEl>
                    <p:spTgt spid="3"/>
                  </p:tgtEl>
                </p:cond>
              </p:nextCondLst>
            </p:seq>
            <p:video>
              <p:cMediaNode vol="80000">
                <p:cTn id="69" fill="hold" display="0">
                  <p:stCondLst>
                    <p:cond delay="indefinite"/>
                  </p:stCondLst>
                </p:cTn>
                <p:tgtEl>
                  <p:spTgt spid="3"/>
                </p:tgtEl>
              </p:cMediaNode>
            </p:video>
          </p:childTnLst>
        </p:cTn>
      </p:par>
    </p:tnLst>
    <p:bldLst>
      <p:bldP spid="4" grpId="0" animBg="1"/>
      <p:bldP spid="26"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763477B-773E-4205-B29D-0742A572DFE4}"/>
              </a:ext>
            </a:extLst>
          </p:cNvPr>
          <p:cNvSpPr/>
          <p:nvPr/>
        </p:nvSpPr>
        <p:spPr>
          <a:xfrm>
            <a:off x="132080" y="2033034"/>
            <a:ext cx="11967771" cy="4626376"/>
          </a:xfrm>
          <a:prstGeom prst="roundRect">
            <a:avLst/>
          </a:prstGeom>
          <a:solidFill>
            <a:schemeClr val="bg1"/>
          </a:solidFill>
          <a:ln w="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9E17BB6-6488-4EF6-B51B-64AAB37ACC91}"/>
              </a:ext>
            </a:extLst>
          </p:cNvPr>
          <p:cNvGrpSpPr/>
          <p:nvPr/>
        </p:nvGrpSpPr>
        <p:grpSpPr>
          <a:xfrm>
            <a:off x="3667760" y="1195789"/>
            <a:ext cx="5059680" cy="791140"/>
            <a:chOff x="3383280" y="-59211"/>
            <a:chExt cx="5059680" cy="843280"/>
          </a:xfrm>
        </p:grpSpPr>
        <p:sp>
          <p:nvSpPr>
            <p:cNvPr id="2" name="Rectangle: Rounded Corners 1">
              <a:extLst>
                <a:ext uri="{FF2B5EF4-FFF2-40B4-BE49-F238E27FC236}">
                  <a16:creationId xmlns:a16="http://schemas.microsoft.com/office/drawing/2014/main" id="{89FC5B40-C310-4A6A-9011-E9C2004EA97B}"/>
                </a:ext>
              </a:extLst>
            </p:cNvPr>
            <p:cNvSpPr/>
            <p:nvPr/>
          </p:nvSpPr>
          <p:spPr>
            <a:xfrm>
              <a:off x="3383280" y="-59211"/>
              <a:ext cx="5059680" cy="8432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820C6B-AFB5-4BDB-9B0E-5B483E016491}"/>
                </a:ext>
              </a:extLst>
            </p:cNvPr>
            <p:cNvSpPr txBox="1"/>
            <p:nvPr/>
          </p:nvSpPr>
          <p:spPr>
            <a:xfrm>
              <a:off x="3564205" y="13717"/>
              <a:ext cx="4754880" cy="754539"/>
            </a:xfrm>
            <a:prstGeom prst="rect">
              <a:avLst/>
            </a:prstGeom>
            <a:noFill/>
          </p:spPr>
          <p:txBody>
            <a:bodyPr wrap="square" rtlCol="0">
              <a:spAutoFit/>
            </a:bodyPr>
            <a:lstStyle/>
            <a:p>
              <a:r>
                <a:rPr lang="en-US" sz="4000" b="1" smtClean="0">
                  <a:solidFill>
                    <a:srgbClr val="00B0F0"/>
                  </a:solidFill>
                  <a:latin typeface="Arial" panose="020B0604020202020204" pitchFamily="34" charset="0"/>
                  <a:cs typeface="Arial" panose="020B0604020202020204" pitchFamily="34" charset="0"/>
                </a:rPr>
                <a:t>PHIẾU HỌC TẬP</a:t>
              </a:r>
              <a:endParaRPr lang="en-US" sz="4000" b="1">
                <a:solidFill>
                  <a:srgbClr val="00B0F0"/>
                </a:solidFill>
                <a:latin typeface="Arial" panose="020B0604020202020204" pitchFamily="34" charset="0"/>
                <a:cs typeface="Arial" panose="020B0604020202020204" pitchFamily="34" charset="0"/>
              </a:endParaRPr>
            </a:p>
          </p:txBody>
        </p:sp>
      </p:grpSp>
      <p:sp>
        <p:nvSpPr>
          <p:cNvPr id="5" name="Flowchart: Connector 4">
            <a:extLst>
              <a:ext uri="{FF2B5EF4-FFF2-40B4-BE49-F238E27FC236}">
                <a16:creationId xmlns:a16="http://schemas.microsoft.com/office/drawing/2014/main" id="{AD440D31-44BA-47D3-A3A0-1E8E97CF3AC2}"/>
              </a:ext>
            </a:extLst>
          </p:cNvPr>
          <p:cNvSpPr/>
          <p:nvPr/>
        </p:nvSpPr>
        <p:spPr>
          <a:xfrm>
            <a:off x="132080" y="91693"/>
            <a:ext cx="1070128" cy="1042905"/>
          </a:xfrm>
          <a:prstGeom prst="flowChartConnector">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1</a:t>
            </a:r>
            <a:endParaRPr lang="en-US" sz="4000" b="1" dirty="0">
              <a:solidFill>
                <a:srgbClr val="0070C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1E6FBCB-B5D4-48EA-885A-2A3DF69852C5}"/>
              </a:ext>
            </a:extLst>
          </p:cNvPr>
          <p:cNvSpPr/>
          <p:nvPr/>
        </p:nvSpPr>
        <p:spPr>
          <a:xfrm>
            <a:off x="1292444" y="141975"/>
            <a:ext cx="10419198" cy="87376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Chuyển động tự quay quanh trục của Trái Đất</a:t>
            </a:r>
            <a:endParaRPr lang="en-US"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3C34D4-9F08-42D4-B6DF-7BBCA5C05FA4}"/>
              </a:ext>
            </a:extLst>
          </p:cNvPr>
          <p:cNvSpPr txBox="1"/>
          <p:nvPr/>
        </p:nvSpPr>
        <p:spPr>
          <a:xfrm>
            <a:off x="402383" y="3754083"/>
            <a:ext cx="6838389" cy="1323439"/>
          </a:xfrm>
          <a:prstGeom prst="rect">
            <a:avLst/>
          </a:prstGeom>
          <a:noFill/>
        </p:spPr>
        <p:txBody>
          <a:bodyPr wrap="square" rtlCol="0">
            <a:spAutoFit/>
          </a:bodyPr>
          <a:lstStyle/>
          <a:p>
            <a:pPr marL="285750" indent="-285750">
              <a:buFont typeface="Wingdings" panose="05000000000000000000" pitchFamily="2" charset="2"/>
              <a:buChar char="Ø"/>
            </a:pPr>
            <a:r>
              <a:rPr lang="en-US" sz="4000">
                <a:solidFill>
                  <a:srgbClr val="0070C0"/>
                </a:solidFill>
                <a:latin typeface="Arial" panose="020B0604020202020204" pitchFamily="34" charset="0"/>
                <a:cs typeface="Arial" panose="020B0604020202020204" pitchFamily="34" charset="0"/>
              </a:rPr>
              <a:t>Góc nghiêng của trục Trái Đất khi tự quay</a:t>
            </a:r>
          </a:p>
        </p:txBody>
      </p:sp>
      <p:sp>
        <p:nvSpPr>
          <p:cNvPr id="8" name="TextBox 7">
            <a:extLst>
              <a:ext uri="{FF2B5EF4-FFF2-40B4-BE49-F238E27FC236}">
                <a16:creationId xmlns:a16="http://schemas.microsoft.com/office/drawing/2014/main" id="{EC6E4720-047E-4D37-B48F-3B8D08BC5491}"/>
              </a:ext>
            </a:extLst>
          </p:cNvPr>
          <p:cNvSpPr txBox="1"/>
          <p:nvPr/>
        </p:nvSpPr>
        <p:spPr>
          <a:xfrm>
            <a:off x="402383" y="2282816"/>
            <a:ext cx="6838389" cy="1323439"/>
          </a:xfrm>
          <a:prstGeom prst="rect">
            <a:avLst/>
          </a:prstGeom>
          <a:noFill/>
        </p:spPr>
        <p:txBody>
          <a:bodyPr wrap="square" rtlCol="0">
            <a:spAutoFit/>
          </a:bodyPr>
          <a:lstStyle/>
          <a:p>
            <a:pPr marL="285750" indent="-285750">
              <a:buFont typeface="Wingdings" panose="05000000000000000000" pitchFamily="2" charset="2"/>
              <a:buChar char="Ø"/>
            </a:pPr>
            <a:r>
              <a:rPr lang="vi-VN" sz="4000" dirty="0">
                <a:solidFill>
                  <a:srgbClr val="0070C0"/>
                </a:solidFill>
                <a:latin typeface="Arial" panose="020B0604020202020204" pitchFamily="34" charset="0"/>
                <a:cs typeface="Arial" panose="020B0604020202020204" pitchFamily="34" charset="0"/>
              </a:rPr>
              <a:t>Hướ</a:t>
            </a:r>
            <a:r>
              <a:rPr lang="en-US" sz="4000" dirty="0">
                <a:solidFill>
                  <a:srgbClr val="0070C0"/>
                </a:solidFill>
                <a:latin typeface="Arial" panose="020B0604020202020204" pitchFamily="34" charset="0"/>
                <a:cs typeface="Arial" panose="020B0604020202020204" pitchFamily="34" charset="0"/>
              </a:rPr>
              <a:t>ng tự quay quanh trục của Trái Đất</a:t>
            </a:r>
          </a:p>
        </p:txBody>
      </p:sp>
      <p:sp>
        <p:nvSpPr>
          <p:cNvPr id="9" name="TextBox 8">
            <a:extLst>
              <a:ext uri="{FF2B5EF4-FFF2-40B4-BE49-F238E27FC236}">
                <a16:creationId xmlns:a16="http://schemas.microsoft.com/office/drawing/2014/main" id="{E6808C83-7347-4659-BCBA-8AE44AFE6E58}"/>
              </a:ext>
            </a:extLst>
          </p:cNvPr>
          <p:cNvSpPr txBox="1"/>
          <p:nvPr/>
        </p:nvSpPr>
        <p:spPr>
          <a:xfrm>
            <a:off x="402383" y="5257576"/>
            <a:ext cx="6892605" cy="1323439"/>
          </a:xfrm>
          <a:prstGeom prst="rect">
            <a:avLst/>
          </a:prstGeom>
          <a:noFill/>
        </p:spPr>
        <p:txBody>
          <a:bodyPr wrap="square" rtlCol="0">
            <a:spAutoFit/>
          </a:bodyPr>
          <a:lstStyle/>
          <a:p>
            <a:pPr marL="285750" indent="-285750">
              <a:buFont typeface="Wingdings" panose="05000000000000000000" pitchFamily="2" charset="2"/>
              <a:buChar char="Ø"/>
            </a:pPr>
            <a:r>
              <a:rPr lang="en-US" sz="4000">
                <a:solidFill>
                  <a:srgbClr val="0070C0"/>
                </a:solidFill>
                <a:latin typeface="Arial" panose="020B0604020202020204" pitchFamily="34" charset="0"/>
                <a:cs typeface="Arial" panose="020B0604020202020204" pitchFamily="34" charset="0"/>
              </a:rPr>
              <a:t>Thời gian tự quay quanh trục hết 1 vòng</a:t>
            </a:r>
          </a:p>
        </p:txBody>
      </p:sp>
      <p:pic>
        <p:nvPicPr>
          <p:cNvPr id="10" name="Picture 9">
            <a:extLst>
              <a:ext uri="{FF2B5EF4-FFF2-40B4-BE49-F238E27FC236}">
                <a16:creationId xmlns:a16="http://schemas.microsoft.com/office/drawing/2014/main" id="{1D97150B-A5B6-479D-B291-3CF2053D920F}"/>
              </a:ext>
            </a:extLst>
          </p:cNvPr>
          <p:cNvPicPr>
            <a:picLocks noChangeAspect="1"/>
          </p:cNvPicPr>
          <p:nvPr/>
        </p:nvPicPr>
        <p:blipFill rotWithShape="1">
          <a:blip r:embed="rId2"/>
          <a:srcRect l="43084" t="31407" r="26583" b="32296"/>
          <a:stretch/>
        </p:blipFill>
        <p:spPr>
          <a:xfrm>
            <a:off x="7469327" y="3027962"/>
            <a:ext cx="4347753" cy="2501593"/>
          </a:xfrm>
          <a:prstGeom prst="rect">
            <a:avLst/>
          </a:prstGeom>
        </p:spPr>
      </p:pic>
      <p:sp>
        <p:nvSpPr>
          <p:cNvPr id="11" name="TextBox 10">
            <a:extLst>
              <a:ext uri="{FF2B5EF4-FFF2-40B4-BE49-F238E27FC236}">
                <a16:creationId xmlns:a16="http://schemas.microsoft.com/office/drawing/2014/main" id="{FAD4B2A6-4F38-4EB8-9A1E-EAAEADF5440C}"/>
              </a:ext>
            </a:extLst>
          </p:cNvPr>
          <p:cNvSpPr txBox="1"/>
          <p:nvPr/>
        </p:nvSpPr>
        <p:spPr>
          <a:xfrm>
            <a:off x="6982991" y="5638434"/>
            <a:ext cx="9072880" cy="338554"/>
          </a:xfrm>
          <a:prstGeom prst="rect">
            <a:avLst/>
          </a:prstGeom>
          <a:noFill/>
        </p:spPr>
        <p:txBody>
          <a:bodyPr wrap="square" rtlCol="0">
            <a:spAutoFit/>
          </a:bodyPr>
          <a:lstStyle/>
          <a:p>
            <a:r>
              <a:rPr lang="en-US" sz="1600">
                <a:solidFill>
                  <a:srgbClr val="0070C0"/>
                </a:solidFill>
                <a:latin typeface="Arial" panose="020B0604020202020204" pitchFamily="34" charset="0"/>
                <a:cs typeface="Arial" panose="020B0604020202020204" pitchFamily="34" charset="0"/>
              </a:rPr>
              <a:t>Hình 1. Chuyển động tự quay quanh trục của Trái Đất</a:t>
            </a:r>
          </a:p>
        </p:txBody>
      </p:sp>
    </p:spTree>
    <p:extLst>
      <p:ext uri="{BB962C8B-B14F-4D97-AF65-F5344CB8AC3E}">
        <p14:creationId xmlns:p14="http://schemas.microsoft.com/office/powerpoint/2010/main" val="40306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B4DBEAC3-68AB-4623-B8AE-BFBD209C081E}"/>
              </a:ext>
            </a:extLst>
          </p:cNvPr>
          <p:cNvSpPr/>
          <p:nvPr/>
        </p:nvSpPr>
        <p:spPr>
          <a:xfrm>
            <a:off x="132080" y="54434"/>
            <a:ext cx="1070128" cy="1042905"/>
          </a:xfrm>
          <a:prstGeom prst="flowChartConnector">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a:solidFill>
                  <a:srgbClr val="0070C0"/>
                </a:solidFill>
                <a:latin typeface="Arial" panose="020B0604020202020204" pitchFamily="34" charset="0"/>
                <a:cs typeface="Arial" panose="020B0604020202020204" pitchFamily="34" charset="0"/>
              </a:rPr>
              <a:t>1</a:t>
            </a:r>
            <a:endParaRPr lang="en-US" sz="4800" b="1" dirty="0">
              <a:solidFill>
                <a:srgbClr val="0070C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9FB1CBB-428C-4651-8D34-7972A349734C}"/>
              </a:ext>
            </a:extLst>
          </p:cNvPr>
          <p:cNvSpPr/>
          <p:nvPr/>
        </p:nvSpPr>
        <p:spPr>
          <a:xfrm>
            <a:off x="1274050" y="108184"/>
            <a:ext cx="10419198" cy="87376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Chuyển động tự quay quanh trục của Trái Đất</a:t>
            </a:r>
            <a:endParaRPr lang="en-US" sz="3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6AF0E3F-AAF3-4788-BC20-DE219A4577DC}"/>
              </a:ext>
            </a:extLst>
          </p:cNvPr>
          <p:cNvPicPr>
            <a:picLocks noChangeAspect="1"/>
          </p:cNvPicPr>
          <p:nvPr/>
        </p:nvPicPr>
        <p:blipFill rotWithShape="1">
          <a:blip r:embed="rId2"/>
          <a:srcRect l="43084" t="31407" r="26583" b="32296"/>
          <a:stretch/>
        </p:blipFill>
        <p:spPr>
          <a:xfrm>
            <a:off x="3405579" y="1284074"/>
            <a:ext cx="6373492" cy="4289851"/>
          </a:xfrm>
          <a:prstGeom prst="rect">
            <a:avLst/>
          </a:prstGeom>
        </p:spPr>
      </p:pic>
      <p:sp>
        <p:nvSpPr>
          <p:cNvPr id="7" name="TextBox 6">
            <a:extLst>
              <a:ext uri="{FF2B5EF4-FFF2-40B4-BE49-F238E27FC236}">
                <a16:creationId xmlns:a16="http://schemas.microsoft.com/office/drawing/2014/main" id="{097858C0-3001-4710-BBE9-93F28A4E5FD3}"/>
              </a:ext>
            </a:extLst>
          </p:cNvPr>
          <p:cNvSpPr txBox="1"/>
          <p:nvPr/>
        </p:nvSpPr>
        <p:spPr>
          <a:xfrm>
            <a:off x="1908881" y="5876382"/>
            <a:ext cx="9072880" cy="523220"/>
          </a:xfrm>
          <a:prstGeom prst="rect">
            <a:avLst/>
          </a:prstGeom>
          <a:noFill/>
        </p:spPr>
        <p:txBody>
          <a:bodyPr wrap="square" rtlCol="0">
            <a:spAutoFit/>
          </a:bodyPr>
          <a:lstStyle/>
          <a:p>
            <a:pPr algn="ctr"/>
            <a:r>
              <a:rPr lang="en-US" sz="2800" i="1">
                <a:solidFill>
                  <a:srgbClr val="0070C0"/>
                </a:solidFill>
                <a:latin typeface="Arial" panose="020B0604020202020204" pitchFamily="34" charset="0"/>
                <a:cs typeface="Arial" panose="020B0604020202020204" pitchFamily="34" charset="0"/>
              </a:rPr>
              <a:t>Hình 1. Chuyển động tự quay quanh trục của Trái Đất</a:t>
            </a:r>
          </a:p>
        </p:txBody>
      </p:sp>
      <p:pic>
        <p:nvPicPr>
          <p:cNvPr id="8" name="Picture 4" descr="EARTH">
            <a:extLst>
              <a:ext uri="{FF2B5EF4-FFF2-40B4-BE49-F238E27FC236}">
                <a16:creationId xmlns:a16="http://schemas.microsoft.com/office/drawing/2014/main" id="{8359393D-6E1C-47D2-8416-03024EF4A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0480">
            <a:off x="3791889" y="1750039"/>
            <a:ext cx="3593653" cy="358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nknown Shape">
            <a:extLst>
              <a:ext uri="{FF2B5EF4-FFF2-40B4-BE49-F238E27FC236}">
                <a16:creationId xmlns:a16="http://schemas.microsoft.com/office/drawing/2014/main" id="{416BED0B-A993-45E8-9849-5A55BA74FADC}"/>
              </a:ext>
            </a:extLst>
          </p:cNvPr>
          <p:cNvSpPr>
            <a:spLocks/>
          </p:cNvSpPr>
          <p:nvPr/>
        </p:nvSpPr>
        <p:spPr bwMode="auto">
          <a:xfrm>
            <a:off x="4760330" y="1675453"/>
            <a:ext cx="953143" cy="1290923"/>
          </a:xfrm>
          <a:custGeom>
            <a:avLst/>
            <a:gdLst>
              <a:gd name="T0" fmla="*/ 315 w 522"/>
              <a:gd name="T1" fmla="*/ 52 h 666"/>
              <a:gd name="T2" fmla="*/ 201 w 522"/>
              <a:gd name="T3" fmla="*/ 10 h 666"/>
              <a:gd name="T4" fmla="*/ 81 w 522"/>
              <a:gd name="T5" fmla="*/ 16 h 666"/>
              <a:gd name="T6" fmla="*/ 9 w 522"/>
              <a:gd name="T7" fmla="*/ 106 h 666"/>
              <a:gd name="T8" fmla="*/ 27 w 522"/>
              <a:gd name="T9" fmla="*/ 208 h 666"/>
              <a:gd name="T10" fmla="*/ 153 w 522"/>
              <a:gd name="T11" fmla="*/ 394 h 666"/>
              <a:gd name="T12" fmla="*/ 393 w 522"/>
              <a:gd name="T13" fmla="*/ 586 h 666"/>
              <a:gd name="T14" fmla="*/ 522 w 522"/>
              <a:gd name="T15" fmla="*/ 666 h 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2" h="666">
                <a:moveTo>
                  <a:pt x="315" y="52"/>
                </a:moveTo>
                <a:cubicBezTo>
                  <a:pt x="299" y="44"/>
                  <a:pt x="240" y="16"/>
                  <a:pt x="201" y="10"/>
                </a:cubicBezTo>
                <a:cubicBezTo>
                  <a:pt x="162" y="4"/>
                  <a:pt x="113" y="0"/>
                  <a:pt x="81" y="16"/>
                </a:cubicBezTo>
                <a:cubicBezTo>
                  <a:pt x="49" y="32"/>
                  <a:pt x="18" y="74"/>
                  <a:pt x="9" y="106"/>
                </a:cubicBezTo>
                <a:cubicBezTo>
                  <a:pt x="0" y="138"/>
                  <a:pt x="3" y="160"/>
                  <a:pt x="27" y="208"/>
                </a:cubicBezTo>
                <a:cubicBezTo>
                  <a:pt x="51" y="256"/>
                  <a:pt x="92" y="331"/>
                  <a:pt x="153" y="394"/>
                </a:cubicBezTo>
                <a:cubicBezTo>
                  <a:pt x="214" y="457"/>
                  <a:pt x="332" y="541"/>
                  <a:pt x="393" y="586"/>
                </a:cubicBezTo>
                <a:cubicBezTo>
                  <a:pt x="454" y="631"/>
                  <a:pt x="495" y="649"/>
                  <a:pt x="522" y="666"/>
                </a:cubicBezTo>
              </a:path>
            </a:pathLst>
          </a:custGeom>
          <a:noFill/>
          <a:ln w="38100" cmpd="sng">
            <a:solidFill>
              <a:srgbClr val="FF33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lang="en-US"/>
          </a:p>
        </p:txBody>
      </p:sp>
      <p:sp>
        <p:nvSpPr>
          <p:cNvPr id="10" name="Unknown Shape">
            <a:extLst>
              <a:ext uri="{FF2B5EF4-FFF2-40B4-BE49-F238E27FC236}">
                <a16:creationId xmlns:a16="http://schemas.microsoft.com/office/drawing/2014/main" id="{E517FD9C-6B44-4664-81D0-488E85EF2B1B}"/>
              </a:ext>
            </a:extLst>
          </p:cNvPr>
          <p:cNvSpPr>
            <a:spLocks/>
          </p:cNvSpPr>
          <p:nvPr/>
        </p:nvSpPr>
        <p:spPr bwMode="auto">
          <a:xfrm>
            <a:off x="4028778" y="2121709"/>
            <a:ext cx="1982977" cy="2172863"/>
          </a:xfrm>
          <a:custGeom>
            <a:avLst/>
            <a:gdLst>
              <a:gd name="T0" fmla="*/ 204 w 1086"/>
              <a:gd name="T1" fmla="*/ 5 h 1121"/>
              <a:gd name="T2" fmla="*/ 195 w 1086"/>
              <a:gd name="T3" fmla="*/ 9 h 1121"/>
              <a:gd name="T4" fmla="*/ 75 w 1086"/>
              <a:gd name="T5" fmla="*/ 15 h 1121"/>
              <a:gd name="T6" fmla="*/ 6 w 1086"/>
              <a:gd name="T7" fmla="*/ 101 h 1121"/>
              <a:gd name="T8" fmla="*/ 36 w 1086"/>
              <a:gd name="T9" fmla="*/ 233 h 1121"/>
              <a:gd name="T10" fmla="*/ 147 w 1086"/>
              <a:gd name="T11" fmla="*/ 393 h 1121"/>
              <a:gd name="T12" fmla="*/ 378 w 1086"/>
              <a:gd name="T13" fmla="*/ 617 h 1121"/>
              <a:gd name="T14" fmla="*/ 756 w 1086"/>
              <a:gd name="T15" fmla="*/ 917 h 1121"/>
              <a:gd name="T16" fmla="*/ 1086 w 1086"/>
              <a:gd name="T17" fmla="*/ 1121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1121">
                <a:moveTo>
                  <a:pt x="204" y="5"/>
                </a:moveTo>
                <a:cubicBezTo>
                  <a:pt x="202" y="5"/>
                  <a:pt x="216" y="7"/>
                  <a:pt x="195" y="9"/>
                </a:cubicBezTo>
                <a:cubicBezTo>
                  <a:pt x="174" y="11"/>
                  <a:pt x="106" y="0"/>
                  <a:pt x="75" y="15"/>
                </a:cubicBezTo>
                <a:cubicBezTo>
                  <a:pt x="44" y="30"/>
                  <a:pt x="12" y="65"/>
                  <a:pt x="6" y="101"/>
                </a:cubicBezTo>
                <a:cubicBezTo>
                  <a:pt x="0" y="137"/>
                  <a:pt x="12" y="184"/>
                  <a:pt x="36" y="233"/>
                </a:cubicBezTo>
                <a:cubicBezTo>
                  <a:pt x="60" y="282"/>
                  <a:pt x="90" y="329"/>
                  <a:pt x="147" y="393"/>
                </a:cubicBezTo>
                <a:cubicBezTo>
                  <a:pt x="204" y="457"/>
                  <a:pt x="277" y="530"/>
                  <a:pt x="378" y="617"/>
                </a:cubicBezTo>
                <a:cubicBezTo>
                  <a:pt x="479" y="704"/>
                  <a:pt x="638" y="833"/>
                  <a:pt x="756" y="917"/>
                </a:cubicBezTo>
                <a:cubicBezTo>
                  <a:pt x="874" y="1001"/>
                  <a:pt x="1017" y="1079"/>
                  <a:pt x="1086" y="1121"/>
                </a:cubicBezTo>
              </a:path>
            </a:pathLst>
          </a:custGeom>
          <a:noFill/>
          <a:ln w="38100" cmpd="sng">
            <a:solidFill>
              <a:srgbClr val="FF33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lang="en-US"/>
          </a:p>
        </p:txBody>
      </p:sp>
      <p:sp>
        <p:nvSpPr>
          <p:cNvPr id="11" name="Unknown Shape">
            <a:extLst>
              <a:ext uri="{FF2B5EF4-FFF2-40B4-BE49-F238E27FC236}">
                <a16:creationId xmlns:a16="http://schemas.microsoft.com/office/drawing/2014/main" id="{64E2DF45-50F6-43F2-AC0B-F47AECBB9F3F}"/>
              </a:ext>
            </a:extLst>
          </p:cNvPr>
          <p:cNvSpPr>
            <a:spLocks/>
          </p:cNvSpPr>
          <p:nvPr/>
        </p:nvSpPr>
        <p:spPr bwMode="auto">
          <a:xfrm>
            <a:off x="3587227" y="2719858"/>
            <a:ext cx="1006095" cy="1354888"/>
          </a:xfrm>
          <a:custGeom>
            <a:avLst/>
            <a:gdLst>
              <a:gd name="T0" fmla="*/ 209 w 551"/>
              <a:gd name="T1" fmla="*/ 15 h 699"/>
              <a:gd name="T2" fmla="*/ 143 w 551"/>
              <a:gd name="T3" fmla="*/ 3 h 699"/>
              <a:gd name="T4" fmla="*/ 47 w 551"/>
              <a:gd name="T5" fmla="*/ 33 h 699"/>
              <a:gd name="T6" fmla="*/ 5 w 551"/>
              <a:gd name="T7" fmla="*/ 99 h 699"/>
              <a:gd name="T8" fmla="*/ 23 w 551"/>
              <a:gd name="T9" fmla="*/ 219 h 699"/>
              <a:gd name="T10" fmla="*/ 143 w 551"/>
              <a:gd name="T11" fmla="*/ 393 h 699"/>
              <a:gd name="T12" fmla="*/ 233 w 551"/>
              <a:gd name="T13" fmla="*/ 471 h 699"/>
              <a:gd name="T14" fmla="*/ 362 w 551"/>
              <a:gd name="T15" fmla="*/ 577 h 699"/>
              <a:gd name="T16" fmla="*/ 551 w 551"/>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1" h="699">
                <a:moveTo>
                  <a:pt x="209" y="15"/>
                </a:moveTo>
                <a:cubicBezTo>
                  <a:pt x="198" y="13"/>
                  <a:pt x="170" y="0"/>
                  <a:pt x="143" y="3"/>
                </a:cubicBezTo>
                <a:cubicBezTo>
                  <a:pt x="116" y="6"/>
                  <a:pt x="70" y="17"/>
                  <a:pt x="47" y="33"/>
                </a:cubicBezTo>
                <a:cubicBezTo>
                  <a:pt x="24" y="49"/>
                  <a:pt x="9" y="68"/>
                  <a:pt x="5" y="99"/>
                </a:cubicBezTo>
                <a:cubicBezTo>
                  <a:pt x="1" y="130"/>
                  <a:pt x="0" y="170"/>
                  <a:pt x="23" y="219"/>
                </a:cubicBezTo>
                <a:cubicBezTo>
                  <a:pt x="46" y="268"/>
                  <a:pt x="108" y="351"/>
                  <a:pt x="143" y="393"/>
                </a:cubicBezTo>
                <a:cubicBezTo>
                  <a:pt x="178" y="435"/>
                  <a:pt x="197" y="440"/>
                  <a:pt x="233" y="471"/>
                </a:cubicBezTo>
                <a:cubicBezTo>
                  <a:pt x="269" y="502"/>
                  <a:pt x="309" y="539"/>
                  <a:pt x="362" y="577"/>
                </a:cubicBezTo>
                <a:cubicBezTo>
                  <a:pt x="415" y="615"/>
                  <a:pt x="512" y="674"/>
                  <a:pt x="551" y="699"/>
                </a:cubicBezTo>
              </a:path>
            </a:pathLst>
          </a:custGeom>
          <a:noFill/>
          <a:ln w="38100" cmpd="sng">
            <a:solidFill>
              <a:srgbClr val="FF33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lang="en-US"/>
          </a:p>
        </p:txBody>
      </p:sp>
      <p:sp>
        <p:nvSpPr>
          <p:cNvPr id="12" name="Rectangle 12">
            <a:extLst>
              <a:ext uri="{FF2B5EF4-FFF2-40B4-BE49-F238E27FC236}">
                <a16:creationId xmlns:a16="http://schemas.microsoft.com/office/drawing/2014/main" id="{3BD8C46E-109F-46CD-A74B-86AEBE11AF9F}"/>
              </a:ext>
            </a:extLst>
          </p:cNvPr>
          <p:cNvSpPr>
            <a:spLocks noChangeArrowheads="1"/>
          </p:cNvSpPr>
          <p:nvPr/>
        </p:nvSpPr>
        <p:spPr bwMode="auto">
          <a:xfrm>
            <a:off x="3587227" y="2273712"/>
            <a:ext cx="495728" cy="358246"/>
          </a:xfrm>
          <a:prstGeom prst="rect">
            <a:avLst/>
          </a:prstGeom>
          <a:solidFill>
            <a:srgbClr val="00FF00">
              <a:alpha val="45999"/>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3" name="Rectangle 13">
            <a:extLst>
              <a:ext uri="{FF2B5EF4-FFF2-40B4-BE49-F238E27FC236}">
                <a16:creationId xmlns:a16="http://schemas.microsoft.com/office/drawing/2014/main" id="{5EB618F0-FEEE-4330-A9BD-ECD8F4C5E38D}"/>
              </a:ext>
            </a:extLst>
          </p:cNvPr>
          <p:cNvSpPr>
            <a:spLocks noChangeArrowheads="1"/>
          </p:cNvSpPr>
          <p:nvPr/>
        </p:nvSpPr>
        <p:spPr bwMode="auto">
          <a:xfrm>
            <a:off x="7447351" y="3804011"/>
            <a:ext cx="764829" cy="270735"/>
          </a:xfrm>
          <a:prstGeom prst="rect">
            <a:avLst/>
          </a:prstGeom>
          <a:solidFill>
            <a:srgbClr val="00FF00">
              <a:alpha val="45999"/>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Tree>
    <p:extLst>
      <p:ext uri="{BB962C8B-B14F-4D97-AF65-F5344CB8AC3E}">
        <p14:creationId xmlns:p14="http://schemas.microsoft.com/office/powerpoint/2010/main" val="165773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500"/>
                            </p:stCondLst>
                            <p:childTnLst>
                              <p:par>
                                <p:cTn id="17" presetID="22" presetClass="entr" presetSubtype="1" repeatCount="indefinite"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3000"/>
                                        <p:tgtEl>
                                          <p:spTgt spid="9"/>
                                        </p:tgtEl>
                                      </p:cBhvr>
                                    </p:animEffect>
                                  </p:childTnLst>
                                </p:cTn>
                              </p:par>
                              <p:par>
                                <p:cTn id="20" presetID="22" presetClass="entr" presetSubtype="1" repeatCount="indefinite"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3000"/>
                                        <p:tgtEl>
                                          <p:spTgt spid="10"/>
                                        </p:tgtEl>
                                      </p:cBhvr>
                                    </p:animEffect>
                                  </p:childTnLst>
                                </p:cTn>
                              </p:par>
                              <p:par>
                                <p:cTn id="23" presetID="22" presetClass="entr" presetSubtype="1" repeatCount="indefinite"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3000"/>
                                        <p:tgtEl>
                                          <p:spTgt spid="11"/>
                                        </p:tgtEl>
                                      </p:cBhvr>
                                    </p:animEffect>
                                  </p:childTnLst>
                                </p:cTn>
                              </p:par>
                              <p:par>
                                <p:cTn id="26" presetID="23" presetClass="emph" presetSubtype="0" repeatCount="indefinite" fill="hold" nodeType="withEffect">
                                  <p:stCondLst>
                                    <p:cond delay="0"/>
                                  </p:stCondLst>
                                  <p:childTnLst>
                                    <p:animClr clrSpc="hsl" dir="cw">
                                      <p:cBhvr override="childStyle">
                                        <p:cTn id="27" dur="500" fill="hold"/>
                                        <p:tgtEl>
                                          <p:spTgt spid="9"/>
                                        </p:tgtEl>
                                        <p:attrNameLst>
                                          <p:attrName>style.color</p:attrName>
                                        </p:attrNameLst>
                                      </p:cBhvr>
                                      <p:by>
                                        <p:hsl h="10842353" s="0" l="0"/>
                                      </p:by>
                                    </p:animClr>
                                    <p:animClr clrSpc="hsl" dir="cw">
                                      <p:cBhvr>
                                        <p:cTn id="28" dur="500" fill="hold"/>
                                        <p:tgtEl>
                                          <p:spTgt spid="9"/>
                                        </p:tgtEl>
                                        <p:attrNameLst>
                                          <p:attrName>fillcolor</p:attrName>
                                        </p:attrNameLst>
                                      </p:cBhvr>
                                      <p:by>
                                        <p:hsl h="10842353" s="0" l="0"/>
                                      </p:by>
                                    </p:animClr>
                                    <p:animClr clrSpc="hsl" dir="cw">
                                      <p:cBhvr>
                                        <p:cTn id="29" dur="500" fill="hold"/>
                                        <p:tgtEl>
                                          <p:spTgt spid="9"/>
                                        </p:tgtEl>
                                        <p:attrNameLst>
                                          <p:attrName>stroke.color</p:attrName>
                                        </p:attrNameLst>
                                      </p:cBhvr>
                                      <p:by>
                                        <p:hsl h="10842353" s="0" l="0"/>
                                      </p:by>
                                    </p:animClr>
                                    <p:set>
                                      <p:cBhvr>
                                        <p:cTn id="30"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folHlink"/>
                                      </p:to>
                                    </p:animClr>
                                  </p:subTnLst>
                                </p:cTn>
                              </p:par>
                              <p:par>
                                <p:cTn id="31" presetID="23" presetClass="emph" presetSubtype="0" repeatCount="indefinite" fill="hold" nodeType="withEffect">
                                  <p:stCondLst>
                                    <p:cond delay="0"/>
                                  </p:stCondLst>
                                  <p:childTnLst>
                                    <p:animClr clrSpc="hsl" dir="cw">
                                      <p:cBhvr override="childStyle">
                                        <p:cTn id="32" dur="500" fill="hold"/>
                                        <p:tgtEl>
                                          <p:spTgt spid="10"/>
                                        </p:tgtEl>
                                        <p:attrNameLst>
                                          <p:attrName>style.color</p:attrName>
                                        </p:attrNameLst>
                                      </p:cBhvr>
                                      <p:by>
                                        <p:hsl h="10842353" s="0" l="0"/>
                                      </p:by>
                                    </p:animClr>
                                    <p:animClr clrSpc="hsl" dir="cw">
                                      <p:cBhvr>
                                        <p:cTn id="33" dur="500" fill="hold"/>
                                        <p:tgtEl>
                                          <p:spTgt spid="10"/>
                                        </p:tgtEl>
                                        <p:attrNameLst>
                                          <p:attrName>fillcolor</p:attrName>
                                        </p:attrNameLst>
                                      </p:cBhvr>
                                      <p:by>
                                        <p:hsl h="10842353" s="0" l="0"/>
                                      </p:by>
                                    </p:animClr>
                                    <p:animClr clrSpc="hsl" dir="cw">
                                      <p:cBhvr>
                                        <p:cTn id="34" dur="500" fill="hold"/>
                                        <p:tgtEl>
                                          <p:spTgt spid="10"/>
                                        </p:tgtEl>
                                        <p:attrNameLst>
                                          <p:attrName>stroke.color</p:attrName>
                                        </p:attrNameLst>
                                      </p:cBhvr>
                                      <p:by>
                                        <p:hsl h="10842353" s="0" l="0"/>
                                      </p:by>
                                    </p:animClr>
                                    <p:set>
                                      <p:cBhvr>
                                        <p:cTn id="35"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folHlink"/>
                                      </p:to>
                                    </p:animClr>
                                  </p:subTnLst>
                                </p:cTn>
                              </p:par>
                              <p:par>
                                <p:cTn id="36" presetID="23" presetClass="emph" presetSubtype="0" repeatCount="indefinite" fill="hold" nodeType="withEffect">
                                  <p:stCondLst>
                                    <p:cond delay="0"/>
                                  </p:stCondLst>
                                  <p:childTnLst>
                                    <p:animClr clrSpc="hsl" dir="cw">
                                      <p:cBhvr override="childStyle">
                                        <p:cTn id="37" dur="500" fill="hold"/>
                                        <p:tgtEl>
                                          <p:spTgt spid="11"/>
                                        </p:tgtEl>
                                        <p:attrNameLst>
                                          <p:attrName>style.color</p:attrName>
                                        </p:attrNameLst>
                                      </p:cBhvr>
                                      <p:by>
                                        <p:hsl h="10842353" s="0" l="0"/>
                                      </p:by>
                                    </p:animClr>
                                    <p:animClr clrSpc="hsl" dir="cw">
                                      <p:cBhvr>
                                        <p:cTn id="38" dur="500" fill="hold"/>
                                        <p:tgtEl>
                                          <p:spTgt spid="11"/>
                                        </p:tgtEl>
                                        <p:attrNameLst>
                                          <p:attrName>fillcolor</p:attrName>
                                        </p:attrNameLst>
                                      </p:cBhvr>
                                      <p:by>
                                        <p:hsl h="10842353" s="0" l="0"/>
                                      </p:by>
                                    </p:animClr>
                                    <p:animClr clrSpc="hsl" dir="cw">
                                      <p:cBhvr>
                                        <p:cTn id="39" dur="500" fill="hold"/>
                                        <p:tgtEl>
                                          <p:spTgt spid="11"/>
                                        </p:tgtEl>
                                        <p:attrNameLst>
                                          <p:attrName>stroke.color</p:attrName>
                                        </p:attrNameLst>
                                      </p:cBhvr>
                                      <p:by>
                                        <p:hsl h="10842353" s="0" l="0"/>
                                      </p:by>
                                    </p:animClr>
                                    <p:set>
                                      <p:cBhvr>
                                        <p:cTn id="40" dur="500" fill="hold"/>
                                        <p:tgtEl>
                                          <p:spTgt spid="11"/>
                                        </p:tgtEl>
                                        <p:attrNameLst>
                                          <p:attrName>fill.type</p:attrName>
                                        </p:attrNameLst>
                                      </p:cBhvr>
                                      <p:to>
                                        <p:strVal val="solid"/>
                                      </p:to>
                                    </p:set>
                                  </p:childTnLst>
                                  <p:subTnLst>
                                    <p:animClr clrSpc="rgb" dir="cw">
                                      <p:cBhvr override="childStyle">
                                        <p:cTn dur="1" fill="hold" display="0" masterRel="nextClick" afterEffect="1"/>
                                        <p:tgtEl>
                                          <p:spTgt spid="11"/>
                                        </p:tgtEl>
                                        <p:attrNameLst>
                                          <p:attrName>ppt_c</p:attrName>
                                        </p:attrNameLst>
                                      </p:cBhvr>
                                      <p:to>
                                        <a:schemeClr val="folHlink"/>
                                      </p:to>
                                    </p:animClr>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par>
                          <p:cTn id="46" fill="hold">
                            <p:stCondLst>
                              <p:cond delay="500"/>
                            </p:stCondLst>
                            <p:childTnLst>
                              <p:par>
                                <p:cTn id="47" presetID="23" presetClass="emph" presetSubtype="0" fill="hold" nodeType="afterEffect">
                                  <p:stCondLst>
                                    <p:cond delay="0"/>
                                  </p:stCondLst>
                                  <p:childTnLst>
                                    <p:animClr clrSpc="hsl" dir="cw">
                                      <p:cBhvr override="childStyle">
                                        <p:cTn id="48" dur="500" fill="hold"/>
                                        <p:tgtEl>
                                          <p:spTgt spid="12"/>
                                        </p:tgtEl>
                                        <p:attrNameLst>
                                          <p:attrName>style.color</p:attrName>
                                        </p:attrNameLst>
                                      </p:cBhvr>
                                      <p:by>
                                        <p:hsl h="10842353" s="0" l="0"/>
                                      </p:by>
                                    </p:animClr>
                                    <p:animClr clrSpc="hsl" dir="cw">
                                      <p:cBhvr>
                                        <p:cTn id="49" dur="500" fill="hold"/>
                                        <p:tgtEl>
                                          <p:spTgt spid="12"/>
                                        </p:tgtEl>
                                        <p:attrNameLst>
                                          <p:attrName>fillcolor</p:attrName>
                                        </p:attrNameLst>
                                      </p:cBhvr>
                                      <p:by>
                                        <p:hsl h="10842353" s="0" l="0"/>
                                      </p:by>
                                    </p:animClr>
                                    <p:animClr clrSpc="hsl" dir="cw">
                                      <p:cBhvr>
                                        <p:cTn id="50" dur="500" fill="hold"/>
                                        <p:tgtEl>
                                          <p:spTgt spid="12"/>
                                        </p:tgtEl>
                                        <p:attrNameLst>
                                          <p:attrName>stroke.color</p:attrName>
                                        </p:attrNameLst>
                                      </p:cBhvr>
                                      <p:by>
                                        <p:hsl h="10842353" s="0" l="0"/>
                                      </p:by>
                                    </p:animClr>
                                    <p:set>
                                      <p:cBhvr>
                                        <p:cTn id="51" dur="500" fill="hold"/>
                                        <p:tgtEl>
                                          <p:spTgt spid="12"/>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childTnLst>
                          </p:cTn>
                        </p:par>
                        <p:par>
                          <p:cTn id="57" fill="hold">
                            <p:stCondLst>
                              <p:cond delay="500"/>
                            </p:stCondLst>
                            <p:childTnLst>
                              <p:par>
                                <p:cTn id="58" presetID="23" presetClass="emph" presetSubtype="0" fill="hold" nodeType="afterEffect">
                                  <p:stCondLst>
                                    <p:cond delay="0"/>
                                  </p:stCondLst>
                                  <p:childTnLst>
                                    <p:animClr clrSpc="hsl" dir="cw">
                                      <p:cBhvr override="childStyle">
                                        <p:cTn id="59" dur="500" fill="hold"/>
                                        <p:tgtEl>
                                          <p:spTgt spid="13"/>
                                        </p:tgtEl>
                                        <p:attrNameLst>
                                          <p:attrName>style.color</p:attrName>
                                        </p:attrNameLst>
                                      </p:cBhvr>
                                      <p:by>
                                        <p:hsl h="10842353" s="0" l="0"/>
                                      </p:by>
                                    </p:animClr>
                                    <p:animClr clrSpc="hsl" dir="cw">
                                      <p:cBhvr>
                                        <p:cTn id="60" dur="500" fill="hold"/>
                                        <p:tgtEl>
                                          <p:spTgt spid="13"/>
                                        </p:tgtEl>
                                        <p:attrNameLst>
                                          <p:attrName>fillcolor</p:attrName>
                                        </p:attrNameLst>
                                      </p:cBhvr>
                                      <p:by>
                                        <p:hsl h="10842353" s="0" l="0"/>
                                      </p:by>
                                    </p:animClr>
                                    <p:animClr clrSpc="hsl" dir="cw">
                                      <p:cBhvr>
                                        <p:cTn id="61" dur="500" fill="hold"/>
                                        <p:tgtEl>
                                          <p:spTgt spid="13"/>
                                        </p:tgtEl>
                                        <p:attrNameLst>
                                          <p:attrName>stroke.color</p:attrName>
                                        </p:attrNameLst>
                                      </p:cBhvr>
                                      <p:by>
                                        <p:hsl h="10842353" s="0" l="0"/>
                                      </p:by>
                                    </p:animClr>
                                    <p:set>
                                      <p:cBhvr>
                                        <p:cTn id="62"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607</Words>
  <Application>Microsoft Office PowerPoint</Application>
  <PresentationFormat>Widescreen</PresentationFormat>
  <Paragraphs>79</Paragraphs>
  <Slides>22</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Calibri Light</vt:lpstr>
      <vt:lpstr>Calibri</vt:lpstr>
      <vt:lpstr>Wingdings</vt:lpstr>
      <vt:lpstr>Tahoma</vt:lpstr>
      <vt:lpstr>Times New Roman</vt:lpstr>
      <vt:lpstr>Arial</vt:lpstr>
      <vt:lpstr>Office Theme</vt:lpstr>
      <vt:lpstr>1_Office Theme</vt:lpstr>
      <vt:lpstr>2_Office Theme</vt:lpstr>
      <vt:lpstr>BÀI 7: CHUYỂN ĐỘNG TỰ QUAY QUANH TRỤC CỦA TRÁI ĐẤT VÀ HỆ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Hệ quả chuyển động tự quay quanh trục của Trái Đất. a. Ngày đêm luân phiên </vt:lpstr>
      <vt:lpstr>PowerPoint Presentation</vt:lpstr>
      <vt:lpstr>PowerPoint Presentation</vt:lpstr>
      <vt:lpstr>PowerPoint Presentation</vt:lpstr>
      <vt:lpstr>PowerPoint Presentation</vt:lpstr>
      <vt:lpstr>TRÒ CHƠI</vt:lpstr>
      <vt:lpstr>HOẠT ĐỘNG NHÓM</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NGUYEN SAN</cp:lastModifiedBy>
  <cp:revision>71</cp:revision>
  <dcterms:created xsi:type="dcterms:W3CDTF">2018-05-10T00:06:18Z</dcterms:created>
  <dcterms:modified xsi:type="dcterms:W3CDTF">2023-11-06T15:17:01Z</dcterms:modified>
</cp:coreProperties>
</file>