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3"/>
  </p:notesMasterIdLst>
  <p:sldIdLst>
    <p:sldId id="256" r:id="rId2"/>
    <p:sldId id="257" r:id="rId3"/>
    <p:sldId id="259" r:id="rId4"/>
    <p:sldId id="258" r:id="rId5"/>
    <p:sldId id="261" r:id="rId6"/>
    <p:sldId id="263" r:id="rId7"/>
    <p:sldId id="295" r:id="rId8"/>
    <p:sldId id="264" r:id="rId9"/>
    <p:sldId id="262" r:id="rId10"/>
    <p:sldId id="296" r:id="rId11"/>
    <p:sldId id="265" r:id="rId12"/>
    <p:sldId id="267" r:id="rId13"/>
    <p:sldId id="268" r:id="rId14"/>
    <p:sldId id="297" r:id="rId15"/>
    <p:sldId id="269" r:id="rId16"/>
    <p:sldId id="298" r:id="rId17"/>
    <p:sldId id="300" r:id="rId18"/>
    <p:sldId id="299" r:id="rId19"/>
    <p:sldId id="260" r:id="rId20"/>
    <p:sldId id="272" r:id="rId21"/>
    <p:sldId id="28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98151E-0C3A-494B-B26B-37D62C383CFE}">
  <a:tblStyle styleId="{9698151E-0C3A-494B-B26B-37D62C383CF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8185A3-63CA-4AD0-B97A-12F4E01556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c2f9d8078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c2f9d807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24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936972" y="1576136"/>
            <a:ext cx="7424976" cy="1924404"/>
          </a:xfrm>
          <a:prstGeom prst="rect">
            <a:avLst/>
          </a:prstGeom>
        </p:spPr>
        <p:txBody>
          <a:bodyPr spcFirstLastPara="1" wrap="square" lIns="91425" tIns="91425" rIns="91425" bIns="91425" anchor="ctr" anchorCtr="0">
            <a:noAutofit/>
          </a:bodyPr>
          <a:lstStyle/>
          <a:p>
            <a:pPr marL="0" lvl="0" indent="0" algn="ctr" rtl="0">
              <a:lnSpc>
                <a:spcPct val="135000"/>
              </a:lnSpc>
              <a:spcBef>
                <a:spcPts val="600"/>
              </a:spcBef>
              <a:spcAft>
                <a:spcPts val="600"/>
              </a:spcAft>
              <a:buNone/>
            </a:pPr>
            <a:r>
              <a:rPr lang="vi-VN" smtClean="0">
                <a:latin typeface="Arial" panose="020B0604020202020204" pitchFamily="34" charset="0"/>
                <a:cs typeface="Arial" panose="020B0604020202020204" pitchFamily="34" charset="0"/>
              </a:rPr>
              <a:t>CHƯƠNG X</a:t>
            </a:r>
            <a:br>
              <a:rPr lang="vi-VN" smtClean="0">
                <a:latin typeface="Arial" panose="020B0604020202020204" pitchFamily="34" charset="0"/>
                <a:cs typeface="Arial" panose="020B0604020202020204" pitchFamily="34" charset="0"/>
              </a:rPr>
            </a:br>
            <a:r>
              <a:rPr lang="vi-VN" smtClean="0">
                <a:latin typeface="Arial" panose="020B0604020202020204" pitchFamily="34" charset="0"/>
                <a:cs typeface="Arial" panose="020B0604020202020204" pitchFamily="34" charset="0"/>
              </a:rPr>
              <a:t>TRÁI ĐẤT VÀ BẦU TRỜI</a:t>
            </a:r>
            <a:endParaRPr lang="vi-VN">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95564" y="317528"/>
            <a:ext cx="8461887"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smtClean="0">
                <a:solidFill>
                  <a:srgbClr val="000000"/>
                </a:solidFill>
                <a:latin typeface="+mn-lt"/>
              </a:rPr>
              <a:t>2. Giải thích sự chuyển động của Mặt Trời nhìn từ Trái Đất</a:t>
            </a:r>
            <a:endParaRPr sz="2200" dirty="0">
              <a:solidFill>
                <a:srgbClr val="000000"/>
              </a:solidFill>
              <a:latin typeface="+mn-lt"/>
            </a:endParaRPr>
          </a:p>
        </p:txBody>
      </p:sp>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439464" y="1624717"/>
            <a:ext cx="5308542" cy="9102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dirty="0" err="1" smtClean="0">
                <a:solidFill>
                  <a:schemeClr val="tx2">
                    <a:lumMod val="10000"/>
                  </a:schemeClr>
                </a:solidFill>
                <a:latin typeface="Arial" panose="020B0604020202020204" pitchFamily="34" charset="0"/>
                <a:cs typeface="Arial" panose="020B0604020202020204" pitchFamily="34" charset="0"/>
              </a:rPr>
              <a:t>Hãy</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mô</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tả</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chuyển</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động</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của</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Mặt</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Trời</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mà</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em</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nhìn</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thấy</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được</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hàng</a:t>
            </a:r>
            <a:r>
              <a:rPr lang="en-GB" sz="2200" dirty="0" smtClean="0">
                <a:solidFill>
                  <a:schemeClr val="tx2">
                    <a:lumMod val="10000"/>
                  </a:schemeClr>
                </a:solidFill>
                <a:latin typeface="Arial" panose="020B0604020202020204" pitchFamily="34" charset="0"/>
                <a:cs typeface="Arial" panose="020B0604020202020204" pitchFamily="34" charset="0"/>
              </a:rPr>
              <a:t> </a:t>
            </a:r>
            <a:r>
              <a:rPr lang="en-GB" sz="2200" dirty="0" err="1" smtClean="0">
                <a:solidFill>
                  <a:schemeClr val="tx2">
                    <a:lumMod val="10000"/>
                  </a:schemeClr>
                </a:solidFill>
                <a:latin typeface="Arial" panose="020B0604020202020204" pitchFamily="34" charset="0"/>
                <a:cs typeface="Arial" panose="020B0604020202020204" pitchFamily="34" charset="0"/>
              </a:rPr>
              <a:t>ngày</a:t>
            </a:r>
            <a:r>
              <a:rPr lang="en-GB" sz="2200" dirty="0" smtClean="0">
                <a:solidFill>
                  <a:schemeClr val="tx2">
                    <a:lumMod val="10000"/>
                  </a:schemeClr>
                </a:solidFill>
                <a:latin typeface="Arial" panose="020B0604020202020204" pitchFamily="34" charset="0"/>
                <a:cs typeface="Arial" panose="020B0604020202020204" pitchFamily="34" charset="0"/>
              </a:rPr>
              <a:t>.</a:t>
            </a:r>
            <a:endParaRPr lang="en-US" sz="2200" dirty="0" smtClean="0">
              <a:solidFill>
                <a:schemeClr val="tx2">
                  <a:lumMod val="1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549271" y="1624717"/>
            <a:ext cx="7754471" cy="2946481"/>
            <a:chOff x="575822" y="1345358"/>
            <a:chExt cx="7754471" cy="2946481"/>
          </a:xfrm>
        </p:grpSpPr>
        <p:pic>
          <p:nvPicPr>
            <p:cNvPr id="12" name="Picture 11"/>
            <p:cNvPicPr>
              <a:picLocks noChangeAspect="1"/>
            </p:cNvPicPr>
            <p:nvPr/>
          </p:nvPicPr>
          <p:blipFill>
            <a:blip r:embed="rId3"/>
            <a:stretch>
              <a:fillRect/>
            </a:stretch>
          </p:blipFill>
          <p:spPr>
            <a:xfrm>
              <a:off x="6160348" y="1345358"/>
              <a:ext cx="2169945" cy="2946481"/>
            </a:xfrm>
            <a:prstGeom prst="rect">
              <a:avLst/>
            </a:prstGeom>
          </p:spPr>
        </p:pic>
        <p:sp>
          <p:nvSpPr>
            <p:cNvPr id="13" name="Content Placeholder 2">
              <a:extLst>
                <a:ext uri="{FF2B5EF4-FFF2-40B4-BE49-F238E27FC236}">
                  <a16:creationId xmlns:a16="http://schemas.microsoft.com/office/drawing/2014/main" id="{796743E1-2DFC-4963-A6A7-EC3DF8425E5B}"/>
                </a:ext>
              </a:extLst>
            </p:cNvPr>
            <p:cNvSpPr txBox="1">
              <a:spLocks/>
            </p:cNvSpPr>
            <p:nvPr/>
          </p:nvSpPr>
          <p:spPr>
            <a:xfrm>
              <a:off x="575822" y="2550144"/>
              <a:ext cx="4823981" cy="8950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smtClean="0">
                  <a:solidFill>
                    <a:schemeClr val="tx2">
                      <a:lumMod val="10000"/>
                    </a:schemeClr>
                  </a:solidFill>
                  <a:latin typeface="Arial" panose="020B0604020202020204" pitchFamily="34" charset="0"/>
                  <a:cs typeface="Arial" panose="020B0604020202020204" pitchFamily="34" charset="0"/>
                </a:rPr>
                <a:t>Dùng mô hình quả địa cầu minh họa cho chuyển động của Trái Đất.</a:t>
              </a:r>
              <a:endParaRPr lang="en-US" sz="2200" smtClean="0">
                <a:solidFill>
                  <a:schemeClr val="tx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40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16" name="Rectangle 15"/>
          <p:cNvSpPr/>
          <p:nvPr/>
        </p:nvSpPr>
        <p:spPr>
          <a:xfrm>
            <a:off x="693387" y="405076"/>
            <a:ext cx="2456136" cy="461665"/>
          </a:xfrm>
          <a:prstGeom prst="rect">
            <a:avLst/>
          </a:prstGeom>
          <a:noFill/>
        </p:spPr>
        <p:txBody>
          <a:bodyPr wrap="square">
            <a:spAutoFit/>
          </a:bodyPr>
          <a:lstStyle/>
          <a:p>
            <a:pPr algn="just"/>
            <a:r>
              <a:rPr lang="en-US" sz="2400" b="1" smtClean="0"/>
              <a:t>THẢO LUẬN</a:t>
            </a:r>
            <a:endParaRPr lang="en-US" sz="2400" b="1"/>
          </a:p>
        </p:txBody>
      </p:sp>
      <p:pic>
        <p:nvPicPr>
          <p:cNvPr id="17"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39499" y="1469074"/>
            <a:ext cx="1676978" cy="1676978"/>
          </a:xfrm>
          <a:prstGeom prst="rect">
            <a:avLst/>
          </a:prstGeom>
        </p:spPr>
      </p:pic>
      <p:pic>
        <p:nvPicPr>
          <p:cNvPr id="18"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47591" y="3563215"/>
            <a:ext cx="1393701" cy="805568"/>
          </a:xfrm>
          <a:prstGeom prst="rect">
            <a:avLst/>
          </a:prstGeom>
        </p:spPr>
      </p:pic>
      <p:sp>
        <p:nvSpPr>
          <p:cNvPr id="19" name="Content Placeholder 2">
            <a:extLst>
              <a:ext uri="{FF2B5EF4-FFF2-40B4-BE49-F238E27FC236}">
                <a16:creationId xmlns:a16="http://schemas.microsoft.com/office/drawing/2014/main" id="{796743E1-2DFC-4963-A6A7-EC3DF8425E5B}"/>
              </a:ext>
            </a:extLst>
          </p:cNvPr>
          <p:cNvSpPr txBox="1">
            <a:spLocks/>
          </p:cNvSpPr>
          <p:nvPr/>
        </p:nvSpPr>
        <p:spPr>
          <a:xfrm>
            <a:off x="3459808" y="2257190"/>
            <a:ext cx="5565466" cy="13060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Nhiệm vụ</a:t>
            </a:r>
            <a:r>
              <a:rPr lang="en-US" b="1" smtClean="0">
                <a:solidFill>
                  <a:schemeClr val="accent5">
                    <a:lumMod val="75000"/>
                  </a:schemeClr>
                </a:solidFill>
                <a:latin typeface="Arial" panose="020B0604020202020204" pitchFamily="34" charset="0"/>
                <a:cs typeface="Arial" panose="020B0604020202020204" pitchFamily="34" charset="0"/>
              </a:rPr>
              <a:t>: </a:t>
            </a:r>
          </a:p>
          <a:p>
            <a:pPr marL="0" indent="0" algn="just">
              <a:lnSpc>
                <a:spcPct val="145000"/>
              </a:lnSpc>
              <a:spcBef>
                <a:spcPts val="600"/>
              </a:spcBef>
              <a:spcAft>
                <a:spcPts val="600"/>
              </a:spcAft>
            </a:pPr>
            <a:r>
              <a:rPr lang="en-US" smtClean="0">
                <a:solidFill>
                  <a:srgbClr val="002060"/>
                </a:solidFill>
                <a:latin typeface="Arial" panose="020B0604020202020204" pitchFamily="34" charset="0"/>
                <a:cs typeface="Arial" panose="020B0604020202020204" pitchFamily="34" charset="0"/>
              </a:rPr>
              <a:t>Trả lời các câu hỏi 1, 2 trong 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490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8"/>
                                        </p:tgtEl>
                                      </p:cBhvr>
                                    </p:cmd>
                                  </p:childTnLst>
                                </p:cTn>
                              </p:par>
                            </p:childTnLst>
                          </p:cTn>
                        </p:par>
                      </p:childTnLst>
                    </p:cTn>
                  </p:par>
                </p:childTnLst>
              </p:cTn>
              <p:nextCondLst>
                <p:cond evt="onClick" delay="0">
                  <p:tgtEl>
                    <p:spTgt spid="18"/>
                  </p:tgtEl>
                </p:cond>
              </p:nextCondLst>
            </p:seq>
            <p:video>
              <p:cMediaNode vol="80000">
                <p:cTn id="22" fill="hold" display="0">
                  <p:stCondLst>
                    <p:cond delay="indefinite"/>
                  </p:stCondLst>
                </p:cTn>
                <p:tgtEl>
                  <p:spTgt spid="18"/>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7" name="Google Shape;173;p19"/>
          <p:cNvSpPr txBox="1">
            <a:spLocks/>
          </p:cNvSpPr>
          <p:nvPr/>
        </p:nvSpPr>
        <p:spPr>
          <a:xfrm>
            <a:off x="147654" y="400000"/>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dirty="0" smtClean="0">
                <a:solidFill>
                  <a:srgbClr val="000000"/>
                </a:solidFill>
                <a:latin typeface="Arial" panose="020B0604020202020204" pitchFamily="34" charset="0"/>
                <a:cs typeface="Arial" panose="020B0604020202020204" pitchFamily="34" charset="0"/>
              </a:rPr>
              <a:t>III. </a:t>
            </a:r>
            <a:r>
              <a:rPr lang="en-US" dirty="0" err="1" smtClean="0">
                <a:solidFill>
                  <a:srgbClr val="000000"/>
                </a:solidFill>
                <a:latin typeface="Arial" panose="020B0604020202020204" pitchFamily="34" charset="0"/>
                <a:cs typeface="Arial" panose="020B0604020202020204" pitchFamily="34" charset="0"/>
              </a:rPr>
              <a:t>Phân</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biệt</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các</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thiên</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thể</a:t>
            </a:r>
            <a:endParaRPr lang="en-US" dirty="0">
              <a:solidFill>
                <a:srgbClr val="000000"/>
              </a:solidFill>
              <a:latin typeface="Arial" panose="020B0604020202020204" pitchFamily="34" charset="0"/>
              <a:cs typeface="Arial" panose="020B0604020202020204" pitchFamily="34" charset="0"/>
            </a:endParaRPr>
          </a:p>
        </p:txBody>
      </p:sp>
      <p:grpSp>
        <p:nvGrpSpPr>
          <p:cNvPr id="5" name="Group 4"/>
          <p:cNvGrpSpPr/>
          <p:nvPr/>
        </p:nvGrpSpPr>
        <p:grpSpPr>
          <a:xfrm>
            <a:off x="301472" y="1495417"/>
            <a:ext cx="8206289" cy="3016417"/>
            <a:chOff x="403787" y="1495417"/>
            <a:chExt cx="8206289" cy="3016417"/>
          </a:xfrm>
        </p:grpSpPr>
        <p:pic>
          <p:nvPicPr>
            <p:cNvPr id="3" name="Picture 2"/>
            <p:cNvPicPr>
              <a:picLocks noChangeAspect="1"/>
            </p:cNvPicPr>
            <p:nvPr/>
          </p:nvPicPr>
          <p:blipFill>
            <a:blip r:embed="rId3"/>
            <a:stretch>
              <a:fillRect/>
            </a:stretch>
          </p:blipFill>
          <p:spPr>
            <a:xfrm>
              <a:off x="3826900" y="1495417"/>
              <a:ext cx="4783176" cy="3016417"/>
            </a:xfrm>
            <a:prstGeom prst="rect">
              <a:avLst/>
            </a:prstGeom>
          </p:spPr>
        </p:pic>
        <p:sp>
          <p:nvSpPr>
            <p:cNvPr id="11" name="Content Placeholder 2">
              <a:extLst>
                <a:ext uri="{FF2B5EF4-FFF2-40B4-BE49-F238E27FC236}">
                  <a16:creationId xmlns:a16="http://schemas.microsoft.com/office/drawing/2014/main" id="{796743E1-2DFC-4963-A6A7-EC3DF8425E5B}"/>
                </a:ext>
              </a:extLst>
            </p:cNvPr>
            <p:cNvSpPr txBox="1">
              <a:spLocks/>
            </p:cNvSpPr>
            <p:nvPr/>
          </p:nvSpPr>
          <p:spPr>
            <a:xfrm>
              <a:off x="403787" y="2254361"/>
              <a:ext cx="3277876" cy="180028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Hãy mô tả điều mà em có thể quan sát được trên bầu trời vào ban đêm.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Google Shape;207;p2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301472" y="232057"/>
            <a:ext cx="8659678" cy="6813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GB" sz="2200" dirty="0" err="1" smtClean="0">
                <a:solidFill>
                  <a:srgbClr val="000000"/>
                </a:solidFill>
                <a:latin typeface="Arial" panose="020B0604020202020204" pitchFamily="34" charset="0"/>
                <a:cs typeface="Arial" panose="020B0604020202020204" pitchFamily="34" charset="0"/>
              </a:rPr>
              <a:t>Thiên</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thể</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tự</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phát</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sáng</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và</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thiên</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thể</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không</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tự</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phát</a:t>
            </a:r>
            <a:r>
              <a:rPr lang="en-GB" sz="2200" dirty="0" smtClean="0">
                <a:solidFill>
                  <a:srgbClr val="000000"/>
                </a:solidFill>
                <a:latin typeface="Arial" panose="020B0604020202020204" pitchFamily="34" charset="0"/>
                <a:cs typeface="Arial" panose="020B0604020202020204" pitchFamily="34" charset="0"/>
              </a:rPr>
              <a:t> </a:t>
            </a:r>
            <a:r>
              <a:rPr lang="en-GB" sz="2200" dirty="0" err="1" smtClean="0">
                <a:solidFill>
                  <a:srgbClr val="000000"/>
                </a:solidFill>
                <a:latin typeface="Arial" panose="020B0604020202020204" pitchFamily="34" charset="0"/>
                <a:cs typeface="Arial" panose="020B0604020202020204" pitchFamily="34" charset="0"/>
              </a:rPr>
              <a:t>sáng</a:t>
            </a:r>
            <a:endParaRPr lang="en-US" sz="2200" dirty="0" smtClean="0">
              <a:solidFill>
                <a:srgbClr val="00000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4565855" y="1592552"/>
            <a:ext cx="4247149" cy="10639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00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Hành tinh, vệ tinh là thiên thể không tự phát sáng </a:t>
            </a:r>
          </a:p>
        </p:txBody>
      </p:sp>
      <p:pic>
        <p:nvPicPr>
          <p:cNvPr id="3074" name="Picture 2" descr="https://encrypted-tbn0.gstatic.com/images?q=tbn:ANd9GcQ_uVGxR38vdgWiFYeS1JLEsj8wCgjengmVaumHwXw4HTpNd6AK4kBwtZdyeqcUci9-YTI&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76" y="2168409"/>
            <a:ext cx="1791832" cy="1848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4060" y="3973115"/>
            <a:ext cx="1249060" cy="524695"/>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Trời</a:t>
            </a:r>
          </a:p>
        </p:txBody>
      </p:sp>
      <p:sp>
        <p:nvSpPr>
          <p:cNvPr id="12" name="Content Placeholder 2">
            <a:extLst>
              <a:ext uri="{FF2B5EF4-FFF2-40B4-BE49-F238E27FC236}">
                <a16:creationId xmlns:a16="http://schemas.microsoft.com/office/drawing/2014/main" id="{796743E1-2DFC-4963-A6A7-EC3DF8425E5B}"/>
              </a:ext>
            </a:extLst>
          </p:cNvPr>
          <p:cNvSpPr txBox="1">
            <a:spLocks/>
          </p:cNvSpPr>
          <p:nvPr/>
        </p:nvSpPr>
        <p:spPr>
          <a:xfrm>
            <a:off x="50619" y="1419120"/>
            <a:ext cx="3801979" cy="7054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Sao là thiên thể tự phát sáng </a:t>
            </a:r>
          </a:p>
        </p:txBody>
      </p:sp>
      <p:pic>
        <p:nvPicPr>
          <p:cNvPr id="3078" name="Picture 6" descr="https://encrypted-tbn0.gstatic.com/images?q=tbn:ANd9GcRuFyvXVu2QmdqK-0XSQ5NJcZ_vtbpl1g-965GJgKfGkBjdahG8N7MS85KpqW0iwzJLqOE&amp;usqp=C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608" y="2567510"/>
            <a:ext cx="1561388" cy="15000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06427" y="4124837"/>
            <a:ext cx="1189749" cy="524695"/>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Trái Đất</a:t>
            </a:r>
            <a:endParaRPr lang="en-US" sz="220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6799340" y="2618048"/>
            <a:ext cx="1664443" cy="1398949"/>
          </a:xfrm>
          <a:prstGeom prst="rect">
            <a:avLst/>
          </a:prstGeom>
        </p:spPr>
      </p:pic>
      <p:sp>
        <p:nvSpPr>
          <p:cNvPr id="16" name="Rectangle 15"/>
          <p:cNvSpPr/>
          <p:nvPr/>
        </p:nvSpPr>
        <p:spPr>
          <a:xfrm>
            <a:off x="6626285" y="4064333"/>
            <a:ext cx="1837498" cy="583237"/>
          </a:xfrm>
          <a:prstGeom prst="rect">
            <a:avLst/>
          </a:prstGeom>
        </p:spPr>
        <p:txBody>
          <a:bodyPr wrap="squar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a:t>
            </a:r>
            <a:r>
              <a:rPr lang="en-US" sz="2200" smtClean="0">
                <a:solidFill>
                  <a:srgbClr val="002060"/>
                </a:solidFill>
                <a:latin typeface="Arial" panose="020B0604020202020204" pitchFamily="34" charset="0"/>
                <a:cs typeface="Arial" panose="020B0604020202020204" pitchFamily="34" charset="0"/>
              </a:rPr>
              <a:t>Trăng</a:t>
            </a:r>
            <a:endParaRPr lang="en-US" sz="220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grpSp>
        <p:nvGrpSpPr>
          <p:cNvPr id="8" name="Group 7"/>
          <p:cNvGrpSpPr/>
          <p:nvPr/>
        </p:nvGrpSpPr>
        <p:grpSpPr>
          <a:xfrm>
            <a:off x="960832" y="1624240"/>
            <a:ext cx="2949431" cy="2632938"/>
            <a:chOff x="960832" y="1624240"/>
            <a:chExt cx="2949431" cy="2632938"/>
          </a:xfrm>
        </p:grpSpPr>
        <p:pic>
          <p:nvPicPr>
            <p:cNvPr id="4" name="Picture 3"/>
            <p:cNvPicPr>
              <a:picLocks noChangeAspect="1"/>
            </p:cNvPicPr>
            <p:nvPr/>
          </p:nvPicPr>
          <p:blipFill>
            <a:blip r:embed="rId2"/>
            <a:stretch>
              <a:fillRect/>
            </a:stretch>
          </p:blipFill>
          <p:spPr>
            <a:xfrm>
              <a:off x="960832" y="1624240"/>
              <a:ext cx="2949431" cy="1979056"/>
            </a:xfrm>
            <a:prstGeom prst="rect">
              <a:avLst/>
            </a:prstGeom>
          </p:spPr>
        </p:pic>
        <p:sp>
          <p:nvSpPr>
            <p:cNvPr id="6" name="Rectangle 5"/>
            <p:cNvSpPr/>
            <p:nvPr/>
          </p:nvSpPr>
          <p:spPr>
            <a:xfrm>
              <a:off x="1708809" y="3732483"/>
              <a:ext cx="1282723" cy="524695"/>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Sao chổi</a:t>
              </a:r>
              <a:endParaRPr lang="en-US" sz="2200">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5358814" y="1616994"/>
            <a:ext cx="2967038" cy="2597912"/>
            <a:chOff x="5358814" y="1616994"/>
            <a:chExt cx="2967038" cy="2597912"/>
          </a:xfrm>
        </p:grpSpPr>
        <p:pic>
          <p:nvPicPr>
            <p:cNvPr id="5" name="Picture 4"/>
            <p:cNvPicPr>
              <a:picLocks noChangeAspect="1"/>
            </p:cNvPicPr>
            <p:nvPr/>
          </p:nvPicPr>
          <p:blipFill>
            <a:blip r:embed="rId3"/>
            <a:stretch>
              <a:fillRect/>
            </a:stretch>
          </p:blipFill>
          <p:spPr>
            <a:xfrm>
              <a:off x="5358814" y="1616994"/>
              <a:ext cx="2967038" cy="1986302"/>
            </a:xfrm>
            <a:prstGeom prst="rect">
              <a:avLst/>
            </a:prstGeom>
          </p:spPr>
        </p:pic>
        <p:sp>
          <p:nvSpPr>
            <p:cNvPr id="7" name="Rectangle 6"/>
            <p:cNvSpPr/>
            <p:nvPr/>
          </p:nvSpPr>
          <p:spPr>
            <a:xfrm>
              <a:off x="5511680" y="3631669"/>
              <a:ext cx="2661306" cy="583237"/>
            </a:xfrm>
            <a:prstGeom prst="rect">
              <a:avLst/>
            </a:prstGeom>
          </p:spPr>
          <p:txBody>
            <a:bodyPr wrap="none">
              <a:spAutoFit/>
            </a:bodyPr>
            <a:lstStyle/>
            <a:p>
              <a:pPr marL="0" indent="0" algn="ctr">
                <a:lnSpc>
                  <a:spcPct val="145000"/>
                </a:lnSpc>
                <a:spcBef>
                  <a:spcPts val="600"/>
                </a:spcBef>
                <a:spcAft>
                  <a:spcPts val="600"/>
                </a:spcAft>
              </a:pPr>
              <a:r>
                <a:rPr lang="en-US" sz="2200" smtClean="0">
                  <a:solidFill>
                    <a:srgbClr val="002060"/>
                  </a:solidFill>
                  <a:latin typeface="Arial" panose="020B0604020202020204" pitchFamily="34" charset="0"/>
                  <a:cs typeface="Arial" panose="020B0604020202020204" pitchFamily="34" charset="0"/>
                </a:rPr>
                <a:t>Chòm sao Gấu Lớn</a:t>
              </a:r>
              <a:endParaRPr lang="en-US" sz="220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62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21" name="Google Shape;221;p2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13" name="Google Shape;173;p19"/>
          <p:cNvSpPr txBox="1">
            <a:spLocks/>
          </p:cNvSpPr>
          <p:nvPr/>
        </p:nvSpPr>
        <p:spPr>
          <a:xfrm>
            <a:off x="301472" y="219526"/>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mtClean="0">
                <a:latin typeface="Arial" panose="020B0604020202020204" pitchFamily="34" charset="0"/>
                <a:cs typeface="Arial" panose="020B0604020202020204" pitchFamily="34" charset="0"/>
              </a:rPr>
              <a:t>LUYỆN TẬP</a:t>
            </a:r>
            <a:endParaRPr lang="en-US">
              <a:latin typeface="Arial" panose="020B0604020202020204" pitchFamily="34" charset="0"/>
              <a:cs typeface="Arial" panose="020B0604020202020204" pitchFamily="34" charset="0"/>
            </a:endParaRPr>
          </a:p>
        </p:txBody>
      </p:sp>
      <p:sp>
        <p:nvSpPr>
          <p:cNvPr id="4" name="Rectangle 3"/>
          <p:cNvSpPr/>
          <p:nvPr/>
        </p:nvSpPr>
        <p:spPr>
          <a:xfrm>
            <a:off x="301472" y="969116"/>
            <a:ext cx="8818466" cy="400110"/>
          </a:xfrm>
          <a:prstGeom prst="rect">
            <a:avLst/>
          </a:prstGeom>
        </p:spPr>
        <p:txBody>
          <a:bodyPr wrap="square">
            <a:spAutoFit/>
          </a:bodyPr>
          <a:lstStyle/>
          <a:p>
            <a:r>
              <a:rPr lang="fr-FR" sz="2000" b="1" smtClean="0">
                <a:latin typeface="Arial" panose="020B0604020202020204" pitchFamily="34" charset="0"/>
                <a:ea typeface="Calibri" panose="020F0502020204030204" pitchFamily="34" charset="0"/>
                <a:cs typeface="Arial" panose="020B0604020202020204" pitchFamily="34" charset="0"/>
              </a:rPr>
              <a:t>Câu 1: </a:t>
            </a:r>
            <a:r>
              <a:rPr lang="fr-FR" sz="2000" smtClean="0">
                <a:latin typeface="Arial" panose="020B0604020202020204" pitchFamily="34" charset="0"/>
                <a:ea typeface="Calibri" panose="020F0502020204030204" pitchFamily="34" charset="0"/>
                <a:cs typeface="Arial" panose="020B0604020202020204" pitchFamily="34" charset="0"/>
              </a:rPr>
              <a:t>Hãy khoanh vào từ </a:t>
            </a:r>
            <a:r>
              <a:rPr lang="fr-FR" sz="2000" b="1" smtClean="0">
                <a:latin typeface="Arial" panose="020B0604020202020204" pitchFamily="34" charset="0"/>
                <a:ea typeface="Calibri" panose="020F0502020204030204" pitchFamily="34" charset="0"/>
                <a:cs typeface="Arial" panose="020B0604020202020204" pitchFamily="34" charset="0"/>
              </a:rPr>
              <a:t>Đúng</a:t>
            </a:r>
            <a:r>
              <a:rPr lang="fr-FR" sz="2000" smtClean="0">
                <a:latin typeface="Arial" panose="020B0604020202020204" pitchFamily="34" charset="0"/>
                <a:ea typeface="Calibri" panose="020F0502020204030204" pitchFamily="34" charset="0"/>
                <a:cs typeface="Arial" panose="020B0604020202020204" pitchFamily="34" charset="0"/>
              </a:rPr>
              <a:t> hoặc </a:t>
            </a:r>
            <a:r>
              <a:rPr lang="fr-FR" sz="2000" b="1">
                <a:latin typeface="Arial" panose="020B0604020202020204" pitchFamily="34" charset="0"/>
                <a:ea typeface="Calibri" panose="020F0502020204030204" pitchFamily="34" charset="0"/>
                <a:cs typeface="Arial" panose="020B0604020202020204" pitchFamily="34" charset="0"/>
              </a:rPr>
              <a:t>Sai</a:t>
            </a:r>
            <a:r>
              <a:rPr lang="fr-FR" sz="2000">
                <a:latin typeface="Arial" panose="020B0604020202020204" pitchFamily="34" charset="0"/>
                <a:ea typeface="Calibri" panose="020F0502020204030204" pitchFamily="34" charset="0"/>
                <a:cs typeface="Arial" panose="020B0604020202020204" pitchFamily="34" charset="0"/>
              </a:rPr>
              <a:t> </a:t>
            </a:r>
            <a:r>
              <a:rPr lang="fr-FR" sz="2000" smtClean="0">
                <a:latin typeface="Arial" panose="020B0604020202020204" pitchFamily="34" charset="0"/>
                <a:ea typeface="Calibri" panose="020F0502020204030204" pitchFamily="34" charset="0"/>
                <a:cs typeface="Arial" panose="020B0604020202020204" pitchFamily="34" charset="0"/>
              </a:rPr>
              <a:t>để </a:t>
            </a:r>
            <a:r>
              <a:rPr lang="fr-FR" sz="2000">
                <a:latin typeface="Arial" panose="020B0604020202020204" pitchFamily="34" charset="0"/>
                <a:ea typeface="Calibri" panose="020F0502020204030204" pitchFamily="34" charset="0"/>
                <a:cs typeface="Arial" panose="020B0604020202020204" pitchFamily="34" charset="0"/>
              </a:rPr>
              <a:t>đánh giá các câu dưới đây :</a:t>
            </a:r>
            <a:endParaRPr lang="en-US" sz="200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55721437"/>
              </p:ext>
            </p:extLst>
          </p:nvPr>
        </p:nvGraphicFramePr>
        <p:xfrm>
          <a:off x="301472" y="1496131"/>
          <a:ext cx="8306277" cy="3603410"/>
        </p:xfrm>
        <a:graphic>
          <a:graphicData uri="http://schemas.openxmlformats.org/drawingml/2006/table">
            <a:tbl>
              <a:tblPr firstRow="1" firstCol="1" bandRow="1">
                <a:tableStyleId>{21E4AEA4-8DFA-4A89-87EB-49C32662AFE0}</a:tableStyleId>
              </a:tblPr>
              <a:tblGrid>
                <a:gridCol w="450551">
                  <a:extLst>
                    <a:ext uri="{9D8B030D-6E8A-4147-A177-3AD203B41FA5}">
                      <a16:colId xmlns:a16="http://schemas.microsoft.com/office/drawing/2014/main" val="634792900"/>
                    </a:ext>
                  </a:extLst>
                </a:gridCol>
                <a:gridCol w="6047662">
                  <a:extLst>
                    <a:ext uri="{9D8B030D-6E8A-4147-A177-3AD203B41FA5}">
                      <a16:colId xmlns:a16="http://schemas.microsoft.com/office/drawing/2014/main" val="234116804"/>
                    </a:ext>
                  </a:extLst>
                </a:gridCol>
                <a:gridCol w="880103">
                  <a:extLst>
                    <a:ext uri="{9D8B030D-6E8A-4147-A177-3AD203B41FA5}">
                      <a16:colId xmlns:a16="http://schemas.microsoft.com/office/drawing/2014/main" val="4227143998"/>
                    </a:ext>
                  </a:extLst>
                </a:gridCol>
                <a:gridCol w="927961">
                  <a:extLst>
                    <a:ext uri="{9D8B030D-6E8A-4147-A177-3AD203B41FA5}">
                      <a16:colId xmlns:a16="http://schemas.microsoft.com/office/drawing/2014/main" val="74950864"/>
                    </a:ext>
                  </a:extLst>
                </a:gridCol>
              </a:tblGrid>
              <a:tr h="414890">
                <a:tc>
                  <a:txBody>
                    <a:bodyPr/>
                    <a:lstStyle/>
                    <a:p>
                      <a:pPr algn="just">
                        <a:lnSpc>
                          <a:spcPct val="120000"/>
                        </a:lnSpc>
                        <a:spcBef>
                          <a:spcPts val="600"/>
                        </a:spcBef>
                        <a:spcAft>
                          <a:spcPts val="600"/>
                        </a:spcAft>
                      </a:pPr>
                      <a:r>
                        <a:rPr lang="fr-FR"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a:effectLst/>
                        </a:rPr>
                        <a:t>Nói về chuyển động của mặt trời và thiên thể</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0000"/>
                        </a:lnSpc>
                        <a:spcBef>
                          <a:spcPts val="600"/>
                        </a:spcBef>
                        <a:spcAft>
                          <a:spcPts val="600"/>
                        </a:spcAft>
                      </a:pPr>
                      <a:r>
                        <a:rPr lang="fr-FR" sz="1800">
                          <a:effectLst/>
                        </a:rPr>
                        <a:t>Đánh </a:t>
                      </a:r>
                      <a:r>
                        <a:rPr lang="fr-FR" sz="1800" smtClean="0">
                          <a:effectLst/>
                        </a:rPr>
                        <a:t>giá</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5347099"/>
                  </a:ext>
                </a:extLst>
              </a:tr>
              <a:tr h="471748">
                <a:tc>
                  <a:txBody>
                    <a:bodyPr/>
                    <a:lstStyle/>
                    <a:p>
                      <a:pPr algn="ctr">
                        <a:lnSpc>
                          <a:spcPct val="120000"/>
                        </a:lnSpc>
                        <a:spcBef>
                          <a:spcPts val="600"/>
                        </a:spcBef>
                        <a:spcAft>
                          <a:spcPts val="600"/>
                        </a:spcAft>
                      </a:pPr>
                      <a:r>
                        <a:rPr lang="fr-FR" sz="18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trời là một ngôi sao quay quanh Trái Đất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568288"/>
                  </a:ext>
                </a:extLst>
              </a:tr>
              <a:tr h="1358386">
                <a:tc>
                  <a:txBody>
                    <a:bodyPr/>
                    <a:lstStyle/>
                    <a:p>
                      <a:pPr algn="ctr">
                        <a:lnSpc>
                          <a:spcPct val="120000"/>
                        </a:lnSpc>
                        <a:spcBef>
                          <a:spcPts val="600"/>
                        </a:spcBef>
                        <a:spcAft>
                          <a:spcPts val="600"/>
                        </a:spcAft>
                      </a:pPr>
                      <a:r>
                        <a:rPr lang="fr-FR" sz="18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Hằng ngày ta nhìn thấy mặt trời mọc ở phương </a:t>
                      </a:r>
                      <a:r>
                        <a:rPr lang="fr-FR" sz="1800" smtClean="0">
                          <a:effectLst/>
                        </a:rPr>
                        <a:t>Đông </a:t>
                      </a:r>
                      <a:r>
                        <a:rPr lang="fr-FR" sz="1800">
                          <a:effectLst/>
                        </a:rPr>
                        <a:t>và lặn ở phương Tân vì trái đất quay quanh mặt trời và tự quay quanh trục của nó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826061"/>
                  </a:ext>
                </a:extLst>
              </a:tr>
              <a:tr h="886638">
                <a:tc>
                  <a:txBody>
                    <a:bodyPr/>
                    <a:lstStyle/>
                    <a:p>
                      <a:pPr algn="ctr">
                        <a:lnSpc>
                          <a:spcPct val="120000"/>
                        </a:lnSpc>
                        <a:spcBef>
                          <a:spcPts val="600"/>
                        </a:spcBef>
                        <a:spcAft>
                          <a:spcPts val="600"/>
                        </a:spcAft>
                      </a:pPr>
                      <a:r>
                        <a:rPr lang="fr-FR" sz="18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Các hành trình quay quanh Mặt trời đều gọi là các sao, chẳng hạn : sao Kum, sao Hỏa, sao Thủy, sao Thổ</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smtClean="0">
                          <a:effectLst/>
                        </a:rPr>
                        <a:t>Sai</a:t>
                      </a:r>
                      <a:r>
                        <a:rPr lang="fr-FR" sz="1800" b="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759522"/>
                  </a:ext>
                </a:extLst>
              </a:tr>
              <a:tr h="471748">
                <a:tc>
                  <a:txBody>
                    <a:bodyPr/>
                    <a:lstStyle/>
                    <a:p>
                      <a:pPr algn="ctr">
                        <a:lnSpc>
                          <a:spcPct val="120000"/>
                        </a:lnSpc>
                        <a:spcBef>
                          <a:spcPts val="600"/>
                        </a:spcBef>
                        <a:spcAft>
                          <a:spcPts val="600"/>
                        </a:spcAft>
                      </a:pPr>
                      <a:r>
                        <a:rPr lang="fr-FR"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trăng là vệ tinh tự nhiên của Mặt Trời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Đúng</a:t>
                      </a:r>
                      <a:r>
                        <a:rPr lang="fr-FR" sz="1800" b="0" baseline="0" smtClean="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a:t>
                      </a:r>
                      <a:r>
                        <a:rPr lang="fr-FR" sz="1800" b="0" smtClean="0">
                          <a:effectLst/>
                        </a:rPr>
                        <a:t>Sai</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615455"/>
                  </a:ext>
                </a:extLst>
              </a:tr>
            </a:tbl>
          </a:graphicData>
        </a:graphic>
      </p:graphicFrame>
      <p:sp>
        <p:nvSpPr>
          <p:cNvPr id="8" name="Oval 7"/>
          <p:cNvSpPr/>
          <p:nvPr/>
        </p:nvSpPr>
        <p:spPr>
          <a:xfrm>
            <a:off x="7820525" y="3958391"/>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90083" y="2840636"/>
            <a:ext cx="749970" cy="540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20524" y="1957138"/>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34296" y="4664296"/>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Rectangle 2"/>
          <p:cNvSpPr/>
          <p:nvPr/>
        </p:nvSpPr>
        <p:spPr>
          <a:xfrm>
            <a:off x="661736" y="1046824"/>
            <a:ext cx="7736306" cy="904863"/>
          </a:xfrm>
          <a:prstGeom prst="rect">
            <a:avLst/>
          </a:prstGeom>
        </p:spPr>
        <p:txBody>
          <a:bodyPr wrap="square">
            <a:spAutoFit/>
          </a:bodyPr>
          <a:lstStyle/>
          <a:p>
            <a:pPr algn="just">
              <a:lnSpc>
                <a:spcPct val="120000"/>
              </a:lnSpc>
              <a:spcBef>
                <a:spcPts val="600"/>
              </a:spcBef>
              <a:spcAft>
                <a:spcPts val="600"/>
              </a:spcAft>
            </a:pPr>
            <a:r>
              <a:rPr lang="en-GB" sz="2200" b="1" dirty="0" err="1" smtClean="0">
                <a:latin typeface="Arial" panose="020B0604020202020204" pitchFamily="34" charset="0"/>
                <a:cs typeface="Arial" panose="020B0604020202020204" pitchFamily="34" charset="0"/>
              </a:rPr>
              <a:t>Câu</a:t>
            </a:r>
            <a:r>
              <a:rPr lang="en-GB" sz="2200" b="1" dirty="0" smtClean="0">
                <a:latin typeface="Arial" panose="020B0604020202020204" pitchFamily="34" charset="0"/>
                <a:cs typeface="Arial" panose="020B0604020202020204" pitchFamily="34" charset="0"/>
              </a:rPr>
              <a:t> 2: </a:t>
            </a:r>
            <a:r>
              <a:rPr lang="vi-VN" sz="2200" dirty="0" smtClean="0">
                <a:latin typeface="Arial" panose="020B0604020202020204" pitchFamily="34" charset="0"/>
                <a:cs typeface="Arial" panose="020B0604020202020204" pitchFamily="34" charset="0"/>
              </a:rPr>
              <a:t>Mặt </a:t>
            </a:r>
            <a:r>
              <a:rPr lang="vi-VN" sz="2200" dirty="0">
                <a:latin typeface="Arial" panose="020B0604020202020204" pitchFamily="34" charset="0"/>
                <a:cs typeface="Arial" panose="020B0604020202020204" pitchFamily="34" charset="0"/>
              </a:rPr>
              <a:t>Trời mọc ở hướng Đông vào buổi sáng và lặn ở hướng Tây vào buổi chiều vì:</a:t>
            </a:r>
            <a:endParaRPr lang="en-US" sz="2200" dirty="0">
              <a:latin typeface="Arial" panose="020B0604020202020204" pitchFamily="34" charset="0"/>
              <a:cs typeface="Arial" panose="020B0604020202020204" pitchFamily="34" charset="0"/>
            </a:endParaRPr>
          </a:p>
        </p:txBody>
      </p:sp>
      <p:sp>
        <p:nvSpPr>
          <p:cNvPr id="4" name="Rectangle 3"/>
          <p:cNvSpPr/>
          <p:nvPr/>
        </p:nvSpPr>
        <p:spPr>
          <a:xfrm>
            <a:off x="1239251" y="1951687"/>
            <a:ext cx="6845969" cy="2991588"/>
          </a:xfrm>
          <a:prstGeom prst="rect">
            <a:avLst/>
          </a:prstGeom>
        </p:spPr>
        <p:txBody>
          <a:bodyPr wrap="square">
            <a:spAutoFit/>
          </a:bodyPr>
          <a:lstStyle/>
          <a:p>
            <a:pPr algn="just">
              <a:lnSpc>
                <a:spcPct val="120000"/>
              </a:lnSpc>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A. </a:t>
            </a:r>
            <a:r>
              <a:rPr lang="en-US" sz="2200" dirty="0" err="1">
                <a:solidFill>
                  <a:srgbClr val="0070C0"/>
                </a:solidFill>
                <a:latin typeface="Arial" panose="020B0604020202020204" pitchFamily="34" charset="0"/>
                <a:cs typeface="Arial" panose="020B0604020202020204" pitchFamily="34" charset="0"/>
              </a:rPr>
              <a:t>Trái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Đất</a:t>
            </a:r>
            <a:r>
              <a:rPr lang="en-US" sz="2200" dirty="0">
                <a:solidFill>
                  <a:srgbClr val="0070C0"/>
                </a:solidFill>
                <a:latin typeface="Arial" panose="020B0604020202020204" pitchFamily="34" charset="0"/>
                <a:cs typeface="Arial" panose="020B0604020202020204" pitchFamily="34" charset="0"/>
              </a:rPr>
              <a:t> quay </a:t>
            </a:r>
            <a:r>
              <a:rPr lang="en-US" sz="2200" dirty="0" err="1">
                <a:solidFill>
                  <a:srgbClr val="0070C0"/>
                </a:solidFill>
                <a:latin typeface="Arial" panose="020B0604020202020204" pitchFamily="34" charset="0"/>
                <a:cs typeface="Arial" panose="020B0604020202020204" pitchFamily="34" charset="0"/>
              </a:rPr>
              <a:t>quanh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trục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chiều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từ</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Tây</a:t>
            </a:r>
            <a:r>
              <a:rPr lang="en-US" sz="2200" dirty="0">
                <a:solidFill>
                  <a:srgbClr val="0070C0"/>
                </a:solidFill>
                <a:latin typeface="Arial" panose="020B0604020202020204" pitchFamily="34" charset="0"/>
                <a:cs typeface="Arial" panose="020B0604020202020204" pitchFamily="34" charset="0"/>
              </a:rPr>
              <a:t> sang </a:t>
            </a:r>
            <a:r>
              <a:rPr lang="en-US" sz="2200" dirty="0" err="1">
                <a:solidFill>
                  <a:srgbClr val="0070C0"/>
                </a:solidFill>
                <a:latin typeface="Arial" panose="020B0604020202020204" pitchFamily="34" charset="0"/>
                <a:cs typeface="Arial" panose="020B0604020202020204" pitchFamily="34" charset="0"/>
              </a:rPr>
              <a:t>Đông</a:t>
            </a:r>
            <a:r>
              <a:rPr lang="en-US" sz="2200" dirty="0">
                <a:solidFill>
                  <a:srgbClr val="0070C0"/>
                </a:solidFill>
                <a:latin typeface="Arial" panose="020B0604020202020204" pitchFamily="34" charset="0"/>
                <a:cs typeface="Arial" panose="020B0604020202020204" pitchFamily="34" charset="0"/>
              </a:rPr>
              <a:t>.</a:t>
            </a:r>
          </a:p>
          <a:p>
            <a:pPr algn="just">
              <a:lnSpc>
                <a:spcPct val="120000"/>
              </a:lnSpc>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B. </a:t>
            </a:r>
            <a:r>
              <a:rPr lang="en-US" sz="2200" dirty="0" err="1">
                <a:solidFill>
                  <a:srgbClr val="0070C0"/>
                </a:solidFill>
                <a:latin typeface="Arial" panose="020B0604020202020204" pitchFamily="34" charset="0"/>
                <a:cs typeface="Arial" panose="020B0604020202020204" pitchFamily="34" charset="0"/>
              </a:rPr>
              <a:t>Trái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Đất</a:t>
            </a:r>
            <a:r>
              <a:rPr lang="en-US" sz="2200" dirty="0">
                <a:solidFill>
                  <a:srgbClr val="0070C0"/>
                </a:solidFill>
                <a:latin typeface="Arial" panose="020B0604020202020204" pitchFamily="34" charset="0"/>
                <a:cs typeface="Arial" panose="020B0604020202020204" pitchFamily="34" charset="0"/>
              </a:rPr>
              <a:t> quay </a:t>
            </a:r>
            <a:r>
              <a:rPr lang="en-US" sz="2200" dirty="0" err="1">
                <a:solidFill>
                  <a:srgbClr val="0070C0"/>
                </a:solidFill>
                <a:latin typeface="Arial" panose="020B0604020202020204" pitchFamily="34" charset="0"/>
                <a:cs typeface="Arial" panose="020B0604020202020204" pitchFamily="34" charset="0"/>
              </a:rPr>
              <a:t>quanh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trục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chiều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từ</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Đông</a:t>
            </a:r>
            <a:r>
              <a:rPr lang="en-US" sz="2200" dirty="0">
                <a:solidFill>
                  <a:srgbClr val="0070C0"/>
                </a:solidFill>
                <a:latin typeface="Arial" panose="020B0604020202020204" pitchFamily="34" charset="0"/>
                <a:cs typeface="Arial" panose="020B0604020202020204" pitchFamily="34" charset="0"/>
              </a:rPr>
              <a:t> sang </a:t>
            </a:r>
            <a:r>
              <a:rPr lang="en-US" sz="2200" dirty="0" err="1">
                <a:solidFill>
                  <a:srgbClr val="0070C0"/>
                </a:solidFill>
                <a:latin typeface="Arial" panose="020B0604020202020204" pitchFamily="34" charset="0"/>
                <a:cs typeface="Arial" panose="020B0604020202020204" pitchFamily="34" charset="0"/>
              </a:rPr>
              <a:t>Tây</a:t>
            </a:r>
            <a:r>
              <a:rPr lang="en-US" sz="2200" dirty="0">
                <a:solidFill>
                  <a:srgbClr val="0070C0"/>
                </a:solidFill>
                <a:latin typeface="Arial" panose="020B0604020202020204" pitchFamily="34" charset="0"/>
                <a:cs typeface="Arial" panose="020B0604020202020204" pitchFamily="34" charset="0"/>
              </a:rPr>
              <a:t>.</a:t>
            </a:r>
          </a:p>
          <a:p>
            <a:pPr algn="just">
              <a:lnSpc>
                <a:spcPct val="120000"/>
              </a:lnSpc>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C. </a:t>
            </a:r>
            <a:r>
              <a:rPr lang="en-US" sz="2200" dirty="0" err="1">
                <a:solidFill>
                  <a:srgbClr val="0070C0"/>
                </a:solidFill>
                <a:latin typeface="Arial" panose="020B0604020202020204" pitchFamily="34" charset="0"/>
                <a:cs typeface="Arial" panose="020B0604020202020204" pitchFamily="34" charset="0"/>
              </a:rPr>
              <a:t>Mặt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Trời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chuyển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động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Trái</a:t>
            </a:r>
            <a:r>
              <a:rPr lang="en-US" sz="2200" dirty="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Đất</a:t>
            </a:r>
            <a:r>
              <a:rPr lang="en-US" sz="2200" dirty="0" smtClean="0">
                <a:solidFill>
                  <a:srgbClr val="0070C0"/>
                </a:solidFill>
                <a:latin typeface="Arial" panose="020B0604020202020204" pitchFamily="34" charset="0"/>
                <a:cs typeface="Arial" panose="020B0604020202020204" pitchFamily="34" charset="0"/>
              </a:rPr>
              <a:t>.</a:t>
            </a:r>
            <a:endParaRPr lang="en-US" sz="2200" dirty="0">
              <a:solidFill>
                <a:srgbClr val="0070C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D. </a:t>
            </a:r>
            <a:r>
              <a:rPr lang="en-US" sz="2200" dirty="0" err="1">
                <a:solidFill>
                  <a:srgbClr val="0070C0"/>
                </a:solidFill>
                <a:latin typeface="Arial" panose="020B0604020202020204" pitchFamily="34" charset="0"/>
                <a:cs typeface="Arial" panose="020B0604020202020204" pitchFamily="34" charset="0"/>
              </a:rPr>
              <a:t>Trái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Đất</a:t>
            </a:r>
            <a:r>
              <a:rPr lang="en-US" sz="2200" dirty="0">
                <a:solidFill>
                  <a:srgbClr val="0070C0"/>
                </a:solidFill>
                <a:latin typeface="Arial" panose="020B0604020202020204" pitchFamily="34" charset="0"/>
                <a:cs typeface="Arial" panose="020B0604020202020204" pitchFamily="34" charset="0"/>
              </a:rPr>
              <a:t> quay </a:t>
            </a:r>
            <a:r>
              <a:rPr lang="en-US" sz="2200" dirty="0" err="1">
                <a:solidFill>
                  <a:srgbClr val="0070C0"/>
                </a:solidFill>
                <a:latin typeface="Arial" panose="020B0604020202020204" pitchFamily="34" charset="0"/>
                <a:cs typeface="Arial" panose="020B0604020202020204" pitchFamily="34" charset="0"/>
              </a:rPr>
              <a:t>xung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Mặt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Trời</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17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4">
                                            <p:txEl>
                                              <p:pRg st="0" end="0"/>
                                            </p:txEl>
                                          </p:spTgt>
                                        </p:tgtEl>
                                        <p:attrNameLst>
                                          <p:attrName>style.color</p:attrName>
                                        </p:attrNameLst>
                                      </p:cBhvr>
                                      <p:to>
                                        <p:clrVal>
                                          <a:srgbClr val="FF0000"/>
                                        </p:clrVal>
                                      </p:to>
                                    </p:set>
                                    <p:set>
                                      <p:cBhvr>
                                        <p:cTn id="35" dur="500" fill="hold"/>
                                        <p:tgtEl>
                                          <p:spTgt spid="4">
                                            <p:txEl>
                                              <p:pRg st="0" end="0"/>
                                            </p:txEl>
                                          </p:spTgt>
                                        </p:tgtEl>
                                        <p:attrNameLst>
                                          <p:attrName>fillcolor</p:attrName>
                                        </p:attrNameLst>
                                      </p:cBhvr>
                                      <p:to>
                                        <p:clrVal>
                                          <a:srgbClr val="FF0000"/>
                                        </p:clrVal>
                                      </p:to>
                                    </p:set>
                                    <p:set>
                                      <p:cBhvr>
                                        <p:cTn id="36"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3" name="Rectangle 2"/>
          <p:cNvSpPr/>
          <p:nvPr/>
        </p:nvSpPr>
        <p:spPr>
          <a:xfrm>
            <a:off x="700512" y="838251"/>
            <a:ext cx="7986287" cy="954107"/>
          </a:xfrm>
          <a:prstGeom prst="rect">
            <a:avLst/>
          </a:prstGeom>
        </p:spPr>
        <p:txBody>
          <a:bodyPr wrap="square">
            <a:spAutoFit/>
          </a:bodyPr>
          <a:lstStyle/>
          <a:p>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3</a:t>
            </a:r>
            <a:r>
              <a:rPr lang="fr-FR" sz="2800" b="1" dirty="0">
                <a:latin typeface="Times New Roman" panose="02020603050405020304" pitchFamily="18" charset="0"/>
                <a:cs typeface="Times New Roman" panose="02020603050405020304" pitchFamily="18" charset="0"/>
              </a:rPr>
              <a:t> :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mô</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xác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hướng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hộ</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cần</a:t>
            </a:r>
            <a:r>
              <a:rPr lang="fr-FR" sz="2800" dirty="0">
                <a:latin typeface="Times New Roman" panose="02020603050405020304" pitchFamily="18" charset="0"/>
                <a:cs typeface="Times New Roman" panose="02020603050405020304" pitchFamily="18" charset="0"/>
              </a:rPr>
              <a:t> la </a:t>
            </a:r>
            <a:r>
              <a:rPr lang="fr-FR" sz="2800" dirty="0" err="1" smtClean="0">
                <a:latin typeface="Times New Roman" panose="02020603050405020304" pitchFamily="18" charset="0"/>
                <a:cs typeface="Times New Roman" panose="02020603050405020304" pitchFamily="18" charset="0"/>
              </a:rPr>
              <a:t>bàn</a:t>
            </a:r>
            <a:r>
              <a:rPr lang="fr-FR"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75822" y="1792358"/>
            <a:ext cx="8110977" cy="2677656"/>
          </a:xfrm>
          <a:prstGeom prst="rect">
            <a:avLst/>
          </a:prstGeom>
        </p:spPr>
        <p:txBody>
          <a:bodyPr wrap="square">
            <a:spAutoFit/>
          </a:bodyPr>
          <a:lstStyle/>
          <a:p>
            <a:r>
              <a:rPr lang="vi-VN" sz="2800" dirty="0" smtClean="0">
                <a:latin typeface="+mj-lt"/>
              </a:rPr>
              <a:t>+ </a:t>
            </a:r>
            <a:r>
              <a:rPr lang="vi-VN" sz="2800" dirty="0">
                <a:latin typeface="+mj-lt"/>
              </a:rPr>
              <a:t>HS mô tả được: Đứng trước cửa nhà, giang 2 tay sao cho tay phải chỉ về phía Mặt</a:t>
            </a:r>
            <a:endParaRPr lang="en-US" sz="2800" dirty="0">
              <a:latin typeface="+mj-lt"/>
            </a:endParaRPr>
          </a:p>
          <a:p>
            <a:r>
              <a:rPr lang="vi-VN" sz="2800" dirty="0">
                <a:latin typeface="+mj-lt"/>
              </a:rPr>
              <a:t>+ Trời mọc (hướng Đóng), tay trái chỉ phía Mặt Trời lặn (hướng 1ây) thì hướng mặt người nhìn là hướng Bác. hướng phía sau lưng là hướng Nam, từ đó xác định được hướng của ngôi nhả/căn hộ. </a:t>
            </a:r>
            <a:endParaRPr lang="en-US" sz="2800" dirty="0">
              <a:latin typeface="+mj-lt"/>
            </a:endParaRPr>
          </a:p>
        </p:txBody>
      </p:sp>
    </p:spTree>
    <p:extLst>
      <p:ext uri="{BB962C8B-B14F-4D97-AF65-F5344CB8AC3E}">
        <p14:creationId xmlns:p14="http://schemas.microsoft.com/office/powerpoint/2010/main" val="34692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
        <p:nvSpPr>
          <p:cNvPr id="3" name="Rectangle 2"/>
          <p:cNvSpPr/>
          <p:nvPr/>
        </p:nvSpPr>
        <p:spPr>
          <a:xfrm>
            <a:off x="575822" y="1260178"/>
            <a:ext cx="7929154" cy="1006429"/>
          </a:xfrm>
          <a:prstGeom prst="rect">
            <a:avLst/>
          </a:prstGeom>
        </p:spPr>
        <p:txBody>
          <a:bodyPr wrap="square">
            <a:spAutoFit/>
          </a:bodyPr>
          <a:lstStyle/>
          <a:p>
            <a:pPr>
              <a:lnSpc>
                <a:spcPct val="135000"/>
              </a:lnSpc>
              <a:spcBef>
                <a:spcPts val="600"/>
              </a:spcBef>
              <a:spcAft>
                <a:spcPts val="600"/>
              </a:spcAft>
            </a:pPr>
            <a:r>
              <a:rPr lang="en-GB" sz="2200" b="1" dirty="0" err="1" smtClean="0">
                <a:latin typeface="Arial" panose="020B0604020202020204" pitchFamily="34" charset="0"/>
                <a:cs typeface="Arial" panose="020B0604020202020204" pitchFamily="34" charset="0"/>
              </a:rPr>
              <a:t>Câu</a:t>
            </a:r>
            <a:r>
              <a:rPr lang="en-GB" sz="22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4: </a:t>
            </a:r>
            <a:r>
              <a:rPr lang="en-GB" sz="2200" dirty="0" err="1" smtClean="0">
                <a:latin typeface="Arial" panose="020B0604020202020204" pitchFamily="34" charset="0"/>
                <a:cs typeface="Arial" panose="020B0604020202020204" pitchFamily="34" charset="0"/>
              </a:rPr>
              <a:t>Hãy</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tính</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xem</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trong</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một</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năm</a:t>
            </a:r>
            <a:r>
              <a:rPr lang="en-GB" sz="2200" dirty="0" smtClean="0">
                <a:latin typeface="Arial" panose="020B0604020202020204" pitchFamily="34" charset="0"/>
                <a:cs typeface="Arial" panose="020B0604020202020204" pitchFamily="34" charset="0"/>
              </a:rPr>
              <a:t> (365 </a:t>
            </a:r>
            <a:r>
              <a:rPr lang="en-GB" sz="2200" dirty="0" err="1" smtClean="0">
                <a:latin typeface="Arial" panose="020B0604020202020204" pitchFamily="34" charset="0"/>
                <a:cs typeface="Arial" panose="020B0604020202020204" pitchFamily="34" charset="0"/>
              </a:rPr>
              <a:t>ngày</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Trái</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Đất</a:t>
            </a:r>
            <a:r>
              <a:rPr lang="en-GB" sz="2200" dirty="0" smtClean="0">
                <a:latin typeface="Arial" panose="020B0604020202020204" pitchFamily="34" charset="0"/>
                <a:cs typeface="Arial" panose="020B0604020202020204" pitchFamily="34" charset="0"/>
              </a:rPr>
              <a:t> quay </a:t>
            </a:r>
            <a:r>
              <a:rPr lang="en-GB" sz="2200" dirty="0" err="1" smtClean="0">
                <a:latin typeface="Arial" panose="020B0604020202020204" pitchFamily="34" charset="0"/>
                <a:cs typeface="Arial" panose="020B0604020202020204" pitchFamily="34" charset="0"/>
              </a:rPr>
              <a:t>quanh</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trục</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của</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nó</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hết</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bao</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nhiêu</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giờ</a:t>
            </a:r>
            <a:r>
              <a:rPr lang="en-GB" sz="2200" dirty="0" smtClean="0">
                <a:latin typeface="Arial" panose="020B0604020202020204" pitchFamily="34" charset="0"/>
                <a:cs typeface="Arial" panose="020B0604020202020204" pitchFamily="34" charset="0"/>
              </a:rPr>
              <a:t>?</a:t>
            </a:r>
            <a:endParaRPr lang="vi-VN" sz="2200" dirty="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2401882" y="3292785"/>
            <a:ext cx="5410455" cy="430887"/>
          </a:xfrm>
          <a:prstGeom prst="rect">
            <a:avLst/>
          </a:prstGeom>
        </p:spPr>
        <p:txBody>
          <a:bodyPr wrap="none">
            <a:spAutoFit/>
          </a:bodyPr>
          <a:lstStyle/>
          <a:p>
            <a:r>
              <a:rPr lang="en-US" sz="2200" dirty="0" err="1">
                <a:latin typeface="Arial" panose="020B0604020202020204" pitchFamily="34" charset="0"/>
                <a:cs typeface="Arial" panose="020B0604020202020204" pitchFamily="34" charset="0"/>
              </a:rPr>
              <a:t>Trái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quay </a:t>
            </a:r>
            <a:r>
              <a:rPr lang="en-US" sz="2200" dirty="0" err="1">
                <a:latin typeface="Arial" panose="020B0604020202020204" pitchFamily="34" charset="0"/>
                <a:cs typeface="Arial" panose="020B0604020202020204" pitchFamily="34" charset="0"/>
              </a:rPr>
              <a:t>quanh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a:t>
            </a:r>
            <a:r>
              <a:rPr lang="en-US" sz="2200" dirty="0">
                <a:latin typeface="Arial" panose="020B0604020202020204" pitchFamily="34" charset="0"/>
                <a:cs typeface="Arial" panose="020B0604020202020204" pitchFamily="34" charset="0"/>
              </a:rPr>
              <a:t> 8760 </a:t>
            </a:r>
            <a:r>
              <a:rPr lang="en-US" sz="2200" dirty="0" err="1">
                <a:latin typeface="Arial" panose="020B0604020202020204" pitchFamily="34" charset="0"/>
                <a:cs typeface="Arial" panose="020B0604020202020204" pitchFamily="34" charset="0"/>
              </a:rPr>
              <a:t>giờ</a:t>
            </a:r>
            <a:endParaRPr lang="en-US" sz="2200" dirty="0">
              <a:latin typeface="Arial" panose="020B0604020202020204" pitchFamily="34" charset="0"/>
              <a:cs typeface="Arial" panose="020B0604020202020204" pitchFamily="34" charset="0"/>
            </a:endParaRPr>
          </a:p>
        </p:txBody>
      </p:sp>
      <p:sp>
        <p:nvSpPr>
          <p:cNvPr id="5" name="Striped Right Arrow 4"/>
          <p:cNvSpPr/>
          <p:nvPr/>
        </p:nvSpPr>
        <p:spPr>
          <a:xfrm>
            <a:off x="1410789" y="3214787"/>
            <a:ext cx="809897" cy="586884"/>
          </a:xfrm>
          <a:prstGeom prst="strip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5" name="Google Shape;173;p19"/>
          <p:cNvSpPr txBox="1">
            <a:spLocks/>
          </p:cNvSpPr>
          <p:nvPr/>
        </p:nvSpPr>
        <p:spPr>
          <a:xfrm>
            <a:off x="1818826" y="559161"/>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dirty="0" smtClean="0">
                <a:solidFill>
                  <a:srgbClr val="000000"/>
                </a:solidFill>
                <a:latin typeface="Arial" panose="020B0604020202020204" pitchFamily="34" charset="0"/>
                <a:cs typeface="Arial" panose="020B0604020202020204" pitchFamily="34" charset="0"/>
              </a:rPr>
              <a:t>VẬN DỤNG</a:t>
            </a:r>
            <a:endParaRPr lang="en-US"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162594" y="1898298"/>
            <a:ext cx="7289075" cy="2123658"/>
          </a:xfrm>
          <a:prstGeom prst="rect">
            <a:avLst/>
          </a:prstGeom>
        </p:spPr>
        <p:txBody>
          <a:bodyPr wrap="square">
            <a:spAutoFit/>
          </a:bodyPr>
          <a:lstStyle/>
          <a:p>
            <a:pPr algn="just">
              <a:lnSpc>
                <a:spcPct val="120000"/>
              </a:lnSpc>
              <a:spcBef>
                <a:spcPts val="600"/>
              </a:spcBef>
              <a:spcAft>
                <a:spcPts val="600"/>
              </a:spcAft>
            </a:pP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Với </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một chiếc ghế quay mượn ở văn </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ph</a:t>
            </a:r>
            <a:r>
              <a:rPr lang="en-GB" sz="2200">
                <a:solidFill>
                  <a:schemeClr val="accent1"/>
                </a:solidFill>
                <a:latin typeface="Arial" panose="020B0604020202020204" pitchFamily="34" charset="0"/>
                <a:ea typeface="Calibri" panose="020F0502020204030204" pitchFamily="34" charset="0"/>
                <a:cs typeface="Arial" panose="020B0604020202020204" pitchFamily="34" charset="0"/>
              </a:rPr>
              <a:t>ò</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ng </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nhà </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trư</a:t>
            </a:r>
            <a:r>
              <a:rPr lang="en-GB" sz="2200" smtClean="0">
                <a:solidFill>
                  <a:schemeClr val="accent1"/>
                </a:solidFill>
                <a:latin typeface="Arial" panose="020B0604020202020204" pitchFamily="34" charset="0"/>
                <a:ea typeface="Calibri" panose="020F0502020204030204" pitchFamily="34" charset="0"/>
                <a:cs typeface="Arial" panose="020B0604020202020204" pitchFamily="34" charset="0"/>
              </a:rPr>
              <a:t>ờ</a:t>
            </a:r>
            <a:r>
              <a:rPr lang="vi-VN" sz="2200" smtClean="0">
                <a:solidFill>
                  <a:schemeClr val="accent1"/>
                </a:solidFill>
                <a:latin typeface="Arial" panose="020B0604020202020204" pitchFamily="34" charset="0"/>
                <a:ea typeface="Calibri" panose="020F0502020204030204" pitchFamily="34" charset="0"/>
                <a:cs typeface="Arial" panose="020B0604020202020204" pitchFamily="34" charset="0"/>
              </a:rPr>
              <a:t>ng</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 hãy thiết kế một hoạt động đóng vai nhằm chứng minh chuyển động người ta nhìn thấy được của Mặt Trời, của các sao không phải chuyển động thực, chuyển động quay của Trái Đất mới là chuyển động thực.</a:t>
            </a:r>
            <a:endParaRPr lang="en-US" sz="220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102044" y="64068"/>
            <a:ext cx="5237424" cy="491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Chúng ta đang ở đâu trong vũ trụ?</a:t>
            </a:r>
            <a:endParaRPr dirty="0">
              <a:latin typeface="Arial" panose="020B0604020202020204" pitchFamily="34" charset="0"/>
              <a:cs typeface="Arial" panose="020B0604020202020204" pitchFamily="34" charset="0"/>
            </a:endParaRPr>
          </a:p>
        </p:txBody>
      </p:sp>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pic>
        <p:nvPicPr>
          <p:cNvPr id="5" name="Picture 4"/>
          <p:cNvPicPr>
            <a:picLocks noChangeAspect="1"/>
          </p:cNvPicPr>
          <p:nvPr/>
        </p:nvPicPr>
        <p:blipFill>
          <a:blip r:embed="rId3"/>
          <a:stretch>
            <a:fillRect/>
          </a:stretch>
        </p:blipFill>
        <p:spPr>
          <a:xfrm>
            <a:off x="0" y="658091"/>
            <a:ext cx="9144000" cy="4485359"/>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000000"/>
                </a:solidFill>
              </a:rPr>
              <a:t>NHIỆM VỤ </a:t>
            </a:r>
            <a:r>
              <a:rPr lang="en" dirty="0" smtClean="0">
                <a:solidFill>
                  <a:srgbClr val="000000"/>
                </a:solidFill>
                <a:latin typeface="+mn-lt"/>
              </a:rPr>
              <a:t>VỀ</a:t>
            </a:r>
            <a:r>
              <a:rPr lang="en" dirty="0" smtClean="0">
                <a:solidFill>
                  <a:srgbClr val="000000"/>
                </a:solidFill>
              </a:rPr>
              <a:t> NHÀ</a:t>
            </a:r>
            <a:endParaRPr dirty="0">
              <a:solidFill>
                <a:srgbClr val="000000"/>
              </a:solidFill>
            </a:endParaRPr>
          </a:p>
        </p:txBody>
      </p:sp>
      <p:sp>
        <p:nvSpPr>
          <p:cNvPr id="248" name="Google Shape;248;p2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2956299" y="2037194"/>
            <a:ext cx="5885894" cy="20384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35000"/>
              </a:lnSpc>
              <a:spcBef>
                <a:spcPts val="600"/>
              </a:spcBef>
              <a:spcAft>
                <a:spcPts val="600"/>
              </a:spcAft>
            </a:pPr>
            <a:r>
              <a:rPr lang="en-US" b="1" dirty="0" smtClean="0">
                <a:solidFill>
                  <a:schemeClr val="accent5">
                    <a:lumMod val="75000"/>
                  </a:schemeClr>
                </a:solidFill>
                <a:latin typeface="Arial" panose="020B0604020202020204" pitchFamily="34" charset="0"/>
                <a:cs typeface="Arial" panose="020B0604020202020204" pitchFamily="34" charset="0"/>
              </a:rPr>
              <a:t>1. </a:t>
            </a:r>
            <a:r>
              <a:rPr lang="en-US" b="1" dirty="0" err="1" smtClean="0">
                <a:solidFill>
                  <a:schemeClr val="accent5">
                    <a:lumMod val="75000"/>
                  </a:schemeClr>
                </a:solidFill>
                <a:latin typeface="Arial" panose="020B0604020202020204" pitchFamily="34" charset="0"/>
                <a:cs typeface="Arial" panose="020B0604020202020204" pitchFamily="34" charset="0"/>
              </a:rPr>
              <a:t>Nhiệm</a:t>
            </a:r>
            <a:r>
              <a:rPr lang="en-US" b="1" dirty="0" smtClean="0">
                <a:solidFill>
                  <a:schemeClr val="accent5">
                    <a:lumMod val="75000"/>
                  </a:schemeClr>
                </a:solidFill>
                <a:latin typeface="Arial" panose="020B0604020202020204" pitchFamily="34" charset="0"/>
                <a:cs typeface="Arial" panose="020B0604020202020204" pitchFamily="34" charset="0"/>
              </a:rPr>
              <a:t> </a:t>
            </a:r>
            <a:r>
              <a:rPr lang="en-US" b="1" dirty="0" err="1">
                <a:solidFill>
                  <a:schemeClr val="accent5">
                    <a:lumMod val="75000"/>
                  </a:schemeClr>
                </a:solidFill>
                <a:latin typeface="Arial" panose="020B0604020202020204" pitchFamily="34" charset="0"/>
                <a:cs typeface="Arial" panose="020B0604020202020204" pitchFamily="34" charset="0"/>
              </a:rPr>
              <a:t>vụ</a:t>
            </a:r>
            <a:r>
              <a:rPr lang="en-US" b="1" dirty="0">
                <a:solidFill>
                  <a:schemeClr val="accent5">
                    <a:lumMod val="75000"/>
                  </a:schemeClr>
                </a:solidFill>
                <a:latin typeface="Arial" panose="020B0604020202020204" pitchFamily="34" charset="0"/>
                <a:cs typeface="Arial" panose="020B0604020202020204" pitchFamily="34" charset="0"/>
              </a:rPr>
              <a:t>: </a:t>
            </a:r>
          </a:p>
          <a:p>
            <a:pPr marL="0" indent="0" algn="just">
              <a:lnSpc>
                <a:spcPct val="135000"/>
              </a:lnSpc>
              <a:spcBef>
                <a:spcPts val="600"/>
              </a:spcBef>
              <a:spcAft>
                <a:spcPts val="600"/>
              </a:spcAft>
            </a:pPr>
            <a:r>
              <a:rPr lang="en-US" dirty="0" err="1" smtClean="0">
                <a:solidFill>
                  <a:schemeClr val="tx1"/>
                </a:solidFill>
                <a:latin typeface="Arial" panose="020B0604020202020204" pitchFamily="34" charset="0"/>
                <a:cs typeface="Arial" panose="020B0604020202020204" pitchFamily="34" charset="0"/>
              </a:rPr>
              <a:t>Tự</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chế</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tạo</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một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đồng</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hồ</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mặt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trời</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đơn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giản</a:t>
            </a:r>
            <a:endParaRPr lang="en-US" dirty="0" smtClean="0">
              <a:solidFill>
                <a:schemeClr val="tx1"/>
              </a:solidFill>
              <a:latin typeface="Arial" panose="020B0604020202020204" pitchFamily="34" charset="0"/>
              <a:cs typeface="Arial" panose="020B0604020202020204" pitchFamily="34" charset="0"/>
            </a:endParaRPr>
          </a:p>
          <a:p>
            <a:pPr marL="0" indent="0" algn="just">
              <a:lnSpc>
                <a:spcPct val="135000"/>
              </a:lnSpc>
              <a:spcBef>
                <a:spcPts val="600"/>
              </a:spcBef>
              <a:spcAft>
                <a:spcPts val="600"/>
              </a:spcAft>
            </a:pPr>
            <a:r>
              <a:rPr lang="en-GB" b="1" dirty="0" smtClean="0">
                <a:solidFill>
                  <a:schemeClr val="accent5">
                    <a:lumMod val="75000"/>
                  </a:schemeClr>
                </a:solidFill>
                <a:latin typeface="Arial" panose="020B0604020202020204" pitchFamily="34" charset="0"/>
                <a:cs typeface="Arial" panose="020B0604020202020204" pitchFamily="34" charset="0"/>
              </a:rPr>
              <a:t>2. </a:t>
            </a:r>
            <a:r>
              <a:rPr lang="en-GB" b="1" dirty="0" err="1" smtClean="0">
                <a:solidFill>
                  <a:schemeClr val="accent5">
                    <a:lumMod val="75000"/>
                  </a:schemeClr>
                </a:solidFill>
                <a:latin typeface="Arial" panose="020B0604020202020204" pitchFamily="34" charset="0"/>
                <a:cs typeface="Arial" panose="020B0604020202020204" pitchFamily="34" charset="0"/>
              </a:rPr>
              <a:t>Tham</a:t>
            </a:r>
            <a:r>
              <a:rPr lang="en-GB" b="1" dirty="0" smtClean="0">
                <a:solidFill>
                  <a:schemeClr val="accent5">
                    <a:lumMod val="75000"/>
                  </a:schemeClr>
                </a:solidFill>
                <a:latin typeface="Arial" panose="020B0604020202020204" pitchFamily="34" charset="0"/>
                <a:cs typeface="Arial" panose="020B0604020202020204" pitchFamily="34" charset="0"/>
              </a:rPr>
              <a:t> </a:t>
            </a:r>
            <a:r>
              <a:rPr lang="en-GB" b="1" dirty="0" err="1" smtClean="0">
                <a:solidFill>
                  <a:schemeClr val="accent5">
                    <a:lumMod val="75000"/>
                  </a:schemeClr>
                </a:solidFill>
                <a:latin typeface="Arial" panose="020B0604020202020204" pitchFamily="34" charset="0"/>
                <a:cs typeface="Arial" panose="020B0604020202020204" pitchFamily="34" charset="0"/>
              </a:rPr>
              <a:t>khảo</a:t>
            </a:r>
            <a:r>
              <a:rPr lang="en-GB" b="1" dirty="0" smtClean="0">
                <a:solidFill>
                  <a:schemeClr val="accent5">
                    <a:lumMod val="75000"/>
                  </a:schemeClr>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SGK </a:t>
            </a:r>
            <a:r>
              <a:rPr lang="en-GB" dirty="0" err="1" smtClean="0">
                <a:solidFill>
                  <a:schemeClr val="tx1"/>
                </a:solidFill>
                <a:latin typeface="Arial" panose="020B0604020202020204" pitchFamily="34" charset="0"/>
                <a:cs typeface="Arial" panose="020B0604020202020204" pitchFamily="34" charset="0"/>
              </a:rPr>
              <a:t>trang</a:t>
            </a:r>
            <a:r>
              <a:rPr lang="en-GB" dirty="0" smtClean="0">
                <a:solidFill>
                  <a:schemeClr val="tx1"/>
                </a:solidFill>
                <a:latin typeface="Arial" panose="020B0604020202020204" pitchFamily="34" charset="0"/>
                <a:cs typeface="Arial" panose="020B0604020202020204" pitchFamily="34" charset="0"/>
              </a:rPr>
              <a:t> 215</a:t>
            </a:r>
            <a:endParaRPr lang="en-US" dirty="0">
              <a:solidFill>
                <a:schemeClr val="tx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C03D23B8-42A7-4DE8-AFA6-A3C0D0B8B97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5632" y="2037194"/>
            <a:ext cx="1994992" cy="19949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6" name="TextBox 5"/>
          <p:cNvSpPr txBox="1"/>
          <p:nvPr/>
        </p:nvSpPr>
        <p:spPr>
          <a:xfrm>
            <a:off x="1684421" y="1419727"/>
            <a:ext cx="5715000" cy="2056076"/>
          </a:xfrm>
          <a:prstGeom prst="rect">
            <a:avLst/>
          </a:prstGeom>
          <a:noFill/>
        </p:spPr>
        <p:txBody>
          <a:bodyPr wrap="square" rtlCol="0">
            <a:spAutoFit/>
          </a:bodyPr>
          <a:lstStyle/>
          <a:p>
            <a:pPr algn="ctr">
              <a:lnSpc>
                <a:spcPct val="135000"/>
              </a:lnSpc>
            </a:pPr>
            <a:r>
              <a:rPr lang="en-GB" sz="5000" b="1" dirty="0" smtClean="0">
                <a:ln w="6600">
                  <a:solidFill>
                    <a:schemeClr val="accent2"/>
                  </a:solidFill>
                  <a:prstDash val="solid"/>
                </a:ln>
                <a:solidFill>
                  <a:srgbClr val="FF0000"/>
                </a:solidFill>
                <a:effectLst>
                  <a:outerShdw dist="38100" dir="2700000" algn="tl" rotWithShape="0">
                    <a:schemeClr val="accent2"/>
                  </a:outerShdw>
                </a:effectLst>
              </a:rPr>
              <a:t>CẢM ƠN CÁC EM ĐÃ LẮNG NGHE!</a:t>
            </a:r>
            <a:endParaRPr lang="en-US" sz="5000" b="1" dirty="0">
              <a:ln w="6600">
                <a:solidFill>
                  <a:schemeClr val="accent2"/>
                </a:solidFill>
                <a:prstDash val="solid"/>
              </a:ln>
              <a:solidFill>
                <a:srgbClr val="FF0000"/>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806114" y="1576136"/>
            <a:ext cx="7483643" cy="2326055"/>
          </a:xfrm>
          <a:prstGeom prst="rect">
            <a:avLst/>
          </a:prstGeom>
        </p:spPr>
        <p:txBody>
          <a:bodyPr spcFirstLastPara="1" wrap="square" lIns="91425" tIns="91425" rIns="91425" bIns="91425" anchor="b" anchorCtr="0">
            <a:noAutofit/>
            <a:scene3d>
              <a:camera prst="perspectiveLeft"/>
              <a:lightRig rig="threePt" dir="t"/>
            </a:scene3d>
          </a:bodyPr>
          <a:lstStyle/>
          <a:p>
            <a:pPr marL="0" lvl="0" indent="0" algn="ctr" rtl="0">
              <a:lnSpc>
                <a:spcPct val="135000"/>
              </a:lnSpc>
              <a:spcBef>
                <a:spcPts val="600"/>
              </a:spcBef>
              <a:spcAft>
                <a:spcPts val="600"/>
              </a:spcAft>
              <a:buNone/>
            </a:pPr>
            <a:r>
              <a:rPr lang="en-US" sz="4000" i="1" dirty="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BÀI 52</a:t>
            </a:r>
            <a:r>
              <a:rPr lang="en-US" sz="4000" dirty="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
            </a:r>
            <a:br>
              <a:rPr lang="en-US" sz="4000" dirty="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br>
            <a:r>
              <a:rPr lang="en-US" sz="4000" dirty="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CHUYỂN ĐỘNG NHÌN THẤY CỦA MẶT TRỜI. THIÊN THỂ</a:t>
            </a:r>
            <a:endParaRPr lang="en-US" sz="4000" dirty="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491835" y="1704110"/>
            <a:ext cx="8001001" cy="3439342"/>
          </a:xfrm>
          <a:prstGeom prst="rect">
            <a:avLst/>
          </a:prstGeom>
        </p:spPr>
      </p:pic>
      <p:sp>
        <p:nvSpPr>
          <p:cNvPr id="13" name="Google Shape;101;p12"/>
          <p:cNvSpPr txBox="1">
            <a:spLocks/>
          </p:cNvSpPr>
          <p:nvPr/>
        </p:nvSpPr>
        <p:spPr>
          <a:xfrm>
            <a:off x="784024" y="827089"/>
            <a:ext cx="6762691" cy="9597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200" dirty="0" err="1" smtClean="0">
                <a:solidFill>
                  <a:srgbClr val="0070C0"/>
                </a:solidFill>
                <a:latin typeface="Arial" panose="020B0604020202020204" pitchFamily="34" charset="0"/>
                <a:cs typeface="Arial" panose="020B0604020202020204" pitchFamily="34" charset="0"/>
              </a:rPr>
              <a:t>Có</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người</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nói</a:t>
            </a:r>
            <a:r>
              <a:rPr lang="en-US" sz="2200" dirty="0" smtClean="0">
                <a:solidFill>
                  <a:srgbClr val="0070C0"/>
                </a:solidFill>
                <a:latin typeface="Arial" panose="020B0604020202020204" pitchFamily="34" charset="0"/>
                <a:cs typeface="Arial" panose="020B0604020202020204" pitchFamily="34" charset="0"/>
              </a:rPr>
              <a:t> ban </a:t>
            </a:r>
            <a:r>
              <a:rPr lang="en-US" sz="2200" dirty="0" err="1" smtClean="0">
                <a:solidFill>
                  <a:srgbClr val="0070C0"/>
                </a:solidFill>
                <a:latin typeface="Arial" panose="020B0604020202020204" pitchFamily="34" charset="0"/>
                <a:cs typeface="Arial" panose="020B0604020202020204" pitchFamily="34" charset="0"/>
              </a:rPr>
              <a:t>ngày</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Mặt</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Trời</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chuyển</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trên</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bầu</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trời</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từ</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Đông</a:t>
            </a:r>
            <a:r>
              <a:rPr lang="en-US" sz="2200" dirty="0" smtClean="0">
                <a:solidFill>
                  <a:srgbClr val="0070C0"/>
                </a:solidFill>
                <a:latin typeface="Arial" panose="020B0604020202020204" pitchFamily="34" charset="0"/>
                <a:cs typeface="Arial" panose="020B0604020202020204" pitchFamily="34" charset="0"/>
              </a:rPr>
              <a:t> sang </a:t>
            </a:r>
            <a:r>
              <a:rPr lang="en-US" sz="2200" dirty="0" err="1" smtClean="0">
                <a:solidFill>
                  <a:srgbClr val="0070C0"/>
                </a:solidFill>
                <a:latin typeface="Arial" panose="020B0604020202020204" pitchFamily="34" charset="0"/>
                <a:cs typeface="Arial" panose="020B0604020202020204" pitchFamily="34" charset="0"/>
              </a:rPr>
              <a:t>Tây</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Em</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nghĩ</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gì</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về</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điều</a:t>
            </a:r>
            <a:r>
              <a:rPr lang="en-US" sz="2200" dirty="0" smtClean="0">
                <a:solidFill>
                  <a:srgbClr val="0070C0"/>
                </a:solidFill>
                <a:latin typeface="Arial" panose="020B0604020202020204" pitchFamily="34" charset="0"/>
                <a:cs typeface="Arial" panose="020B0604020202020204" pitchFamily="34" charset="0"/>
              </a:rPr>
              <a:t> </a:t>
            </a:r>
            <a:r>
              <a:rPr lang="en-US" sz="2200" dirty="0" err="1" smtClean="0">
                <a:solidFill>
                  <a:srgbClr val="0070C0"/>
                </a:solidFill>
                <a:latin typeface="Arial" panose="020B0604020202020204" pitchFamily="34" charset="0"/>
                <a:cs typeface="Arial" panose="020B0604020202020204" pitchFamily="34" charset="0"/>
              </a:rPr>
              <a:t>này</a:t>
            </a:r>
            <a:r>
              <a:rPr lang="en-US" sz="2200" dirty="0" smtClean="0">
                <a:solidFill>
                  <a:srgbClr val="0070C0"/>
                </a:solidFill>
                <a:latin typeface="Arial" panose="020B0604020202020204" pitchFamily="34" charset="0"/>
                <a:cs typeface="Arial" panose="020B0604020202020204" pitchFamily="34" charset="0"/>
              </a:rPr>
              <a:t>? </a:t>
            </a:r>
            <a:endParaRPr lang="en-US" sz="2200"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117724" y="174904"/>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0000"/>
                </a:solidFill>
                <a:latin typeface="Arial" panose="020B0604020202020204" pitchFamily="34" charset="0"/>
                <a:cs typeface="Arial" panose="020B0604020202020204" pitchFamily="34" charset="0"/>
              </a:rPr>
              <a:t>I. Chuyển động nhìn thấy và chuyển động thực</a:t>
            </a:r>
            <a:endParaRPr dirty="0">
              <a:solidFill>
                <a:srgbClr val="FF0000"/>
              </a:solidFill>
              <a:latin typeface="Arial" panose="020B0604020202020204" pitchFamily="34" charset="0"/>
              <a:cs typeface="Arial" panose="020B0604020202020204" pitchFamily="34" charset="0"/>
            </a:endParaRPr>
          </a:p>
        </p:txBody>
      </p:sp>
      <p:sp>
        <p:nvSpPr>
          <p:cNvPr id="138" name="Google Shape;138;p16"/>
          <p:cNvSpPr txBox="1">
            <a:spLocks noGrp="1"/>
          </p:cNvSpPr>
          <p:nvPr>
            <p:ph type="body" idx="1"/>
          </p:nvPr>
        </p:nvSpPr>
        <p:spPr>
          <a:xfrm>
            <a:off x="117724" y="1208294"/>
            <a:ext cx="8818458" cy="2263729"/>
          </a:xfrm>
          <a:prstGeom prst="rect">
            <a:avLst/>
          </a:prstGeom>
        </p:spPr>
        <p:txBody>
          <a:bodyPr spcFirstLastPara="1" wrap="square" lIns="91425" tIns="91425" rIns="91425" bIns="91425" anchor="t" anchorCtr="0">
            <a:noAutofit/>
          </a:bodyPr>
          <a:lstStyle/>
          <a:p>
            <a:pPr algn="just">
              <a:lnSpc>
                <a:spcPct val="120000"/>
              </a:lnSpc>
            </a:pPr>
            <a:r>
              <a:rPr lang="vi-VN" sz="2200" dirty="0">
                <a:latin typeface="Arial" panose="020B0604020202020204" pitchFamily="34" charset="0"/>
                <a:ea typeface="Calibri" panose="020F0502020204030204" pitchFamily="34" charset="0"/>
                <a:cs typeface="Arial" panose="020B0604020202020204" pitchFamily="34" charset="0"/>
              </a:rPr>
              <a:t>Khi tự quay quanh mình, </a:t>
            </a:r>
            <a:r>
              <a:rPr lang="en-GB" sz="2200" dirty="0" smtClean="0">
                <a:latin typeface="Arial" panose="020B0604020202020204" pitchFamily="34" charset="0"/>
                <a:ea typeface="Calibri" panose="020F0502020204030204" pitchFamily="34" charset="0"/>
                <a:cs typeface="Arial" panose="020B0604020202020204" pitchFamily="34" charset="0"/>
              </a:rPr>
              <a:t>t</a:t>
            </a:r>
            <a:r>
              <a:rPr lang="vi-VN" sz="2200" dirty="0" smtClean="0">
                <a:latin typeface="Arial" panose="020B0604020202020204" pitchFamily="34" charset="0"/>
                <a:ea typeface="Calibri" panose="020F0502020204030204" pitchFamily="34" charset="0"/>
                <a:cs typeface="Arial" panose="020B0604020202020204" pitchFamily="34" charset="0"/>
              </a:rPr>
              <a:t>a </a:t>
            </a:r>
            <a:r>
              <a:rPr lang="vi-VN" sz="2200" dirty="0">
                <a:latin typeface="Arial" panose="020B0604020202020204" pitchFamily="34" charset="0"/>
                <a:ea typeface="Calibri" panose="020F0502020204030204" pitchFamily="34" charset="0"/>
                <a:cs typeface="Arial" panose="020B0604020202020204" pitchFamily="34" charset="0"/>
              </a:rPr>
              <a:t>nhìn thấy các vật xung quanh quay theo chiều ngược </a:t>
            </a:r>
            <a:r>
              <a:rPr lang="vi-VN" sz="2200" dirty="0" smtClean="0">
                <a:latin typeface="Arial" panose="020B0604020202020204" pitchFamily="34" charset="0"/>
                <a:ea typeface="Calibri" panose="020F0502020204030204" pitchFamily="34" charset="0"/>
                <a:cs typeface="Arial" panose="020B0604020202020204" pitchFamily="34" charset="0"/>
              </a:rPr>
              <a:t>lại</a:t>
            </a:r>
            <a:r>
              <a:rPr lang="en-GB" sz="22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20000"/>
              </a:lnSpc>
              <a:buFont typeface="Wingdings" panose="05000000000000000000" pitchFamily="2" charset="2"/>
              <a:buChar char="Ø"/>
            </a:pPr>
            <a:r>
              <a:rPr lang="vi-VN" sz="2200" dirty="0" smtClean="0">
                <a:latin typeface="Arial" panose="020B0604020202020204" pitchFamily="34" charset="0"/>
                <a:ea typeface="Calibri" panose="020F0502020204030204" pitchFamily="34" charset="0"/>
                <a:cs typeface="Arial" panose="020B0604020202020204" pitchFamily="34" charset="0"/>
              </a:rPr>
              <a:t>Chuy</a:t>
            </a:r>
            <a:r>
              <a:rPr lang="en-GB" sz="2200" dirty="0" smtClean="0">
                <a:latin typeface="Arial" panose="020B0604020202020204" pitchFamily="34" charset="0"/>
                <a:ea typeface="Calibri" panose="020F0502020204030204" pitchFamily="34" charset="0"/>
                <a:cs typeface="Arial" panose="020B0604020202020204" pitchFamily="34" charset="0"/>
              </a:rPr>
              <a:t>ể</a:t>
            </a:r>
            <a:r>
              <a:rPr lang="vi-VN" sz="2200" dirty="0" smtClean="0">
                <a:latin typeface="Arial" panose="020B0604020202020204" pitchFamily="34" charset="0"/>
                <a:ea typeface="Calibri" panose="020F0502020204030204" pitchFamily="34" charset="0"/>
                <a:cs typeface="Arial" panose="020B0604020202020204" pitchFamily="34" charset="0"/>
              </a:rPr>
              <a:t>n </a:t>
            </a:r>
            <a:r>
              <a:rPr lang="vi-VN" sz="2200" dirty="0">
                <a:latin typeface="Arial" panose="020B0604020202020204" pitchFamily="34" charset="0"/>
                <a:ea typeface="Calibri" panose="020F0502020204030204" pitchFamily="34" charset="0"/>
                <a:cs typeface="Arial" panose="020B0604020202020204" pitchFamily="34" charset="0"/>
              </a:rPr>
              <a:t>động quay của các vật quanh ta </a:t>
            </a:r>
            <a:r>
              <a:rPr lang="vi-VN" sz="2200" dirty="0" smtClean="0">
                <a:latin typeface="Arial" panose="020B0604020202020204" pitchFamily="34" charset="0"/>
                <a:ea typeface="Calibri" panose="020F0502020204030204" pitchFamily="34" charset="0"/>
                <a:cs typeface="Arial" panose="020B0604020202020204" pitchFamily="34" charset="0"/>
              </a:rPr>
              <a:t>là </a:t>
            </a:r>
            <a:r>
              <a:rPr lang="vi-VN" sz="2200" dirty="0">
                <a:latin typeface="Arial" panose="020B0604020202020204" pitchFamily="34" charset="0"/>
                <a:ea typeface="Calibri" panose="020F0502020204030204" pitchFamily="34" charset="0"/>
                <a:cs typeface="Arial" panose="020B0604020202020204" pitchFamily="34" charset="0"/>
              </a:rPr>
              <a:t>chuyển động </a:t>
            </a:r>
            <a:r>
              <a:rPr lang="en-GB" sz="2200" dirty="0" smtClean="0">
                <a:latin typeface="Arial" panose="020B0604020202020204" pitchFamily="34" charset="0"/>
                <a:ea typeface="Calibri" panose="020F0502020204030204" pitchFamily="34" charset="0"/>
                <a:cs typeface="Arial" panose="020B0604020202020204" pitchFamily="34" charset="0"/>
              </a:rPr>
              <a:t>“</a:t>
            </a:r>
            <a:r>
              <a:rPr lang="vi-VN" sz="2200" dirty="0" smtClean="0">
                <a:latin typeface="Arial" panose="020B0604020202020204" pitchFamily="34" charset="0"/>
                <a:ea typeface="Calibri" panose="020F0502020204030204" pitchFamily="34" charset="0"/>
                <a:cs typeface="Arial" panose="020B0604020202020204" pitchFamily="34" charset="0"/>
              </a:rPr>
              <a:t>nh</a:t>
            </a:r>
            <a:r>
              <a:rPr lang="en-GB" sz="2200" dirty="0">
                <a:latin typeface="Arial" panose="020B0604020202020204" pitchFamily="34" charset="0"/>
                <a:ea typeface="Calibri" panose="020F0502020204030204" pitchFamily="34" charset="0"/>
                <a:cs typeface="Arial" panose="020B0604020202020204" pitchFamily="34" charset="0"/>
              </a:rPr>
              <a:t>ì</a:t>
            </a:r>
            <a:r>
              <a:rPr lang="vi-VN" sz="2200" dirty="0" smtClean="0">
                <a:latin typeface="Arial" panose="020B0604020202020204" pitchFamily="34" charset="0"/>
                <a:ea typeface="Calibri" panose="020F0502020204030204" pitchFamily="34" charset="0"/>
                <a:cs typeface="Arial" panose="020B0604020202020204" pitchFamily="34" charset="0"/>
              </a:rPr>
              <a:t>n thấy</a:t>
            </a:r>
            <a:r>
              <a:rPr lang="en-GB" sz="2200" dirty="0" smtClean="0">
                <a:latin typeface="Arial" panose="020B0604020202020204" pitchFamily="34" charset="0"/>
                <a:ea typeface="Calibri" panose="020F0502020204030204" pitchFamily="34" charset="0"/>
                <a:cs typeface="Arial" panose="020B0604020202020204" pitchFamily="34" charset="0"/>
              </a:rPr>
              <a:t>”.</a:t>
            </a:r>
            <a:endParaRPr lang="en-GB" sz="2200"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buFont typeface="Wingdings" panose="05000000000000000000" pitchFamily="2" charset="2"/>
              <a:buChar char="Ø"/>
            </a:pPr>
            <a:r>
              <a:rPr lang="vi-VN" sz="2200" dirty="0">
                <a:latin typeface="Arial" panose="020B0604020202020204" pitchFamily="34" charset="0"/>
                <a:ea typeface="Calibri" panose="020F0502020204030204" pitchFamily="34" charset="0"/>
                <a:cs typeface="Arial" panose="020B0604020202020204" pitchFamily="34" charset="0"/>
              </a:rPr>
              <a:t>Chuyển động quay của ta </a:t>
            </a:r>
            <a:r>
              <a:rPr lang="en-GB" sz="2200" dirty="0" err="1" smtClean="0">
                <a:latin typeface="Arial" panose="020B0604020202020204" pitchFamily="34" charset="0"/>
                <a:ea typeface="Calibri" panose="020F0502020204030204" pitchFamily="34" charset="0"/>
                <a:cs typeface="Arial" panose="020B0604020202020204" pitchFamily="34" charset="0"/>
              </a:rPr>
              <a:t>là</a:t>
            </a:r>
            <a:r>
              <a:rPr lang="en-GB" sz="2200" dirty="0" smtClean="0">
                <a:latin typeface="Arial" panose="020B0604020202020204" pitchFamily="34" charset="0"/>
                <a:ea typeface="Calibri" panose="020F0502020204030204" pitchFamily="34" charset="0"/>
                <a:cs typeface="Arial" panose="020B0604020202020204" pitchFamily="34" charset="0"/>
              </a:rPr>
              <a:t> </a:t>
            </a:r>
            <a:r>
              <a:rPr lang="vi-VN" sz="2200" dirty="0" smtClean="0">
                <a:latin typeface="Arial" panose="020B0604020202020204" pitchFamily="34" charset="0"/>
                <a:ea typeface="Calibri" panose="020F0502020204030204" pitchFamily="34" charset="0"/>
                <a:cs typeface="Arial" panose="020B0604020202020204" pitchFamily="34" charset="0"/>
              </a:rPr>
              <a:t>chuyển </a:t>
            </a:r>
            <a:r>
              <a:rPr lang="vi-VN" sz="2200" dirty="0">
                <a:latin typeface="Arial" panose="020B0604020202020204" pitchFamily="34" charset="0"/>
                <a:ea typeface="Calibri" panose="020F0502020204030204" pitchFamily="34" charset="0"/>
                <a:cs typeface="Arial" panose="020B0604020202020204" pitchFamily="34" charset="0"/>
              </a:rPr>
              <a:t>động thực</a:t>
            </a:r>
            <a:r>
              <a:rPr lang="vi-VN" sz="2200" dirty="0" smtClean="0">
                <a:latin typeface="Arial" panose="020B0604020202020204" pitchFamily="34" charset="0"/>
                <a:ea typeface="Calibri" panose="020F050202020403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animEffect transition="in" filter="fade">
                                      <p:cBhvr>
                                        <p:cTn id="11" dur="1000"/>
                                        <p:tgtEl>
                                          <p:spTgt spid="138">
                                            <p:txEl>
                                              <p:pRg st="1" end="1"/>
                                            </p:txEl>
                                          </p:spTgt>
                                        </p:tgtEl>
                                      </p:cBhvr>
                                    </p:animEffect>
                                    <p:anim calcmode="lin" valueType="num">
                                      <p:cBhvr>
                                        <p:cTn id="12"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
                                            <p:txEl>
                                              <p:pRg st="2" end="2"/>
                                            </p:txEl>
                                          </p:spTgt>
                                        </p:tgtEl>
                                        <p:attrNameLst>
                                          <p:attrName>style.visibility</p:attrName>
                                        </p:attrNameLst>
                                      </p:cBhvr>
                                      <p:to>
                                        <p:strVal val="visible"/>
                                      </p:to>
                                    </p:set>
                                    <p:animEffect transition="in" filter="fade">
                                      <p:cBhvr>
                                        <p:cTn id="18" dur="1000"/>
                                        <p:tgtEl>
                                          <p:spTgt spid="138">
                                            <p:txEl>
                                              <p:pRg st="2" end="2"/>
                                            </p:txEl>
                                          </p:spTgt>
                                        </p:tgtEl>
                                      </p:cBhvr>
                                    </p:animEffect>
                                    <p:anim calcmode="lin" valueType="num">
                                      <p:cBhvr>
                                        <p:cTn id="19"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7" name="Google Shape;145;p17"/>
          <p:cNvSpPr txBox="1">
            <a:spLocks/>
          </p:cNvSpPr>
          <p:nvPr/>
        </p:nvSpPr>
        <p:spPr>
          <a:xfrm>
            <a:off x="27121" y="199223"/>
            <a:ext cx="8524733" cy="7272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just">
              <a:lnSpc>
                <a:spcPct val="150000"/>
              </a:lnSpc>
              <a:spcAft>
                <a:spcPts val="600"/>
              </a:spcAft>
              <a:buFont typeface="Karla"/>
              <a:buNone/>
            </a:pPr>
            <a:r>
              <a:rPr lang="vi-VN"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Tìm </a:t>
            </a:r>
            <a:r>
              <a:rPr lang="en-GB" sz="2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thêm</a:t>
            </a:r>
            <a:r>
              <a:rPr lang="en-GB"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ví dụ về chuyển động hình thấy</a:t>
            </a:r>
            <a:r>
              <a:rPr lang="en-GB"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chuyển động thực</a:t>
            </a:r>
            <a:r>
              <a:rPr lang="en-GB" sz="2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Đi tìm Mặt trăng thứ 2 của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72" y="1537853"/>
            <a:ext cx="4121727"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12"/>
          <p:cNvSpPr txBox="1">
            <a:spLocks/>
          </p:cNvSpPr>
          <p:nvPr/>
        </p:nvSpPr>
        <p:spPr>
          <a:xfrm>
            <a:off x="4401301" y="4151393"/>
            <a:ext cx="3814009" cy="63170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dirty="0" err="1" smtClean="0">
                <a:solidFill>
                  <a:srgbClr val="002060"/>
                </a:solidFill>
                <a:latin typeface="Arial" panose="020B0604020202020204" pitchFamily="34" charset="0"/>
                <a:cs typeface="Arial" panose="020B0604020202020204" pitchFamily="34" charset="0"/>
              </a:rPr>
              <a:t>Chuyển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động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của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Mặt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Trăng</a:t>
            </a:r>
            <a:endParaRPr lang="en-US" sz="2000" dirty="0">
              <a:solidFill>
                <a:srgbClr val="002060"/>
              </a:solidFill>
              <a:latin typeface="Arial" panose="020B0604020202020204" pitchFamily="34" charset="0"/>
              <a:cs typeface="Arial" panose="020B0604020202020204" pitchFamily="34" charset="0"/>
            </a:endParaRPr>
          </a:p>
        </p:txBody>
      </p:sp>
      <p:sp>
        <p:nvSpPr>
          <p:cNvPr id="12" name="Google Shape;101;p12"/>
          <p:cNvSpPr txBox="1">
            <a:spLocks/>
          </p:cNvSpPr>
          <p:nvPr/>
        </p:nvSpPr>
        <p:spPr>
          <a:xfrm>
            <a:off x="197563" y="1493844"/>
            <a:ext cx="428256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dirty="0" err="1" smtClean="0">
                <a:solidFill>
                  <a:schemeClr val="tx2">
                    <a:lumMod val="10000"/>
                  </a:schemeClr>
                </a:solidFill>
                <a:latin typeface="Arial" panose="020B0604020202020204" pitchFamily="34" charset="0"/>
                <a:cs typeface="Arial" panose="020B0604020202020204" pitchFamily="34" charset="0"/>
              </a:rPr>
              <a:t>Chuyển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động</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nhìn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thấy</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Chỉ</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có</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buổi</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tối</a:t>
            </a:r>
            <a:r>
              <a:rPr lang="en-US" sz="2000" dirty="0" smtClean="0">
                <a:solidFill>
                  <a:schemeClr val="tx2">
                    <a:lumMod val="10000"/>
                  </a:schemeClr>
                </a:solidFill>
                <a:latin typeface="Arial" panose="020B0604020202020204" pitchFamily="34" charset="0"/>
                <a:cs typeface="Arial" panose="020B0604020202020204" pitchFamily="34" charset="0"/>
              </a:rPr>
              <a:t> ta </a:t>
            </a:r>
            <a:r>
              <a:rPr lang="en-US" sz="2000" dirty="0" err="1" smtClean="0">
                <a:solidFill>
                  <a:schemeClr val="tx2">
                    <a:lumMod val="10000"/>
                  </a:schemeClr>
                </a:solidFill>
                <a:latin typeface="Arial" panose="020B0604020202020204" pitchFamily="34" charset="0"/>
                <a:cs typeface="Arial" panose="020B0604020202020204" pitchFamily="34" charset="0"/>
              </a:rPr>
              <a:t>mới</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nhìn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thấy</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Mặt</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Trăng</a:t>
            </a:r>
            <a:r>
              <a:rPr lang="en-US" sz="2000" dirty="0" smtClean="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p:txBody>
      </p:sp>
      <p:sp>
        <p:nvSpPr>
          <p:cNvPr id="13" name="Google Shape;101;p12"/>
          <p:cNvSpPr txBox="1">
            <a:spLocks/>
          </p:cNvSpPr>
          <p:nvPr/>
        </p:nvSpPr>
        <p:spPr>
          <a:xfrm>
            <a:off x="36083" y="2595690"/>
            <a:ext cx="460552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dirty="0" err="1" smtClean="0">
                <a:solidFill>
                  <a:schemeClr val="tx2">
                    <a:lumMod val="10000"/>
                  </a:schemeClr>
                </a:solidFill>
                <a:latin typeface="Arial" panose="020B0604020202020204" pitchFamily="34" charset="0"/>
                <a:cs typeface="Arial" panose="020B0604020202020204" pitchFamily="34" charset="0"/>
              </a:rPr>
              <a:t>Chuyển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động</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thực</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Mặt</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Trăng</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xuất</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hiện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cả</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ngày</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lẫn</a:t>
            </a:r>
            <a:r>
              <a:rPr lang="en-US" sz="2000" dirty="0" smtClean="0">
                <a:solidFill>
                  <a:schemeClr val="tx2">
                    <a:lumMod val="10000"/>
                  </a:schemeClr>
                </a:solidFill>
                <a:latin typeface="Arial" panose="020B0604020202020204" pitchFamily="34" charset="0"/>
                <a:cs typeface="Arial" panose="020B0604020202020204" pitchFamily="34" charset="0"/>
              </a:rPr>
              <a:t> </a:t>
            </a:r>
            <a:r>
              <a:rPr lang="en-US" sz="2000" dirty="0" err="1" smtClean="0">
                <a:solidFill>
                  <a:schemeClr val="tx2">
                    <a:lumMod val="10000"/>
                  </a:schemeClr>
                </a:solidFill>
                <a:latin typeface="Arial" panose="020B0604020202020204" pitchFamily="34" charset="0"/>
                <a:cs typeface="Arial" panose="020B0604020202020204" pitchFamily="34" charset="0"/>
              </a:rPr>
              <a:t>đêm</a:t>
            </a:r>
            <a:r>
              <a:rPr lang="en-US" sz="2000" dirty="0" smtClean="0">
                <a:solidFill>
                  <a:schemeClr val="tx2">
                    <a:lumMod val="10000"/>
                  </a:schemeClr>
                </a:solidFill>
                <a:latin typeface="Arial" panose="020B0604020202020204" pitchFamily="34" charset="0"/>
                <a:cs typeface="Arial" panose="020B0604020202020204" pitchFamily="34" charset="0"/>
              </a:rPr>
              <a:t>.</a:t>
            </a:r>
            <a:endParaRPr lang="en-US" sz="2000" dirty="0">
              <a:solidFill>
                <a:schemeClr val="tx2">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pic>
        <p:nvPicPr>
          <p:cNvPr id="7" name="Picture 6"/>
          <p:cNvPicPr>
            <a:picLocks noChangeAspect="1"/>
          </p:cNvPicPr>
          <p:nvPr/>
        </p:nvPicPr>
        <p:blipFill>
          <a:blip r:embed="rId2"/>
          <a:stretch>
            <a:fillRect/>
          </a:stretch>
        </p:blipFill>
        <p:spPr>
          <a:xfrm>
            <a:off x="4939145" y="1449203"/>
            <a:ext cx="3900054" cy="2748724"/>
          </a:xfrm>
          <a:prstGeom prst="rect">
            <a:avLst/>
          </a:prstGeom>
        </p:spPr>
      </p:pic>
      <p:sp>
        <p:nvSpPr>
          <p:cNvPr id="9" name="Rectangle 8"/>
          <p:cNvSpPr/>
          <p:nvPr/>
        </p:nvSpPr>
        <p:spPr>
          <a:xfrm>
            <a:off x="938462" y="264773"/>
            <a:ext cx="6569244" cy="769441"/>
          </a:xfrm>
          <a:prstGeom prst="rect">
            <a:avLst/>
          </a:prstGeom>
        </p:spPr>
        <p:txBody>
          <a:bodyPr wrap="square">
            <a:spAutoFit/>
          </a:bodyPr>
          <a:lstStyle/>
          <a:p>
            <a:pPr algn="ctr"/>
            <a:r>
              <a:rPr lang="en-GB" sz="2200" dirty="0" smtClean="0">
                <a:solidFill>
                  <a:srgbClr val="FF0000"/>
                </a:solidFill>
                <a:latin typeface="Arial" panose="020B0604020202020204" pitchFamily="34" charset="0"/>
                <a:ea typeface="Calibri" panose="020F0502020204030204" pitchFamily="34" charset="0"/>
                <a:cs typeface="Arial" panose="020B0604020202020204" pitchFamily="34" charset="0"/>
              </a:rPr>
              <a:t>K</a:t>
            </a:r>
            <a:r>
              <a:rPr lang="vi-VN" sz="2200" dirty="0" smtClean="0">
                <a:solidFill>
                  <a:srgbClr val="FF0000"/>
                </a:solidFill>
                <a:latin typeface="Arial" panose="020B0604020202020204" pitchFamily="34" charset="0"/>
                <a:ea typeface="Calibri" panose="020F0502020204030204" pitchFamily="34" charset="0"/>
                <a:cs typeface="Arial" panose="020B0604020202020204" pitchFamily="34" charset="0"/>
              </a:rPr>
              <a:t>hi </a:t>
            </a:r>
            <a:r>
              <a:rPr lang="vi-VN" sz="2200" dirty="0">
                <a:solidFill>
                  <a:srgbClr val="FF0000"/>
                </a:solidFill>
                <a:latin typeface="Arial" panose="020B0604020202020204" pitchFamily="34" charset="0"/>
                <a:ea typeface="Calibri" panose="020F0502020204030204" pitchFamily="34" charset="0"/>
                <a:cs typeface="Arial" panose="020B0604020202020204" pitchFamily="34" charset="0"/>
              </a:rPr>
              <a:t>ta ngồi trên tàu hỏa, quan sát thấy hàng cây bên đường đang đi về phía ta. </a:t>
            </a:r>
            <a:endParaRPr lang="en-US" sz="22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397583" y="1924567"/>
            <a:ext cx="3801438" cy="956352"/>
          </a:xfrm>
          <a:prstGeom prst="rect">
            <a:avLst/>
          </a:prstGeom>
        </p:spPr>
        <p:txBody>
          <a:bodyPr wrap="square">
            <a:spAutoFit/>
          </a:bodyPr>
          <a:lstStyle/>
          <a:p>
            <a:pPr algn="ctr">
              <a:lnSpc>
                <a:spcPct val="135000"/>
              </a:lnSpc>
              <a:spcBef>
                <a:spcPts val="600"/>
              </a:spcBef>
              <a:spcAft>
                <a:spcPts val="600"/>
              </a:spcAft>
            </a:pPr>
            <a:r>
              <a:rPr lang="vi-VN" sz="22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Chuyển động của hàng cây là chuyển động nhìn thấy</a:t>
            </a:r>
            <a:endParaRPr lang="en-US" sz="2200" dirty="0">
              <a:solidFill>
                <a:schemeClr val="tx2">
                  <a:lumMod val="10000"/>
                </a:schemeClr>
              </a:solidFill>
              <a:latin typeface="Arial" panose="020B0604020202020204" pitchFamily="34" charset="0"/>
              <a:cs typeface="Arial" panose="020B0604020202020204" pitchFamily="34" charset="0"/>
            </a:endParaRPr>
          </a:p>
        </p:txBody>
      </p:sp>
      <p:sp>
        <p:nvSpPr>
          <p:cNvPr id="12" name="Rectangle 11"/>
          <p:cNvSpPr/>
          <p:nvPr/>
        </p:nvSpPr>
        <p:spPr>
          <a:xfrm>
            <a:off x="575822" y="3318134"/>
            <a:ext cx="3801438" cy="956352"/>
          </a:xfrm>
          <a:prstGeom prst="rect">
            <a:avLst/>
          </a:prstGeom>
        </p:spPr>
        <p:txBody>
          <a:bodyPr wrap="square">
            <a:spAutoFit/>
          </a:bodyPr>
          <a:lstStyle/>
          <a:p>
            <a:pPr algn="ctr">
              <a:lnSpc>
                <a:spcPct val="135000"/>
              </a:lnSpc>
              <a:spcBef>
                <a:spcPts val="600"/>
              </a:spcBef>
              <a:spcAft>
                <a:spcPts val="600"/>
              </a:spcAft>
            </a:pPr>
            <a:r>
              <a:rPr lang="en-GB"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a:t>
            </a:r>
            <a:r>
              <a:rPr lang="vi-VN"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huyển </a:t>
            </a:r>
            <a:r>
              <a:rPr lang="vi-VN"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động của ta trên tàu hỏa là chuyển động thực</a:t>
            </a:r>
            <a:endParaRPr lang="en-US" sz="220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2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301472"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0000"/>
                </a:solidFill>
                <a:latin typeface="Arial" panose="020B0604020202020204" pitchFamily="34" charset="0"/>
                <a:cs typeface="Arial" panose="020B0604020202020204" pitchFamily="34" charset="0"/>
              </a:rPr>
              <a:t>II. Chuyển động nhìn thấy của Mặt Trời</a:t>
            </a:r>
            <a:endParaRPr dirty="0">
              <a:solidFill>
                <a:srgbClr val="FF0000"/>
              </a:solidFill>
              <a:latin typeface="Arial" panose="020B0604020202020204" pitchFamily="34" charset="0"/>
              <a:cs typeface="Arial" panose="020B0604020202020204" pitchFamily="34" charset="0"/>
            </a:endParaRPr>
          </a:p>
        </p:txBody>
      </p:sp>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10" name="Google Shape;173;p19"/>
          <p:cNvSpPr txBox="1">
            <a:spLocks/>
          </p:cNvSpPr>
          <p:nvPr/>
        </p:nvSpPr>
        <p:spPr>
          <a:xfrm>
            <a:off x="301472" y="1255800"/>
            <a:ext cx="3464412" cy="45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smtClean="0">
                <a:solidFill>
                  <a:schemeClr val="tx2">
                    <a:lumMod val="10000"/>
                  </a:schemeClr>
                </a:solidFill>
                <a:latin typeface="Arial" panose="020B0604020202020204" pitchFamily="34" charset="0"/>
                <a:cs typeface="Arial" panose="020B0604020202020204" pitchFamily="34" charset="0"/>
              </a:rPr>
              <a:t>1. Mặt Trời mọc và lặn</a:t>
            </a:r>
            <a:endParaRPr lang="en-US" sz="2200">
              <a:solidFill>
                <a:schemeClr val="tx2">
                  <a:lumMod val="1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60607" y="1687048"/>
            <a:ext cx="7092793" cy="2513421"/>
          </a:xfrm>
          <a:prstGeom prst="rect">
            <a:avLst/>
          </a:prstGeom>
        </p:spPr>
      </p:pic>
      <p:grpSp>
        <p:nvGrpSpPr>
          <p:cNvPr id="8" name="Group 7"/>
          <p:cNvGrpSpPr/>
          <p:nvPr/>
        </p:nvGrpSpPr>
        <p:grpSpPr>
          <a:xfrm>
            <a:off x="685934" y="4200470"/>
            <a:ext cx="6159899" cy="549381"/>
            <a:chOff x="685934" y="4200470"/>
            <a:chExt cx="6159899" cy="549381"/>
          </a:xfrm>
        </p:grpSpPr>
        <p:sp>
          <p:nvSpPr>
            <p:cNvPr id="13" name="Rectangle 12"/>
            <p:cNvSpPr/>
            <p:nvPr/>
          </p:nvSpPr>
          <p:spPr>
            <a:xfrm>
              <a:off x="685934" y="4200470"/>
              <a:ext cx="6159899" cy="549381"/>
            </a:xfrm>
            <a:prstGeom prst="rect">
              <a:avLst/>
            </a:prstGeom>
          </p:spPr>
          <p:txBody>
            <a:bodyPr wrap="square">
              <a:spAutoFit/>
            </a:bodyPr>
            <a:lstStyle/>
            <a:p>
              <a:pPr algn="ctr">
                <a:lnSpc>
                  <a:spcPct val="135000"/>
                </a:lnSpc>
                <a:spcBef>
                  <a:spcPts val="600"/>
                </a:spcBef>
                <a:spcAft>
                  <a:spcPts val="600"/>
                </a:spcAft>
              </a:pPr>
              <a:r>
                <a:rPr lang="en-GB" sz="2200" smtClean="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Làm thế nào để giải thích hiện tượng này?</a:t>
              </a:r>
              <a:endParaRPr lang="en-US" sz="2200">
                <a:solidFill>
                  <a:schemeClr val="tx2">
                    <a:lumMod val="10000"/>
                  </a:schemeClr>
                </a:solidFill>
                <a:latin typeface="Arial" panose="020B0604020202020204" pitchFamily="34" charset="0"/>
                <a:cs typeface="Arial" panose="020B0604020202020204" pitchFamily="34" charset="0"/>
              </a:endParaRPr>
            </a:p>
          </p:txBody>
        </p:sp>
        <p:sp>
          <p:nvSpPr>
            <p:cNvPr id="7" name="Notched Right Arrow 6"/>
            <p:cNvSpPr/>
            <p:nvPr/>
          </p:nvSpPr>
          <p:spPr>
            <a:xfrm>
              <a:off x="685934" y="4253907"/>
              <a:ext cx="374673" cy="402645"/>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47" name="Google Shape;147;p17"/>
          <p:cNvSpPr/>
          <p:nvPr/>
        </p:nvSpPr>
        <p:spPr>
          <a:xfrm rot="10286814">
            <a:off x="6499116" y="1416524"/>
            <a:ext cx="177684" cy="1696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a:off x="7885862" y="419338"/>
            <a:ext cx="899284" cy="899339"/>
            <a:chOff x="6654650" y="3665275"/>
            <a:chExt cx="409100" cy="409125"/>
          </a:xfrm>
        </p:grpSpPr>
        <p:sp>
          <p:nvSpPr>
            <p:cNvPr id="14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7"/>
          <p:cNvSpPr/>
          <p:nvPr/>
        </p:nvSpPr>
        <p:spPr>
          <a:xfrm>
            <a:off x="6192650" y="1898869"/>
            <a:ext cx="914124" cy="91407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7"/>
          <p:cNvGrpSpPr/>
          <p:nvPr/>
        </p:nvGrpSpPr>
        <p:grpSpPr>
          <a:xfrm>
            <a:off x="6931317" y="1443562"/>
            <a:ext cx="671511" cy="671549"/>
            <a:chOff x="570875" y="4322250"/>
            <a:chExt cx="443300" cy="443325"/>
          </a:xfrm>
        </p:grpSpPr>
        <p:sp>
          <p:nvSpPr>
            <p:cNvPr id="153" name="Google Shape;15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7"/>
          <p:cNvSpPr/>
          <p:nvPr/>
        </p:nvSpPr>
        <p:spPr>
          <a:xfrm rot="-1627561">
            <a:off x="7434266" y="487482"/>
            <a:ext cx="280162" cy="26750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504353">
            <a:off x="7841214" y="2080539"/>
            <a:ext cx="280176" cy="2675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1973882">
            <a:off x="8121371" y="1454163"/>
            <a:ext cx="192944" cy="1842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21" name="Content Placeholder 2">
            <a:extLst>
              <a:ext uri="{FF2B5EF4-FFF2-40B4-BE49-F238E27FC236}">
                <a16:creationId xmlns:a16="http://schemas.microsoft.com/office/drawing/2014/main" id="{796743E1-2DFC-4963-A6A7-EC3DF8425E5B}"/>
              </a:ext>
            </a:extLst>
          </p:cNvPr>
          <p:cNvSpPr txBox="1">
            <a:spLocks/>
          </p:cNvSpPr>
          <p:nvPr/>
        </p:nvSpPr>
        <p:spPr>
          <a:xfrm>
            <a:off x="464308" y="1898869"/>
            <a:ext cx="4823981" cy="2192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GB" smtClean="0">
                <a:solidFill>
                  <a:schemeClr val="tx2">
                    <a:lumMod val="10000"/>
                  </a:schemeClr>
                </a:solidFill>
                <a:latin typeface="Arial" panose="020B0604020202020204" pitchFamily="34" charset="0"/>
                <a:cs typeface="Arial" panose="020B0604020202020204" pitchFamily="34" charset="0"/>
              </a:rPr>
              <a:t>Có thể giải thích hiện tượng từ Trái Đất nhìn thấy Mặt Trời chuyển động từ Đông sang Tây bằng cách khác được không?</a:t>
            </a:r>
            <a:endParaRPr lang="en-US" smtClean="0">
              <a:solidFill>
                <a:schemeClr val="tx2">
                  <a:lumMod val="10000"/>
                </a:schemeClr>
              </a:solidFill>
              <a:latin typeface="Arial" panose="020B0604020202020204" pitchFamily="34" charset="0"/>
              <a:cs typeface="Arial" panose="020B0604020202020204" pitchFamily="34" charset="0"/>
            </a:endParaRPr>
          </a:p>
        </p:txBody>
      </p:sp>
      <p:sp>
        <p:nvSpPr>
          <p:cNvPr id="22" name="Rectangle 21"/>
          <p:cNvSpPr/>
          <p:nvPr/>
        </p:nvSpPr>
        <p:spPr>
          <a:xfrm>
            <a:off x="672075" y="326699"/>
            <a:ext cx="2456136" cy="461665"/>
          </a:xfrm>
          <a:prstGeom prst="rect">
            <a:avLst/>
          </a:prstGeom>
          <a:noFill/>
        </p:spPr>
        <p:txBody>
          <a:bodyPr wrap="square">
            <a:spAutoFit/>
          </a:bodyPr>
          <a:lstStyle/>
          <a:p>
            <a:pPr algn="just"/>
            <a:r>
              <a:rPr lang="en-US" sz="2400" b="1" dirty="0" smtClean="0"/>
              <a:t>THẢO LUẬN</a:t>
            </a:r>
            <a:endParaRPr lang="en-US" sz="2400" b="1" dirty="0"/>
          </a:p>
        </p:txBody>
      </p:sp>
      <p:pic>
        <p:nvPicPr>
          <p:cNvPr id="23"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20164" y="3794773"/>
            <a:ext cx="1497679" cy="865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3"/>
                </p:tgtEl>
              </p:cMediaNode>
            </p:video>
          </p:childTnLst>
        </p:cTn>
      </p:par>
    </p:tnLst>
    <p:bldLst>
      <p:bldP spid="21" grpId="0"/>
    </p:bldLst>
  </p:timing>
</p:sld>
</file>

<file path=ppt/theme/theme1.xml><?xml version="1.0" encoding="utf-8"?>
<a:theme xmlns:a="http://schemas.openxmlformats.org/drawingml/2006/main" name="Escalus template">
  <a:themeElements>
    <a:clrScheme name="Custom 347">
      <a:dk1>
        <a:srgbClr val="004C52"/>
      </a:dk1>
      <a:lt1>
        <a:srgbClr val="FFFFFF"/>
      </a:lt1>
      <a:dk2>
        <a:srgbClr val="788788"/>
      </a:dk2>
      <a:lt2>
        <a:srgbClr val="E6EEED"/>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763</Words>
  <Application>Microsoft Office PowerPoint</Application>
  <PresentationFormat>On-screen Show (16:9)</PresentationFormat>
  <Paragraphs>93</Paragraphs>
  <Slides>21</Slides>
  <Notes>16</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Barlow Light</vt:lpstr>
      <vt:lpstr>Calibri</vt:lpstr>
      <vt:lpstr>Karla</vt:lpstr>
      <vt:lpstr>Raleway</vt:lpstr>
      <vt:lpstr>Times New Roman</vt:lpstr>
      <vt:lpstr>Wingdings</vt:lpstr>
      <vt:lpstr>Escalus template</vt:lpstr>
      <vt:lpstr>CHƯƠNG X TRÁI ĐẤT VÀ BẦU TRỜI</vt:lpstr>
      <vt:lpstr>Chúng ta đang ở đâu trong vũ trụ?</vt:lpstr>
      <vt:lpstr>BÀI 52 CHUYỂN ĐỘNG NHÌN THẤY CỦA MẶT TRỜI. THIÊN THỂ</vt:lpstr>
      <vt:lpstr>PowerPoint Presentation</vt:lpstr>
      <vt:lpstr>I. Chuyển động nhìn thấy và chuyển động thực</vt:lpstr>
      <vt:lpstr>PowerPoint Presentation</vt:lpstr>
      <vt:lpstr>PowerPoint Presentation</vt:lpstr>
      <vt:lpstr>II. Chuyển động nhìn thấy của Mặt Trời</vt:lpstr>
      <vt:lpstr>PowerPoint Presentation</vt:lpstr>
      <vt:lpstr>2. Giải thích sự chuyển động của Mặt Trời nhìn từ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X TRÁI ĐẤT VÀ BẦU TRỜI</dc:title>
  <cp:lastModifiedBy>Admin</cp:lastModifiedBy>
  <cp:revision>20</cp:revision>
  <dcterms:modified xsi:type="dcterms:W3CDTF">2023-11-04T02:12:26Z</dcterms:modified>
</cp:coreProperties>
</file>