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62" r:id="rId2"/>
    <p:sldId id="257" r:id="rId3"/>
    <p:sldId id="258" r:id="rId4"/>
    <p:sldId id="261" r:id="rId5"/>
    <p:sldId id="260" r:id="rId6"/>
    <p:sldId id="259" r:id="rId7"/>
    <p:sldId id="263" r:id="rId8"/>
    <p:sldId id="264" r:id="rId9"/>
    <p:sldId id="295" r:id="rId10"/>
    <p:sldId id="296" r:id="rId11"/>
    <p:sldId id="256" r:id="rId12"/>
    <p:sldId id="265" r:id="rId13"/>
    <p:sldId id="267" r:id="rId14"/>
    <p:sldId id="268" r:id="rId15"/>
    <p:sldId id="270" r:id="rId16"/>
    <p:sldId id="277" r:id="rId17"/>
    <p:sldId id="278" r:id="rId18"/>
  </p:sldIdLst>
  <p:sldSz cx="9144000" cy="5143500" type="screen16x9"/>
  <p:notesSz cx="6858000" cy="9144000"/>
  <p:embeddedFontLst>
    <p:embeddedFont>
      <p:font typeface="Titillium Web Light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osis ExtraLight" panose="020B0604020202020204" charset="0"/>
      <p:regular r:id="rId28"/>
      <p:bold r:id="rId29"/>
    </p:embeddedFont>
    <p:embeddedFont>
      <p:font typeface="Dosis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24753E-8A85-4BEE-97E2-441CDA198357}">
  <a:tblStyle styleId="{0F24753E-8A85-4BEE-97E2-441CDA198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787F38-7B79-44E3-ACA7-109338EB0D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Google Shape;391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Google Shape;391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Google Shape;3925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Google Shape;3926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Google Shape;393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5" name="Google Shape;393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5" name="Google Shape;395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6" name="Google Shape;395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Google Shape;405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7" name="Google Shape;405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9" name="Google Shape;383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8" name="Google Shape;384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Google Shape;38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Google Shape;38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Google Shape;386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2" name="Google Shape;386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Google Shape;385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Google Shape;385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Google Shape;389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5" name="Google Shape;389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Google Shape;390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3" name="Google Shape;390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3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▪"/>
              <a:defRPr sz="3000" i="1">
                <a:solidFill>
                  <a:schemeClr val="lt1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▫"/>
              <a:defRPr sz="3000" i="1">
                <a:solidFill>
                  <a:schemeClr val="lt1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3000" i="1">
                <a:solidFill>
                  <a:schemeClr val="lt1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3000" i="1">
                <a:solidFill>
                  <a:schemeClr val="lt1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3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accent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047" name="Google Shape;1047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48" name="Google Shape;1048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9" name="Google Shape;1049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30" name="Google Shape;1130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50" name="Google Shape;1250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60" name="Google Shape;1460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45" name="Google Shape;1845;p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46" name="Google Shape;1846;p6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847" name="Google Shape;1847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6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905" name="Google Shape;1905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6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968" name="Google Shape;1968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070" name="Google Shape;2070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2" name="Google Shape;2122;p7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3" name="Google Shape;2123;p7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4" name="Google Shape;2124;p7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25" name="Google Shape;2125;p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26" name="Google Shape;2126;p7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127" name="Google Shape;2127;p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185" name="Google Shape;2185;p7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7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248" name="Google Shape;2248;p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9" name="Google Shape;2349;p7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350" name="Google Shape;2350;p7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02" name="Google Shape;2402;p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03" name="Google Shape;2403;p8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404" name="Google Shape;2404;p8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8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8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2462" name="Google Shape;2462;p8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8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2525" name="Google Shape;2525;p8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6" name="Google Shape;2626;p8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2627" name="Google Shape;2627;p8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56" name="Google Shape;2956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7" name="Google Shape;2957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4" name="Google Shape;3014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5" name="Google Shape;3015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8" name="Google Shape;3078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9" name="Google Shape;3179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80" name="Google Shape;3180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NUL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19"/>
          <p:cNvSpPr txBox="1">
            <a:spLocks noGrp="1"/>
          </p:cNvSpPr>
          <p:nvPr>
            <p:ph type="ctrTitle" idx="4294967295"/>
          </p:nvPr>
        </p:nvSpPr>
        <p:spPr>
          <a:xfrm>
            <a:off x="2341550" y="1600754"/>
            <a:ext cx="5495100" cy="2405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MẶT TRĂNG</a:t>
            </a:r>
            <a:endParaRPr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9" name="Google Shape;3879;p19"/>
          <p:cNvSpPr/>
          <p:nvPr/>
        </p:nvSpPr>
        <p:spPr>
          <a:xfrm>
            <a:off x="2347313" y="2155769"/>
            <a:ext cx="270850" cy="2586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0" name="Google Shape;3880;p19"/>
          <p:cNvGrpSpPr/>
          <p:nvPr/>
        </p:nvGrpSpPr>
        <p:grpSpPr>
          <a:xfrm>
            <a:off x="2011275" y="703738"/>
            <a:ext cx="1160371" cy="1160688"/>
            <a:chOff x="6654650" y="3665275"/>
            <a:chExt cx="409100" cy="409125"/>
          </a:xfrm>
        </p:grpSpPr>
        <p:sp>
          <p:nvSpPr>
            <p:cNvPr id="3881" name="Google Shape;3881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9"/>
          <p:cNvGrpSpPr/>
          <p:nvPr/>
        </p:nvGrpSpPr>
        <p:grpSpPr>
          <a:xfrm rot="1057001">
            <a:off x="892483" y="1616446"/>
            <a:ext cx="766645" cy="766759"/>
            <a:chOff x="570875" y="4322250"/>
            <a:chExt cx="443300" cy="443325"/>
          </a:xfrm>
        </p:grpSpPr>
        <p:sp>
          <p:nvSpPr>
            <p:cNvPr id="3884" name="Google Shape;3884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19"/>
          <p:cNvSpPr/>
          <p:nvPr/>
        </p:nvSpPr>
        <p:spPr>
          <a:xfrm rot="2466991">
            <a:off x="978868" y="928441"/>
            <a:ext cx="376301" cy="3593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19"/>
          <p:cNvSpPr/>
          <p:nvPr/>
        </p:nvSpPr>
        <p:spPr>
          <a:xfrm rot="-1609377">
            <a:off x="1529232" y="1154513"/>
            <a:ext cx="270839" cy="25860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19"/>
          <p:cNvSpPr/>
          <p:nvPr/>
        </p:nvSpPr>
        <p:spPr>
          <a:xfrm rot="2925705">
            <a:off x="3171263" y="1359369"/>
            <a:ext cx="202799" cy="193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19"/>
          <p:cNvSpPr/>
          <p:nvPr/>
        </p:nvSpPr>
        <p:spPr>
          <a:xfrm rot="-1609197">
            <a:off x="2135091" y="394613"/>
            <a:ext cx="182676" cy="1744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39" y="1387420"/>
            <a:ext cx="3522451" cy="2813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64059" y="174606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 động </a:t>
            </a:r>
            <a:r>
              <a:rPr lang="en-US" sz="2400" b="1" smtClean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nhóm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365881" y="867651"/>
            <a:ext cx="4914241" cy="385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▪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●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○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■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Thực hiện chế tạo mô hình như hình vẽ bên.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Quan sát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None/>
            </a:pPr>
            <a:r>
              <a:rPr lang="en-US" sz="2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Vẽ sơ đồ vị trí của Mặt Trời, Trái Đất, Mặt Trăng ứng với trường hợp nhìn thấy bán nguyệt.</a:t>
            </a:r>
          </a:p>
        </p:txBody>
      </p:sp>
      <p:pic>
        <p:nvPicPr>
          <p:cNvPr id="10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94646" y="154745"/>
            <a:ext cx="1752863" cy="9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0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639338" y="183468"/>
            <a:ext cx="2951355" cy="597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smtClean="0">
                <a:solidFill>
                  <a:schemeClr val="tx1"/>
                </a:solidFill>
                <a:latin typeface="+mn-lt"/>
              </a:rPr>
              <a:t>GHI NHỚ</a:t>
            </a:r>
            <a:endParaRPr lang="en-US" sz="35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383" y="1210398"/>
            <a:ext cx="557003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/>
              <a:t>Trăng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duy</a:t>
            </a:r>
            <a:r>
              <a:rPr lang="en-US" sz="2000" dirty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 smtClean="0"/>
              <a:t>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 smtClean="0"/>
              <a:t>Bên</a:t>
            </a:r>
            <a:r>
              <a:rPr lang="en-US" sz="2000" dirty="0" smtClean="0"/>
              <a:t> </a:t>
            </a:r>
            <a:r>
              <a:rPr lang="en-US" sz="2000" dirty="0" err="1"/>
              <a:t>phía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 </a:t>
            </a:r>
            <a:r>
              <a:rPr lang="en-US" sz="2000" dirty="0" err="1"/>
              <a:t>hướng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 smtClean="0"/>
              <a:t>Trời</a:t>
            </a:r>
            <a:r>
              <a:rPr lang="en-US" sz="2000" dirty="0" smtClean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 smtClean="0"/>
              <a:t>chiếu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/>
              <a:t>. </a:t>
            </a:r>
            <a:r>
              <a:rPr lang="en-US" sz="2000" dirty="0" err="1"/>
              <a:t>Chúng</a:t>
            </a:r>
            <a:r>
              <a:rPr lang="en-US" sz="2000" dirty="0"/>
              <a:t> ta </a:t>
            </a:r>
            <a:r>
              <a:rPr lang="en-US" sz="2000" dirty="0" err="1"/>
              <a:t>nhìn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 do </a:t>
            </a:r>
            <a:r>
              <a:rPr lang="en-US" sz="2000" dirty="0" err="1"/>
              <a:t>nó</a:t>
            </a:r>
            <a:r>
              <a:rPr lang="en-US" sz="2000" dirty="0"/>
              <a:t> </a:t>
            </a:r>
            <a:r>
              <a:rPr lang="en-US" sz="2000" dirty="0" err="1" smtClean="0"/>
              <a:t>phản</a:t>
            </a:r>
            <a:r>
              <a:rPr lang="en-US" sz="2000" dirty="0" smtClean="0"/>
              <a:t> </a:t>
            </a:r>
            <a:r>
              <a:rPr lang="en-US" sz="2000" dirty="0" err="1" smtClean="0"/>
              <a:t>chiếu</a:t>
            </a:r>
            <a:r>
              <a:rPr lang="en-US" sz="2000" dirty="0" smtClean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trời</a:t>
            </a:r>
            <a:r>
              <a:rPr lang="en-US" sz="2000" dirty="0" smtClean="0"/>
              <a:t>.</a:t>
            </a:r>
            <a:endParaRPr lang="en-US" sz="2000" dirty="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ta </a:t>
            </a:r>
            <a:r>
              <a:rPr lang="en-US" sz="2000" dirty="0" err="1"/>
              <a:t>nhìn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/>
              <a:t>nó</a:t>
            </a:r>
            <a:r>
              <a:rPr lang="en-US" sz="2000" dirty="0"/>
              <a:t>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quỹ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bởi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ta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nó</a:t>
            </a:r>
            <a:r>
              <a:rPr lang="en-US" sz="2000" dirty="0"/>
              <a:t> </a:t>
            </a:r>
            <a:r>
              <a:rPr lang="en-US" sz="2000" dirty="0" smtClean="0"/>
              <a:t>ở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góc</a:t>
            </a:r>
            <a:r>
              <a:rPr lang="en-US" sz="2000" dirty="0" smtClean="0"/>
              <a:t> </a:t>
            </a:r>
            <a:r>
              <a:rPr lang="en-US" sz="2000" dirty="0" err="1" smtClean="0"/>
              <a:t>nhìn</a:t>
            </a:r>
            <a:r>
              <a:rPr lang="en-US" sz="2000" dirty="0" smtClean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p2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8" name="Google Shape;3836;p13"/>
          <p:cNvSpPr txBox="1">
            <a:spLocks/>
          </p:cNvSpPr>
          <p:nvPr/>
        </p:nvSpPr>
        <p:spPr>
          <a:xfrm>
            <a:off x="3159514" y="0"/>
            <a:ext cx="2951355" cy="5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3000" b="1" smtClean="0">
                <a:solidFill>
                  <a:schemeClr val="tx1"/>
                </a:solidFill>
                <a:latin typeface="+mn-lt"/>
              </a:rPr>
              <a:t>LUYỆN TẬP</a:t>
            </a:r>
            <a:endParaRPr lang="en-US" sz="3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973" y="585149"/>
            <a:ext cx="7477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khoanh vào từ </a:t>
            </a:r>
            <a:r>
              <a:rPr lang="fr-FR" sz="2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hoặc </a:t>
            </a:r>
            <a:r>
              <a:rPr lang="fr-FR" sz="2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</a:t>
            </a:r>
            <a:r>
              <a:rPr lang="fr-FR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 giá các câu dưới đây :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779755"/>
              </p:ext>
            </p:extLst>
          </p:nvPr>
        </p:nvGraphicFramePr>
        <p:xfrm>
          <a:off x="166599" y="1587366"/>
          <a:ext cx="8052120" cy="312687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36765">
                  <a:extLst>
                    <a:ext uri="{9D8B030D-6E8A-4147-A177-3AD203B41FA5}">
                      <a16:colId xmlns:a16="http://schemas.microsoft.com/office/drawing/2014/main" val="634792900"/>
                    </a:ext>
                  </a:extLst>
                </a:gridCol>
                <a:gridCol w="5975856">
                  <a:extLst>
                    <a:ext uri="{9D8B030D-6E8A-4147-A177-3AD203B41FA5}">
                      <a16:colId xmlns:a16="http://schemas.microsoft.com/office/drawing/2014/main" val="234116804"/>
                    </a:ext>
                  </a:extLst>
                </a:gridCol>
                <a:gridCol w="925551">
                  <a:extLst>
                    <a:ext uri="{9D8B030D-6E8A-4147-A177-3AD203B41FA5}">
                      <a16:colId xmlns:a16="http://schemas.microsoft.com/office/drawing/2014/main" val="4227143998"/>
                    </a:ext>
                  </a:extLst>
                </a:gridCol>
                <a:gridCol w="713948">
                  <a:extLst>
                    <a:ext uri="{9D8B030D-6E8A-4147-A177-3AD203B41FA5}">
                      <a16:colId xmlns:a16="http://schemas.microsoft.com/office/drawing/2014/main" val="74950864"/>
                    </a:ext>
                  </a:extLst>
                </a:gridCol>
              </a:tblGrid>
              <a:tr h="43470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Nói về </a:t>
                      </a:r>
                      <a:r>
                        <a:rPr lang="fr-FR" sz="2000" smtClean="0">
                          <a:effectLst/>
                        </a:rPr>
                        <a:t>Mặt</a:t>
                      </a:r>
                      <a:r>
                        <a:rPr lang="fr-FR" sz="2000" baseline="0" smtClean="0">
                          <a:effectLst/>
                        </a:rPr>
                        <a:t> Trăng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Đánh </a:t>
                      </a:r>
                      <a:r>
                        <a:rPr lang="fr-FR" sz="2000" smtClean="0">
                          <a:effectLst/>
                        </a:rPr>
                        <a:t>giá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347099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Mặt trăng là một ngôi sao quay quanh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568288"/>
                  </a:ext>
                </a:extLst>
              </a:tr>
              <a:tr h="7746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Chỉ có một nửa Mặt Trăng luôn được Mặt Trời chiếu sáng.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1826061"/>
                  </a:ext>
                </a:extLst>
              </a:tr>
              <a:tr h="92897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Nhìn thấy Trăng tròn khi vị trí của Mặt trời, Trái đất, Mặt Trăng theo thứ tự: Mặt Trời- Mặt Trăng-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smtClean="0">
                          <a:effectLst/>
                        </a:rPr>
                        <a:t>Sai</a:t>
                      </a:r>
                      <a:r>
                        <a:rPr lang="fr-FR" sz="2000">
                          <a:effectLst/>
                        </a:rPr>
                        <a:t> 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9759522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2000" smtClean="0"/>
                        <a:t>Mặt Trăng là vệ tinh tự nhiên duy nhất của Trái Đất.</a:t>
                      </a:r>
                      <a:endParaRPr lang="en-US" sz="200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Đúng</a:t>
                      </a:r>
                      <a:r>
                        <a:rPr lang="fr-FR" sz="2000" baseline="0" smtClean="0">
                          <a:effectLst/>
                        </a:rPr>
                        <a:t> 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>
                          <a:effectLst/>
                        </a:rPr>
                        <a:t> </a:t>
                      </a:r>
                      <a:r>
                        <a:rPr lang="fr-FR" sz="2000" smtClean="0">
                          <a:effectLst/>
                        </a:rPr>
                        <a:t>Sai</a:t>
                      </a:r>
                      <a:endParaRPr lang="en-US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9615455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532894" y="3578976"/>
            <a:ext cx="62564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49657" y="2699234"/>
            <a:ext cx="608881" cy="478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32895" y="2080432"/>
            <a:ext cx="625643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60348" y="4260023"/>
            <a:ext cx="796748" cy="454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Google Shape;3932;p2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640231" y="615374"/>
            <a:ext cx="6361611" cy="385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đêm nhìn thấy Mặt Trăng vì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Mặt Trăng phát ra á</a:t>
            </a:r>
            <a:r>
              <a:rPr lang="en-US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Mặt Trăng phản chiếu ánh sáng </a:t>
            </a:r>
            <a:r>
              <a:rPr lang="en-US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Trời</a:t>
            </a: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Mặt Trăng là một ngôi sao.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Mặt Trăng là vệ tinh của Trái Đất.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p2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65881" y="576759"/>
            <a:ext cx="7511022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nhìn thấy các hình dạng khác nhau của Mặt Trăng vì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Mặt Trăng thay đổi hình dạng liên tục.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Mặt Trăng thay đối độ sáng liên tục.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40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đất, ta thấy các phần khác nhau của Mặt Trăng được chiếu sáng bởi Mặt Trời.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Trái Đất tự quay quanh trục của nó liên tục.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" name="Google Shape;3960;p2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Google Shape;3836;p13"/>
          <p:cNvSpPr txBox="1">
            <a:spLocks/>
          </p:cNvSpPr>
          <p:nvPr/>
        </p:nvSpPr>
        <p:spPr>
          <a:xfrm>
            <a:off x="3150275" y="64624"/>
            <a:ext cx="2951355" cy="5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r>
              <a:rPr lang="en-US" sz="3000" b="1" smtClean="0">
                <a:solidFill>
                  <a:schemeClr val="tx1"/>
                </a:solidFill>
                <a:latin typeface="+mn-lt"/>
              </a:rPr>
              <a:t>VẬN DỤNG</a:t>
            </a:r>
            <a:endParaRPr lang="en-US" sz="3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5085" y="890429"/>
            <a:ext cx="652313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mtClean="0"/>
              <a:t>Dựa </a:t>
            </a:r>
            <a:r>
              <a:rPr lang="en-US" sz="2400"/>
              <a:t>vào hình dạng nhìn thấy của Mặt Trăng để </a:t>
            </a:r>
            <a:r>
              <a:rPr lang="en-US" sz="2400" smtClean="0"/>
              <a:t>dự </a:t>
            </a:r>
            <a:r>
              <a:rPr lang="en-US" sz="2400"/>
              <a:t>đoán ngày âm lịch trong tháng.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63" y="2311653"/>
            <a:ext cx="4974155" cy="229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Google Shape;4047;p34"/>
          <p:cNvSpPr txBox="1">
            <a:spLocks noGrp="1"/>
          </p:cNvSpPr>
          <p:nvPr>
            <p:ph type="body" idx="4294967295"/>
          </p:nvPr>
        </p:nvSpPr>
        <p:spPr>
          <a:xfrm>
            <a:off x="2202448" y="224108"/>
            <a:ext cx="4790650" cy="7269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b="1" smtClean="0">
                <a:solidFill>
                  <a:srgbClr val="0B87A1"/>
                </a:solidFill>
                <a:latin typeface="Arial" panose="020B0604020202020204" pitchFamily="34" charset="0"/>
                <a:ea typeface="Dosis ExtraLight"/>
                <a:cs typeface="Arial" panose="020B0604020202020204" pitchFamily="34" charset="0"/>
                <a:sym typeface="Dosis ExtraLight"/>
              </a:rPr>
              <a:t>NHIỆM VỤ</a:t>
            </a:r>
            <a:r>
              <a:rPr lang="vi-VN" sz="3000" b="1" smtClean="0">
                <a:solidFill>
                  <a:srgbClr val="0B87A1"/>
                </a:solidFill>
                <a:latin typeface="Arial" panose="020B0604020202020204" pitchFamily="34" charset="0"/>
                <a:ea typeface="Dosis ExtraLight"/>
                <a:cs typeface="Arial" panose="020B0604020202020204" pitchFamily="34" charset="0"/>
                <a:sym typeface="Dosis ExtraLight"/>
              </a:rPr>
              <a:t> VỀ NHÀ</a:t>
            </a:r>
            <a:endParaRPr lang="vi-VN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8" name="Google Shape;4048;p3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049" name="Google Shape;4049;p34"/>
          <p:cNvGrpSpPr/>
          <p:nvPr/>
        </p:nvGrpSpPr>
        <p:grpSpPr>
          <a:xfrm>
            <a:off x="1542612" y="1366395"/>
            <a:ext cx="6290869" cy="3185906"/>
            <a:chOff x="1177450" y="241631"/>
            <a:chExt cx="6173152" cy="3616776"/>
          </a:xfrm>
        </p:grpSpPr>
        <p:sp>
          <p:nvSpPr>
            <p:cNvPr id="4050" name="Google Shape;4050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1" name="Google Shape;4051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2" name="Google Shape;4052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3" name="Google Shape;4053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78931" y="1845197"/>
            <a:ext cx="4818233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1. </a:t>
            </a:r>
            <a:r>
              <a:rPr lang="en-GB" sz="2200" smtClean="0"/>
              <a:t>Đọc phần Em có biết.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2. </a:t>
            </a:r>
            <a:r>
              <a:rPr lang="en-GB" sz="2200" smtClean="0"/>
              <a:t>Hoàn thành các bài tập trong SBT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3. </a:t>
            </a:r>
            <a:r>
              <a:rPr lang="en-GB" sz="2200" smtClean="0"/>
              <a:t>Chuẩn bị trước bài 54: Hệ Mặt Trời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2" name="Google Shape;4062;p3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91531" y="1747509"/>
            <a:ext cx="8319777" cy="60124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4000" b="1" kern="1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ertical Scroll 9"/>
          <p:cNvSpPr/>
          <p:nvPr/>
        </p:nvSpPr>
        <p:spPr>
          <a:xfrm>
            <a:off x="2499884" y="323675"/>
            <a:ext cx="3510623" cy="869506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700607" y="538891"/>
            <a:ext cx="3309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smtClean="0">
                <a:solidFill>
                  <a:schemeClr val="tx1"/>
                </a:solidFill>
              </a:rPr>
              <a:t>HOẠT ĐỘNG NHÓM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5994" y="2004203"/>
            <a:ext cx="3734703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Nhiệm vụ: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latin typeface="+mn-lt"/>
                <a:ea typeface="Calibri" panose="020F0502020204030204" pitchFamily="34" charset="0"/>
              </a:rPr>
              <a:t>V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ẽ </a:t>
            </a:r>
            <a:r>
              <a:rPr lang="vi-VN" sz="2200">
                <a:latin typeface="+mn-lt"/>
                <a:ea typeface="Calibri" panose="020F0502020204030204" pitchFamily="34" charset="0"/>
              </a:rPr>
              <a:t>trên giấy các hình dạng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M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ặt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T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răng </a:t>
            </a:r>
            <a:r>
              <a:rPr lang="en-GB" sz="2200" smtClean="0">
                <a:latin typeface="+mn-lt"/>
                <a:ea typeface="Calibri" panose="020F0502020204030204" pitchFamily="34" charset="0"/>
              </a:rPr>
              <a:t>em </a:t>
            </a:r>
            <a:r>
              <a:rPr lang="vi-VN" sz="2200" smtClean="0">
                <a:latin typeface="+mn-lt"/>
                <a:ea typeface="Calibri" panose="020F0502020204030204" pitchFamily="34" charset="0"/>
              </a:rPr>
              <a:t>thường </a:t>
            </a:r>
            <a:r>
              <a:rPr lang="vi-VN" sz="2200">
                <a:latin typeface="+mn-lt"/>
                <a:ea typeface="Calibri" panose="020F0502020204030204" pitchFamily="34" charset="0"/>
              </a:rPr>
              <a:t>nhìn thấy</a:t>
            </a:r>
            <a:endParaRPr lang="en-US" sz="2200">
              <a:latin typeface="+mn-lt"/>
            </a:endParaRP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80079" y="1372724"/>
            <a:ext cx="1537178" cy="1537178"/>
          </a:xfrm>
          <a:prstGeom prst="rect">
            <a:avLst/>
          </a:prstGeom>
        </p:spPr>
      </p:pic>
      <p:pic>
        <p:nvPicPr>
          <p:cNvPr id="1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80079" y="3362488"/>
            <a:ext cx="1610273" cy="905126"/>
          </a:xfrm>
          <a:prstGeom prst="rect">
            <a:avLst/>
          </a:prstGeom>
          <a:solidFill>
            <a:srgbClr val="4472C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3853;p1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6" y="378326"/>
            <a:ext cx="4295238" cy="2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8613" y="3625984"/>
            <a:ext cx="6238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 </a:t>
            </a:r>
            <a:r>
              <a:rPr lang="vi-VN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 nhìn thấy mặt trăng có hình dạng khác nhau ở các ngày khác nhau trong tháng?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Google Shape;3870;p18"/>
          <p:cNvSpPr txBox="1">
            <a:spLocks noGrp="1"/>
          </p:cNvSpPr>
          <p:nvPr>
            <p:ph type="title"/>
          </p:nvPr>
        </p:nvSpPr>
        <p:spPr>
          <a:xfrm>
            <a:off x="184393" y="167267"/>
            <a:ext cx="7295007" cy="593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I. MẶT TRĂNG VÀ CÁC HÌNH DẠNG NHÌN THẤY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2" name="Google Shape;3872;p1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871633"/>
            <a:ext cx="21121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Mặt Trăng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3874" y="1087076"/>
            <a:ext cx="2999677" cy="1550020"/>
            <a:chOff x="4783874" y="1087076"/>
            <a:chExt cx="2999677" cy="1550020"/>
          </a:xfrm>
        </p:grpSpPr>
        <p:sp>
          <p:nvSpPr>
            <p:cNvPr id="3" name="Cloud 2"/>
            <p:cNvSpPr/>
            <p:nvPr/>
          </p:nvSpPr>
          <p:spPr>
            <a:xfrm>
              <a:off x="4783874" y="1087076"/>
              <a:ext cx="2999677" cy="1550020"/>
            </a:xfrm>
            <a:prstGeom prst="cloud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97279" y="1358871"/>
              <a:ext cx="2572865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 sao ta nhìn thấy Mặt Trăng?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74" y="1640257"/>
            <a:ext cx="5773889" cy="3079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17"/>
          <p:cNvSpPr txBox="1">
            <a:spLocks noGrp="1"/>
          </p:cNvSpPr>
          <p:nvPr>
            <p:ph type="body" idx="1"/>
          </p:nvPr>
        </p:nvSpPr>
        <p:spPr>
          <a:xfrm>
            <a:off x="1370016" y="478294"/>
            <a:ext cx="4991596" cy="4485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vi-VN" sz="2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 trăng là vật thể không tự phát sáng. Chúng ta </a:t>
            </a:r>
            <a:r>
              <a:rPr lang="en-GB" sz="22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GB" sz="2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vi-VN" sz="2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do nó phản chiếu ánh sáng của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ặt 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dạng: hình </a:t>
            </a:r>
            <a:r>
              <a:rPr lang="vi-VN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2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điểm: một nửa mặt trăng được mặt trời chiếu sáng, một nửa còn lại nằm trong bóng tối ta không thấy </a:t>
            </a:r>
            <a:r>
              <a:rPr lang="vi-VN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GB" sz="22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5" name="Google Shape;3865;p1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2234" y="224862"/>
            <a:ext cx="5910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2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Hình dạng nhìn thấy của Mặt Trăng</a:t>
            </a:r>
            <a:endParaRPr lang="en-US" sz="2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861642"/>
            <a:ext cx="7115175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Google Shape;3900;p2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960" y="742430"/>
            <a:ext cx="1978267" cy="19782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8440" y="280765"/>
            <a:ext cx="255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smtClean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Thảo luận nhóm</a:t>
            </a:r>
            <a:endParaRPr lang="en-US" sz="2400" b="1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960" y="3174236"/>
            <a:ext cx="2024071" cy="116992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2963120" y="889953"/>
            <a:ext cx="4884515" cy="335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▪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▫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●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○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 Light"/>
              <a:buChar char="■"/>
              <a:defRPr sz="1800" b="0" i="0" u="none" strike="noStrike" cap="none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Nhiệm vụ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Trả lời các câu hỏi sau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1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Em có nhận xét gì về trăng khuyết vào nửa đầu tháng và nửa cuối tháng?</a:t>
            </a:r>
          </a:p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Titillium Web Light"/>
              <a:buNone/>
            </a:pPr>
            <a:r>
              <a:rPr lang="en-US" sz="2200" b="1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2</a:t>
            </a:r>
            <a:r>
              <a:rPr lang="en-US" sz="2200" smtClean="0">
                <a:solidFill>
                  <a:srgbClr val="FF66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 </a:t>
            </a:r>
            <a:r>
              <a:rPr lang="en-US" sz="2200" smtClean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Giữa hai lần trăng tròn liên tiếp cách nhau bao nhiêu tuần?</a:t>
            </a:r>
            <a:endParaRPr lang="en-US" sz="22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9" name="Google Shape;3909;p2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2" name="Google Shape;3870;p18"/>
          <p:cNvSpPr txBox="1">
            <a:spLocks noGrp="1"/>
          </p:cNvSpPr>
          <p:nvPr>
            <p:ph type="title"/>
          </p:nvPr>
        </p:nvSpPr>
        <p:spPr>
          <a:xfrm>
            <a:off x="91531" y="57453"/>
            <a:ext cx="7602810" cy="10503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II. GIẢI THÍCH SỰ KHÁC NHAU VỀ HÌNH DẠNG NHÌN THẤY CỦA MẶT TRĂNG (CÁC PHA CỦA MẶT TRĂNG)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6926" y="943967"/>
            <a:ext cx="6200079" cy="4128464"/>
            <a:chOff x="1616926" y="943967"/>
            <a:chExt cx="6200079" cy="41284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926" y="943967"/>
              <a:ext cx="4948636" cy="36975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6926" y="4641544"/>
              <a:ext cx="62000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smtClean="0"/>
                <a:t>Một số vị trí của Mặt Trăng trên quỹ đạo của nó</a:t>
              </a:r>
              <a:endParaRPr lang="en-US" sz="2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>
            <a:off x="880945" y="504440"/>
            <a:ext cx="675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mtClean="0">
                <a:solidFill>
                  <a:schemeClr val="accent5"/>
                </a:solidFill>
              </a:rPr>
              <a:t>* Mô hình quan sát các pha của Mặt Trăng</a:t>
            </a:r>
            <a:endParaRPr lang="en-US" sz="2400" b="1">
              <a:solidFill>
                <a:schemeClr val="accent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945" y="1429634"/>
            <a:ext cx="650116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rgbClr val="FF6600"/>
                </a:solidFill>
              </a:rPr>
              <a:t>Dụng cụ cần thiết</a:t>
            </a:r>
            <a:r>
              <a:rPr lang="en-US" sz="2400" b="1" smtClean="0">
                <a:solidFill>
                  <a:srgbClr val="FF6600"/>
                </a:solidFill>
              </a:rPr>
              <a:t>:</a:t>
            </a:r>
            <a:endParaRPr lang="en-US" sz="2400" b="1">
              <a:solidFill>
                <a:srgbClr val="FF6600"/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</a:t>
            </a:r>
            <a:r>
              <a:rPr lang="en-US" sz="2400"/>
              <a:t>, vài tắm </a:t>
            </a:r>
            <a:r>
              <a:rPr lang="en-US" sz="2400" smtClean="0"/>
              <a:t>bìa </a:t>
            </a:r>
            <a:r>
              <a:rPr lang="en-US" sz="2400"/>
              <a:t>các-tông (làm buông tối).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 </a:t>
            </a:r>
            <a:r>
              <a:rPr lang="en-US" sz="2400"/>
              <a:t>quả bóng nhỏ (làm Mặt Trăng</a:t>
            </a:r>
            <a:r>
              <a:rPr lang="en-US" sz="2400" smtClean="0"/>
              <a:t>).</a:t>
            </a:r>
            <a:endParaRPr lang="en-US" sz="240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Một </a:t>
            </a:r>
            <a:r>
              <a:rPr lang="en-US" sz="2400"/>
              <a:t>đèn pin (làm Mặt Trời</a:t>
            </a:r>
            <a:r>
              <a:rPr lang="en-US" sz="2400" smtClean="0"/>
              <a:t>).</a:t>
            </a:r>
            <a:endParaRPr lang="en-US" sz="2400"/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smtClean="0"/>
              <a:t>Băng </a:t>
            </a:r>
            <a:r>
              <a:rPr lang="en-US" sz="2400"/>
              <a:t>dính, kéo, sợi dây treo.</a:t>
            </a:r>
          </a:p>
        </p:txBody>
      </p:sp>
    </p:spTree>
    <p:extLst>
      <p:ext uri="{BB962C8B-B14F-4D97-AF65-F5344CB8AC3E}">
        <p14:creationId xmlns:p14="http://schemas.microsoft.com/office/powerpoint/2010/main" val="26951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680</Words>
  <Application>Microsoft Office PowerPoint</Application>
  <PresentationFormat>On-screen Show (16:9)</PresentationFormat>
  <Paragraphs>87</Paragraphs>
  <Slides>17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Wingdings</vt:lpstr>
      <vt:lpstr>Titillium Web Light</vt:lpstr>
      <vt:lpstr>Calibri</vt:lpstr>
      <vt:lpstr>Times New Roman</vt:lpstr>
      <vt:lpstr>Dosis ExtraLight</vt:lpstr>
      <vt:lpstr>Dosis</vt:lpstr>
      <vt:lpstr>A3.NotoSans-San</vt:lpstr>
      <vt:lpstr>Mowbray template</vt:lpstr>
      <vt:lpstr>BÀI 53 MẶT TRĂNG</vt:lpstr>
      <vt:lpstr>PowerPoint Presentation</vt:lpstr>
      <vt:lpstr>PowerPoint Presentation</vt:lpstr>
      <vt:lpstr>I. MẶT TRĂNG VÀ CÁC HÌNH DẠNG NHÌN THẤY</vt:lpstr>
      <vt:lpstr>PowerPoint Presentation</vt:lpstr>
      <vt:lpstr>PowerPoint Presentation</vt:lpstr>
      <vt:lpstr>PowerPoint Presentation</vt:lpstr>
      <vt:lpstr>II. GIẢI THÍCH SỰ KHÁC NHAU VỀ HÌNH DẠNG NHÌN THẤY CỦA MẶT TRĂNG (CÁC PHA CỦA MẶT TRĂNG)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53 MẶT TRĂNG</dc:title>
  <cp:lastModifiedBy>Admin</cp:lastModifiedBy>
  <cp:revision>11</cp:revision>
  <dcterms:modified xsi:type="dcterms:W3CDTF">2023-11-02T08:42:08Z</dcterms:modified>
</cp:coreProperties>
</file>